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51" r:id="rId1"/>
  </p:sldMasterIdLst>
  <p:notesMasterIdLst>
    <p:notesMasterId r:id="rId164"/>
  </p:notesMasterIdLst>
  <p:handoutMasterIdLst>
    <p:handoutMasterId r:id="rId165"/>
  </p:handoutMasterIdLst>
  <p:sldIdLst>
    <p:sldId id="270" r:id="rId2"/>
    <p:sldId id="419" r:id="rId3"/>
    <p:sldId id="420" r:id="rId4"/>
    <p:sldId id="273" r:id="rId5"/>
    <p:sldId id="274" r:id="rId6"/>
    <p:sldId id="421" r:id="rId7"/>
    <p:sldId id="422" r:id="rId8"/>
    <p:sldId id="423" r:id="rId9"/>
    <p:sldId id="282" r:id="rId10"/>
    <p:sldId id="284" r:id="rId11"/>
    <p:sldId id="285" r:id="rId12"/>
    <p:sldId id="286" r:id="rId13"/>
    <p:sldId id="287" r:id="rId14"/>
    <p:sldId id="288" r:id="rId15"/>
    <p:sldId id="289" r:id="rId16"/>
    <p:sldId id="290" r:id="rId17"/>
    <p:sldId id="424" r:id="rId18"/>
    <p:sldId id="291" r:id="rId19"/>
    <p:sldId id="292" r:id="rId20"/>
    <p:sldId id="293" r:id="rId21"/>
    <p:sldId id="294" r:id="rId22"/>
    <p:sldId id="295" r:id="rId23"/>
    <p:sldId id="296" r:id="rId24"/>
    <p:sldId id="297" r:id="rId25"/>
    <p:sldId id="298" r:id="rId26"/>
    <p:sldId id="426" r:id="rId27"/>
    <p:sldId id="299" r:id="rId28"/>
    <p:sldId id="300" r:id="rId29"/>
    <p:sldId id="428" r:id="rId30"/>
    <p:sldId id="301" r:id="rId31"/>
    <p:sldId id="429" r:id="rId32"/>
    <p:sldId id="430" r:id="rId33"/>
    <p:sldId id="302" r:id="rId34"/>
    <p:sldId id="431" r:id="rId35"/>
    <p:sldId id="304" r:id="rId36"/>
    <p:sldId id="305" r:id="rId37"/>
    <p:sldId id="306" r:id="rId38"/>
    <p:sldId id="432" r:id="rId39"/>
    <p:sldId id="307" r:id="rId40"/>
    <p:sldId id="308" r:id="rId41"/>
    <p:sldId id="303" r:id="rId42"/>
    <p:sldId id="309" r:id="rId43"/>
    <p:sldId id="310" r:id="rId44"/>
    <p:sldId id="311" r:id="rId45"/>
    <p:sldId id="312" r:id="rId46"/>
    <p:sldId id="433" r:id="rId47"/>
    <p:sldId id="313" r:id="rId48"/>
    <p:sldId id="314" r:id="rId49"/>
    <p:sldId id="315" r:id="rId50"/>
    <p:sldId id="316" r:id="rId51"/>
    <p:sldId id="317" r:id="rId52"/>
    <p:sldId id="318" r:id="rId53"/>
    <p:sldId id="319" r:id="rId54"/>
    <p:sldId id="320" r:id="rId55"/>
    <p:sldId id="321" r:id="rId56"/>
    <p:sldId id="322" r:id="rId57"/>
    <p:sldId id="323" r:id="rId58"/>
    <p:sldId id="324" r:id="rId59"/>
    <p:sldId id="325" r:id="rId60"/>
    <p:sldId id="326" r:id="rId61"/>
    <p:sldId id="327" r:id="rId62"/>
    <p:sldId id="434" r:id="rId63"/>
    <p:sldId id="329" r:id="rId64"/>
    <p:sldId id="328" r:id="rId65"/>
    <p:sldId id="330" r:id="rId66"/>
    <p:sldId id="331" r:id="rId67"/>
    <p:sldId id="332" r:id="rId68"/>
    <p:sldId id="333" r:id="rId69"/>
    <p:sldId id="334" r:id="rId70"/>
    <p:sldId id="335" r:id="rId71"/>
    <p:sldId id="336" r:id="rId72"/>
    <p:sldId id="337" r:id="rId73"/>
    <p:sldId id="338" r:id="rId74"/>
    <p:sldId id="339" r:id="rId75"/>
    <p:sldId id="340" r:id="rId76"/>
    <p:sldId id="344" r:id="rId77"/>
    <p:sldId id="341" r:id="rId78"/>
    <p:sldId id="437" r:id="rId79"/>
    <p:sldId id="438" r:id="rId80"/>
    <p:sldId id="436" r:id="rId81"/>
    <p:sldId id="342" r:id="rId82"/>
    <p:sldId id="343" r:id="rId83"/>
    <p:sldId id="345" r:id="rId84"/>
    <p:sldId id="346" r:id="rId85"/>
    <p:sldId id="347" r:id="rId86"/>
    <p:sldId id="442" r:id="rId87"/>
    <p:sldId id="348" r:id="rId88"/>
    <p:sldId id="443" r:id="rId89"/>
    <p:sldId id="349" r:id="rId90"/>
    <p:sldId id="350" r:id="rId91"/>
    <p:sldId id="351" r:id="rId92"/>
    <p:sldId id="352" r:id="rId93"/>
    <p:sldId id="353" r:id="rId94"/>
    <p:sldId id="444" r:id="rId95"/>
    <p:sldId id="439" r:id="rId96"/>
    <p:sldId id="354" r:id="rId97"/>
    <p:sldId id="355" r:id="rId98"/>
    <p:sldId id="356" r:id="rId99"/>
    <p:sldId id="357" r:id="rId100"/>
    <p:sldId id="359" r:id="rId101"/>
    <p:sldId id="440" r:id="rId102"/>
    <p:sldId id="371" r:id="rId103"/>
    <p:sldId id="360" r:id="rId104"/>
    <p:sldId id="361" r:id="rId105"/>
    <p:sldId id="445" r:id="rId106"/>
    <p:sldId id="362" r:id="rId107"/>
    <p:sldId id="363" r:id="rId108"/>
    <p:sldId id="364" r:id="rId109"/>
    <p:sldId id="365" r:id="rId110"/>
    <p:sldId id="366" r:id="rId111"/>
    <p:sldId id="367" r:id="rId112"/>
    <p:sldId id="368" r:id="rId113"/>
    <p:sldId id="369" r:id="rId114"/>
    <p:sldId id="370" r:id="rId115"/>
    <p:sldId id="446" r:id="rId116"/>
    <p:sldId id="447" r:id="rId117"/>
    <p:sldId id="448" r:id="rId118"/>
    <p:sldId id="372" r:id="rId119"/>
    <p:sldId id="373" r:id="rId120"/>
    <p:sldId id="374" r:id="rId121"/>
    <p:sldId id="375" r:id="rId122"/>
    <p:sldId id="376" r:id="rId123"/>
    <p:sldId id="449" r:id="rId124"/>
    <p:sldId id="377" r:id="rId125"/>
    <p:sldId id="378" r:id="rId126"/>
    <p:sldId id="379" r:id="rId127"/>
    <p:sldId id="380" r:id="rId128"/>
    <p:sldId id="381" r:id="rId129"/>
    <p:sldId id="382" r:id="rId130"/>
    <p:sldId id="383" r:id="rId131"/>
    <p:sldId id="384" r:id="rId132"/>
    <p:sldId id="385" r:id="rId133"/>
    <p:sldId id="386" r:id="rId134"/>
    <p:sldId id="387" r:id="rId135"/>
    <p:sldId id="388" r:id="rId136"/>
    <p:sldId id="389" r:id="rId137"/>
    <p:sldId id="390" r:id="rId138"/>
    <p:sldId id="391" r:id="rId139"/>
    <p:sldId id="392" r:id="rId140"/>
    <p:sldId id="393" r:id="rId141"/>
    <p:sldId id="394" r:id="rId142"/>
    <p:sldId id="395" r:id="rId143"/>
    <p:sldId id="396" r:id="rId144"/>
    <p:sldId id="397" r:id="rId145"/>
    <p:sldId id="398" r:id="rId146"/>
    <p:sldId id="399" r:id="rId147"/>
    <p:sldId id="400" r:id="rId148"/>
    <p:sldId id="401" r:id="rId149"/>
    <p:sldId id="402" r:id="rId150"/>
    <p:sldId id="403" r:id="rId151"/>
    <p:sldId id="404" r:id="rId152"/>
    <p:sldId id="410" r:id="rId153"/>
    <p:sldId id="411" r:id="rId154"/>
    <p:sldId id="412" r:id="rId155"/>
    <p:sldId id="413" r:id="rId156"/>
    <p:sldId id="414" r:id="rId157"/>
    <p:sldId id="415" r:id="rId158"/>
    <p:sldId id="416" r:id="rId159"/>
    <p:sldId id="417" r:id="rId160"/>
    <p:sldId id="407" r:id="rId161"/>
    <p:sldId id="408" r:id="rId162"/>
    <p:sldId id="409" r:id="rId163"/>
  </p:sldIdLst>
  <p:sldSz cx="9144000" cy="6858000" type="screen4x3"/>
  <p:notesSz cx="7099300" cy="10234613"/>
  <p:defaultTextStyle>
    <a:defPPr>
      <a:defRPr lang="en-AU"/>
    </a:defPPr>
    <a:lvl1pPr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6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sz="16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sz="16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sz="16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900"/>
    <a:srgbClr val="FF0000"/>
    <a:srgbClr val="008000"/>
    <a:srgbClr val="A47B38"/>
    <a:srgbClr val="CCFFFF"/>
    <a:srgbClr val="66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90" autoAdjust="0"/>
    <p:restoredTop sz="75879" autoAdjust="0"/>
  </p:normalViewPr>
  <p:slideViewPr>
    <p:cSldViewPr snapToObjects="1">
      <p:cViewPr varScale="1">
        <p:scale>
          <a:sx n="70" d="100"/>
          <a:sy n="70" d="100"/>
        </p:scale>
        <p:origin x="1362" y="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11856"/>
    </p:cViewPr>
  </p:sorterViewPr>
  <p:notesViewPr>
    <p:cSldViewPr snapToObjects="1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54" Type="http://schemas.openxmlformats.org/officeDocument/2006/relationships/slide" Target="slides/slide153.xml"/><Relationship Id="rId159" Type="http://schemas.openxmlformats.org/officeDocument/2006/relationships/slide" Target="slides/slide158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65" Type="http://schemas.openxmlformats.org/officeDocument/2006/relationships/handoutMaster" Target="handoutMasters/handoutMaster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64" Type="http://schemas.openxmlformats.org/officeDocument/2006/relationships/notesMaster" Target="notesMasters/notesMaster1.xml"/><Relationship Id="rId16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5437188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l" defTabSz="966788"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r>
              <a:rPr lang="en-AU"/>
              <a:t>Morgan Kaufmann Publishers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575300" y="0"/>
            <a:ext cx="1524000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Times New Roman" panose="02020603050405020304" pitchFamily="18" charset="0"/>
              </a:defRPr>
            </a:lvl1pPr>
          </a:lstStyle>
          <a:p>
            <a:fld id="{B8DD1BC6-AC36-4FF9-8238-2532DC363B4C}" type="datetime3">
              <a:rPr lang="en-AU" altLang="zh-CN"/>
              <a:pPr/>
              <a:t>7 November, 2016</a:t>
            </a:fld>
            <a:endParaRPr lang="en-AU" altLang="zh-CN"/>
          </a:p>
        </p:txBody>
      </p:sp>
      <p:sp>
        <p:nvSpPr>
          <p:cNvPr id="614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3438"/>
            <a:ext cx="5437188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l" defTabSz="966788"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r>
              <a:rPr lang="en-AU"/>
              <a:t>Chapter 4 — The Processor</a:t>
            </a:r>
          </a:p>
        </p:txBody>
      </p:sp>
      <p:sp>
        <p:nvSpPr>
          <p:cNvPr id="614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575300" y="9723438"/>
            <a:ext cx="1524000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 smtClean="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23AE3AA9-9C28-45C2-B088-304FC1BDB77A}" type="slidenum">
              <a:rPr lang="en-AU" altLang="zh-CN"/>
              <a:pPr>
                <a:defRPr/>
              </a:pPr>
              <a:t>‹#›</a:t>
            </a:fld>
            <a:endParaRPr lang="en-AU" altLang="zh-CN"/>
          </a:p>
        </p:txBody>
      </p:sp>
    </p:spTree>
    <p:extLst>
      <p:ext uri="{BB962C8B-B14F-4D97-AF65-F5344CB8AC3E}">
        <p14:creationId xmlns:p14="http://schemas.microsoft.com/office/powerpoint/2010/main" val="14862388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l" defTabSz="966788"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r>
              <a:rPr lang="en-AU"/>
              <a:t>Morgan Kaufmann Publishers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2725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Times New Roman" panose="02020603050405020304" pitchFamily="18" charset="0"/>
              </a:defRPr>
            </a:lvl1pPr>
          </a:lstStyle>
          <a:p>
            <a:fld id="{4258AB47-D1CA-4C9D-800D-3A82B0415FE5}" type="datetime3">
              <a:rPr lang="en-AU" altLang="zh-CN"/>
              <a:pPr/>
              <a:t>7 November, 2016</a:t>
            </a:fld>
            <a:endParaRPr lang="en-AU" altLang="zh-CN"/>
          </a:p>
        </p:txBody>
      </p:sp>
      <p:sp>
        <p:nvSpPr>
          <p:cNvPr id="41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0600" y="768350"/>
            <a:ext cx="5118100" cy="3838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46150" y="4862513"/>
            <a:ext cx="5207000" cy="4603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AU" noProof="0" smtClean="0"/>
              <a:t>Click to edit Master text styles</a:t>
            </a:r>
          </a:p>
          <a:p>
            <a:pPr lvl="1"/>
            <a:r>
              <a:rPr lang="en-AU" noProof="0" smtClean="0"/>
              <a:t>Second level</a:t>
            </a:r>
          </a:p>
          <a:p>
            <a:pPr lvl="2"/>
            <a:r>
              <a:rPr lang="en-AU" noProof="0" smtClean="0"/>
              <a:t>Third level</a:t>
            </a:r>
          </a:p>
          <a:p>
            <a:pPr lvl="3"/>
            <a:r>
              <a:rPr lang="en-AU" noProof="0" smtClean="0"/>
              <a:t>Fourth level</a:t>
            </a:r>
          </a:p>
          <a:p>
            <a:pPr lvl="4"/>
            <a:r>
              <a:rPr lang="en-AU" noProof="0" smtClean="0"/>
              <a:t>Fifth level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3438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l" defTabSz="966788"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r>
              <a:rPr lang="en-AU"/>
              <a:t>Chapter 4 — The Processor</a:t>
            </a:r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2725" y="9723438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 smtClean="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3354F750-5522-44CC-9813-BC2734012842}" type="slidenum">
              <a:rPr lang="en-AU" altLang="zh-CN"/>
              <a:pPr>
                <a:defRPr/>
              </a:pPr>
              <a:t>‹#›</a:t>
            </a:fld>
            <a:endParaRPr lang="en-AU" altLang="zh-CN"/>
          </a:p>
        </p:txBody>
      </p:sp>
    </p:spTree>
    <p:extLst>
      <p:ext uri="{BB962C8B-B14F-4D97-AF65-F5344CB8AC3E}">
        <p14:creationId xmlns:p14="http://schemas.microsoft.com/office/powerpoint/2010/main" val="958068954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DACB730E-DC5C-438E-B773-870305A4655B}" type="datetime3">
              <a:rPr lang="en-AU" altLang="zh-CN" sz="1300">
                <a:latin typeface="Times New Roman" panose="02020603050405020304" pitchFamily="18" charset="0"/>
              </a:rPr>
              <a:pPr algn="r"/>
              <a:t>7 November, 2016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717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71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CF164723-89EA-402F-8AA8-FA9655CB0175}" type="slidenum">
              <a:rPr lang="en-AU" altLang="zh-CN" sz="1300">
                <a:latin typeface="Times New Roman" panose="02020603050405020304" pitchFamily="18" charset="0"/>
              </a:rPr>
              <a:pPr algn="r"/>
              <a:t>1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71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32365803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5BEEE1AD-0A3C-4936-AA48-0422521C7418}" type="datetime3">
              <a:rPr lang="en-AU" altLang="zh-CN" sz="1300">
                <a:latin typeface="Times New Roman" panose="02020603050405020304" pitchFamily="18" charset="0"/>
              </a:rPr>
              <a:pPr algn="r"/>
              <a:t>7 November, 2016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1946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946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30793F60-1842-4295-A7E0-7388A2ECBF1B}" type="slidenum">
              <a:rPr lang="en-AU" altLang="zh-CN" sz="1300">
                <a:latin typeface="Times New Roman" panose="02020603050405020304" pitchFamily="18" charset="0"/>
              </a:rPr>
              <a:pPr algn="r"/>
              <a:t>10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194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3845921500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02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7920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BA167D25-658A-4E6F-84F3-B6BE48C0E726}" type="datetime3">
              <a:rPr lang="en-AU" altLang="zh-CN" sz="1300">
                <a:latin typeface="Times New Roman" panose="02020603050405020304" pitchFamily="18" charset="0"/>
              </a:rPr>
              <a:pPr algn="r"/>
              <a:t>7 November, 2016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17920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7920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1AC2852A-A143-4258-97CD-650101F16E77}" type="slidenum">
              <a:rPr lang="en-AU" altLang="zh-CN" sz="1300">
                <a:latin typeface="Times New Roman" panose="02020603050405020304" pitchFamily="18" charset="0"/>
              </a:rPr>
              <a:pPr algn="r"/>
              <a:t>105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1792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920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3967489736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50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8125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AFF59F94-2388-48E7-AD5E-57524C1F44A9}" type="datetime3">
              <a:rPr lang="en-AU" altLang="zh-CN" sz="1300">
                <a:latin typeface="Times New Roman" panose="02020603050405020304" pitchFamily="18" charset="0"/>
              </a:rPr>
              <a:pPr algn="r"/>
              <a:t>7 November, 2016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18125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8125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F11310EF-D076-4DE8-8407-1C2F37A3E53B}" type="slidenum">
              <a:rPr lang="en-AU" altLang="zh-CN" sz="1300">
                <a:latin typeface="Times New Roman" panose="02020603050405020304" pitchFamily="18" charset="0"/>
              </a:rPr>
              <a:pPr algn="r"/>
              <a:t>106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1812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12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4037253892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98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8329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3464003C-63BB-4F4C-B3A6-64864FDCCFAE}" type="datetime3">
              <a:rPr lang="en-AU" altLang="zh-CN" sz="1300">
                <a:latin typeface="Times New Roman" panose="02020603050405020304" pitchFamily="18" charset="0"/>
              </a:rPr>
              <a:pPr algn="r"/>
              <a:t>7 November, 2016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18330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8330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6D828EDB-975E-445E-9D8B-D31E8AACBC0C}" type="slidenum">
              <a:rPr lang="en-AU" altLang="zh-CN" sz="1300">
                <a:latin typeface="Times New Roman" panose="02020603050405020304" pitchFamily="18" charset="0"/>
              </a:rPr>
              <a:pPr algn="r"/>
              <a:t>107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1833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330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797839856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6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8534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2AC53D92-7794-49B4-89AE-6699B8610362}" type="datetime3">
              <a:rPr lang="en-AU" altLang="zh-CN" sz="1300">
                <a:latin typeface="Times New Roman" panose="02020603050405020304" pitchFamily="18" charset="0"/>
              </a:rPr>
              <a:pPr algn="r"/>
              <a:t>7 November, 2016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18534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8534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0E6F003A-61B9-4740-B898-7362A1E6C7CA}" type="slidenum">
              <a:rPr lang="en-AU" altLang="zh-CN" sz="1300">
                <a:latin typeface="Times New Roman" panose="02020603050405020304" pitchFamily="18" charset="0"/>
              </a:rPr>
              <a:pPr algn="r"/>
              <a:t>108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1853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535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3101451840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4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8739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9E90B663-D35F-43E6-A7ED-93D5DB0E2876}" type="datetime3">
              <a:rPr lang="en-AU" altLang="zh-CN" sz="1300">
                <a:latin typeface="Times New Roman" panose="02020603050405020304" pitchFamily="18" charset="0"/>
              </a:rPr>
              <a:pPr algn="r"/>
              <a:t>7 November, 2016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18739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8739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429625BD-9B46-4DB3-AEAA-19110B1873F3}" type="slidenum">
              <a:rPr lang="en-AU" altLang="zh-CN" sz="1300">
                <a:latin typeface="Times New Roman" panose="02020603050405020304" pitchFamily="18" charset="0"/>
              </a:rPr>
              <a:pPr algn="r"/>
              <a:t>109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1873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739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410871034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2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8944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E3186921-7B3A-42B8-A7F8-C64501032B7F}" type="datetime3">
              <a:rPr lang="en-AU" altLang="zh-CN" sz="1300">
                <a:latin typeface="Times New Roman" panose="02020603050405020304" pitchFamily="18" charset="0"/>
              </a:rPr>
              <a:pPr algn="r"/>
              <a:t>7 November, 2016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18944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894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237389B5-5C66-4CE7-82C5-B68745258952}" type="slidenum">
              <a:rPr lang="en-AU" altLang="zh-CN" sz="1300">
                <a:latin typeface="Times New Roman" panose="02020603050405020304" pitchFamily="18" charset="0"/>
              </a:rPr>
              <a:pPr algn="r"/>
              <a:t>110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1894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94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112304203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90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9149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A20562D7-1A0F-4167-9E16-349DF848617C}" type="datetime3">
              <a:rPr lang="en-AU" altLang="zh-CN" sz="1300">
                <a:latin typeface="Times New Roman" panose="02020603050405020304" pitchFamily="18" charset="0"/>
              </a:rPr>
              <a:pPr algn="r"/>
              <a:t>7 November, 2016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19149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914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8806E668-BD0F-4282-BB97-F4B86D2C5818}" type="slidenum">
              <a:rPr lang="en-AU" altLang="zh-CN" sz="1300">
                <a:latin typeface="Times New Roman" panose="02020603050405020304" pitchFamily="18" charset="0"/>
              </a:rPr>
              <a:pPr algn="r"/>
              <a:t>111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1914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14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3760544041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38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9353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23095C0A-403C-43FE-A619-3A1FBDB3273D}" type="datetime3">
              <a:rPr lang="en-AU" altLang="zh-CN" sz="1300">
                <a:latin typeface="Times New Roman" panose="02020603050405020304" pitchFamily="18" charset="0"/>
              </a:rPr>
              <a:pPr algn="r"/>
              <a:t>7 November, 2016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19354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935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66F56D63-C4AB-43AA-8E10-1E7F0C39C5D0}" type="slidenum">
              <a:rPr lang="en-AU" altLang="zh-CN" sz="1300">
                <a:latin typeface="Times New Roman" panose="02020603050405020304" pitchFamily="18" charset="0"/>
              </a:rPr>
              <a:pPr algn="r"/>
              <a:t>112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1935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35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645790072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6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9558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0C1375B0-AC29-419F-A7DF-A966AE20B55E}" type="datetime3">
              <a:rPr lang="en-AU" altLang="zh-CN" sz="1300">
                <a:latin typeface="Times New Roman" panose="02020603050405020304" pitchFamily="18" charset="0"/>
              </a:rPr>
              <a:pPr algn="r"/>
              <a:t>7 November, 2016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19558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9558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57A44CB9-5179-4E51-98AB-E8D68B7D7051}" type="slidenum">
              <a:rPr lang="en-AU" altLang="zh-CN" sz="1300">
                <a:latin typeface="Times New Roman" panose="02020603050405020304" pitchFamily="18" charset="0"/>
              </a:rPr>
              <a:pPr algn="r"/>
              <a:t>113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1955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559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458896065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9763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7A4486EC-92F5-45DD-9407-49D896707D35}" type="datetime3">
              <a:rPr lang="en-AU" altLang="zh-CN" sz="1300">
                <a:latin typeface="Times New Roman" panose="02020603050405020304" pitchFamily="18" charset="0"/>
              </a:rPr>
              <a:pPr algn="r"/>
              <a:t>7 November, 2016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19763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9763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4353B508-3F57-4C66-AFB2-D0549EC77C29}" type="slidenum">
              <a:rPr lang="en-AU" altLang="zh-CN" sz="1300">
                <a:latin typeface="Times New Roman" panose="02020603050405020304" pitchFamily="18" charset="0"/>
              </a:rPr>
              <a:pPr algn="r"/>
              <a:t>114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1976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76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9088254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92CA1514-BE70-4AA2-93E5-9E646E82A5EC}" type="datetime3">
              <a:rPr lang="en-AU" altLang="zh-CN" sz="1300">
                <a:latin typeface="Times New Roman" panose="02020603050405020304" pitchFamily="18" charset="0"/>
              </a:rPr>
              <a:pPr algn="r"/>
              <a:t>7 November, 2016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2150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15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B0655767-7998-4FC8-B047-53FDE60388F9}" type="slidenum">
              <a:rPr lang="en-AU" altLang="zh-CN" sz="1300">
                <a:latin typeface="Times New Roman" panose="02020603050405020304" pitchFamily="18" charset="0"/>
              </a:rPr>
              <a:pPr algn="r"/>
              <a:t>11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215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262200889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 smtClean="0"/>
              <a:t>Morgan Kaufmann Publishers</a:t>
            </a:r>
            <a:endParaRPr lang="en-AU"/>
          </a:p>
        </p:txBody>
      </p:sp>
      <p:sp>
        <p:nvSpPr>
          <p:cNvPr id="5" name="日期占位符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4258AB47-D1CA-4C9D-800D-3A82B0415FE5}" type="datetime3">
              <a:rPr lang="en-AU" altLang="zh-CN" smtClean="0"/>
              <a:pPr/>
              <a:t>7 November, 2016</a:t>
            </a:fld>
            <a:endParaRPr lang="en-AU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AU" smtClean="0"/>
              <a:t>Chapter 4 — The Processor</a:t>
            </a:r>
            <a:endParaRPr lang="en-AU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3354F750-5522-44CC-9813-BC2734012842}" type="slidenum">
              <a:rPr lang="en-AU" altLang="zh-CN" smtClean="0"/>
              <a:pPr>
                <a:defRPr/>
              </a:pPr>
              <a:t>115</a:t>
            </a:fld>
            <a:endParaRPr lang="en-AU" altLang="zh-CN"/>
          </a:p>
        </p:txBody>
      </p:sp>
    </p:spTree>
    <p:extLst>
      <p:ext uri="{BB962C8B-B14F-4D97-AF65-F5344CB8AC3E}">
        <p14:creationId xmlns:p14="http://schemas.microsoft.com/office/powerpoint/2010/main" val="497888413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 smtClean="0"/>
              <a:t>Morgan Kaufmann Publishers</a:t>
            </a:r>
            <a:endParaRPr lang="en-AU"/>
          </a:p>
        </p:txBody>
      </p:sp>
      <p:sp>
        <p:nvSpPr>
          <p:cNvPr id="5" name="日期占位符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4258AB47-D1CA-4C9D-800D-3A82B0415FE5}" type="datetime3">
              <a:rPr lang="en-AU" altLang="zh-CN" smtClean="0"/>
              <a:pPr/>
              <a:t>7 November, 2016</a:t>
            </a:fld>
            <a:endParaRPr lang="en-AU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AU" smtClean="0"/>
              <a:t>Chapter 4 — The Processor</a:t>
            </a:r>
            <a:endParaRPr lang="en-AU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3354F750-5522-44CC-9813-BC2734012842}" type="slidenum">
              <a:rPr lang="en-AU" altLang="zh-CN" smtClean="0"/>
              <a:pPr>
                <a:defRPr/>
              </a:pPr>
              <a:t>117</a:t>
            </a:fld>
            <a:endParaRPr lang="en-AU" altLang="zh-CN"/>
          </a:p>
        </p:txBody>
      </p:sp>
    </p:spTree>
    <p:extLst>
      <p:ext uri="{BB962C8B-B14F-4D97-AF65-F5344CB8AC3E}">
        <p14:creationId xmlns:p14="http://schemas.microsoft.com/office/powerpoint/2010/main" val="2761127354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82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9968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1496BD63-C4AC-45D4-A28E-19B8E845DF27}" type="datetime3">
              <a:rPr lang="en-AU" altLang="zh-CN" sz="1300">
                <a:latin typeface="Times New Roman" panose="02020603050405020304" pitchFamily="18" charset="0"/>
              </a:rPr>
              <a:pPr algn="r"/>
              <a:t>7 November, 2016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19968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9968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E4230913-4771-487C-B923-7AD1024A2DFF}" type="slidenum">
              <a:rPr lang="en-AU" altLang="zh-CN" sz="1300">
                <a:latin typeface="Times New Roman" panose="02020603050405020304" pitchFamily="18" charset="0"/>
              </a:rPr>
              <a:pPr algn="r"/>
              <a:t>118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1996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96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4054397363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730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0173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D5D404D6-1197-45D4-968B-E92424504AB5}" type="datetime3">
              <a:rPr lang="en-AU" altLang="zh-CN" sz="1300">
                <a:latin typeface="Times New Roman" panose="02020603050405020304" pitchFamily="18" charset="0"/>
              </a:rPr>
              <a:pPr algn="r"/>
              <a:t>7 November, 2016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20173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0173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F9F40AEC-07C1-496B-ADA7-40E1F183C358}" type="slidenum">
              <a:rPr lang="en-AU" altLang="zh-CN" sz="1300">
                <a:latin typeface="Times New Roman" panose="02020603050405020304" pitchFamily="18" charset="0"/>
              </a:rPr>
              <a:pPr algn="r"/>
              <a:t>119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2017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17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1708769467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778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0377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DAD1E2A8-78DA-44AA-9425-C5F2A79F90A6}" type="datetime3">
              <a:rPr lang="en-AU" altLang="zh-CN" sz="1300">
                <a:latin typeface="Times New Roman" panose="02020603050405020304" pitchFamily="18" charset="0"/>
              </a:rPr>
              <a:pPr algn="r"/>
              <a:t>7 November, 2016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20378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0378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AC36205D-2097-4A21-B1AC-94528893E3FA}" type="slidenum">
              <a:rPr lang="en-AU" altLang="zh-CN" sz="1300">
                <a:latin typeface="Times New Roman" panose="02020603050405020304" pitchFamily="18" charset="0"/>
              </a:rPr>
              <a:pPr algn="r"/>
              <a:t>120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2037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37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3603167667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6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0582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8D8A3E8D-3669-4A81-AA36-4AD4E11458C6}" type="datetime3">
              <a:rPr lang="en-AU" altLang="zh-CN" sz="1300">
                <a:latin typeface="Times New Roman" panose="02020603050405020304" pitchFamily="18" charset="0"/>
              </a:rPr>
              <a:pPr algn="r"/>
              <a:t>7 November, 2016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20582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0582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1D1F3AE7-84A8-4AB0-84F1-10D7DC84BA20}" type="slidenum">
              <a:rPr lang="en-AU" altLang="zh-CN" sz="1300">
                <a:latin typeface="Times New Roman" panose="02020603050405020304" pitchFamily="18" charset="0"/>
              </a:rPr>
              <a:pPr algn="r"/>
              <a:t>121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2058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58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4022520989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74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0787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18B1423F-94FC-4FE9-AA6E-9F8BC68BD727}" type="datetime3">
              <a:rPr lang="en-AU" altLang="zh-CN" sz="1300">
                <a:latin typeface="Times New Roman" panose="02020603050405020304" pitchFamily="18" charset="0"/>
              </a:rPr>
              <a:pPr algn="r"/>
              <a:t>7 November, 2016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20787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078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FABFFEEB-0750-4C7A-814F-3A51606BBE40}" type="slidenum">
              <a:rPr lang="en-AU" altLang="zh-CN" sz="1300">
                <a:latin typeface="Times New Roman" panose="02020603050405020304" pitchFamily="18" charset="0"/>
              </a:rPr>
              <a:pPr algn="r"/>
              <a:t>122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2078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787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3464237940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22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0992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150EF860-96CB-48B3-BB47-BD1476E78968}" type="datetime3">
              <a:rPr lang="en-AU" altLang="zh-CN" sz="1300">
                <a:latin typeface="Times New Roman" panose="02020603050405020304" pitchFamily="18" charset="0"/>
              </a:rPr>
              <a:pPr algn="r"/>
              <a:t>7 November, 2016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20992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099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50F2A457-698F-4845-8EF6-5395243E2A8A}" type="slidenum">
              <a:rPr lang="en-AU" altLang="zh-CN" sz="1300">
                <a:latin typeface="Times New Roman" panose="02020603050405020304" pitchFamily="18" charset="0"/>
              </a:rPr>
              <a:pPr algn="r"/>
              <a:t>124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2099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99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336101440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970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1197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97DDFCEC-5C5F-41C1-8921-EFB075A124A3}" type="datetime3">
              <a:rPr lang="en-AU" altLang="zh-CN" sz="1300">
                <a:latin typeface="Times New Roman" panose="02020603050405020304" pitchFamily="18" charset="0"/>
              </a:rPr>
              <a:pPr algn="r"/>
              <a:t>7 November, 2016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21197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119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B21A368B-E59B-4AA7-90EA-32A62DD402F8}" type="slidenum">
              <a:rPr lang="en-AU" altLang="zh-CN" sz="1300">
                <a:latin typeface="Times New Roman" panose="02020603050405020304" pitchFamily="18" charset="0"/>
              </a:rPr>
              <a:pPr algn="r"/>
              <a:t>125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2119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19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3620716362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18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1401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69A8BCDC-DFCC-4FF8-ACCF-1F8981EAD5E8}" type="datetime3">
              <a:rPr lang="en-AU" altLang="zh-CN" sz="1300">
                <a:latin typeface="Times New Roman" panose="02020603050405020304" pitchFamily="18" charset="0"/>
              </a:rPr>
              <a:pPr algn="r"/>
              <a:t>7 November, 2016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21402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140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EBF2901C-421D-4897-897F-B961A0E038CA}" type="slidenum">
              <a:rPr lang="en-AU" altLang="zh-CN" sz="1300">
                <a:latin typeface="Times New Roman" panose="02020603050405020304" pitchFamily="18" charset="0"/>
              </a:rPr>
              <a:pPr algn="r"/>
              <a:t>126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2140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40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37315095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06FDCCB3-6BD7-48DE-ABAF-F8FE8D57E61B}" type="datetime3">
              <a:rPr lang="en-AU" altLang="zh-CN" sz="1300">
                <a:latin typeface="Times New Roman" panose="02020603050405020304" pitchFamily="18" charset="0"/>
              </a:rPr>
              <a:pPr algn="r"/>
              <a:t>7 November, 2016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2355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35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1ADD7320-739A-42F8-9B54-AB14305AD3B8}" type="slidenum">
              <a:rPr lang="en-AU" altLang="zh-CN" sz="1300">
                <a:latin typeface="Times New Roman" panose="02020603050405020304" pitchFamily="18" charset="0"/>
              </a:rPr>
              <a:pPr algn="r"/>
              <a:t>12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235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1045500294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66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1606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18ADE0CD-116E-4E12-8876-D327F533A382}" type="datetime3">
              <a:rPr lang="en-AU" altLang="zh-CN" sz="1300">
                <a:latin typeface="Times New Roman" panose="02020603050405020304" pitchFamily="18" charset="0"/>
              </a:rPr>
              <a:pPr algn="r"/>
              <a:t>7 November, 2016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21606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1606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EB3EE71D-0415-4E5C-863B-D204086EF528}" type="slidenum">
              <a:rPr lang="en-AU" altLang="zh-CN" sz="1300">
                <a:latin typeface="Times New Roman" panose="02020603050405020304" pitchFamily="18" charset="0"/>
              </a:rPr>
              <a:pPr algn="r"/>
              <a:t>127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2160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607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3532051485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4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1811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E89A8091-FCC6-4411-A0D9-D92E3DCE03AA}" type="datetime3">
              <a:rPr lang="en-AU" altLang="zh-CN" sz="1300">
                <a:latin typeface="Times New Roman" panose="02020603050405020304" pitchFamily="18" charset="0"/>
              </a:rPr>
              <a:pPr algn="r"/>
              <a:t>7 November, 2016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21811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1811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E6741475-53C8-4474-B6A5-DB26AFC7BFFE}" type="slidenum">
              <a:rPr lang="en-AU" altLang="zh-CN" sz="1300">
                <a:latin typeface="Times New Roman" panose="02020603050405020304" pitchFamily="18" charset="0"/>
              </a:rPr>
              <a:pPr algn="r"/>
              <a:t>128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2181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81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192782759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62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2016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3252EC73-FD08-4102-8365-B359B0AE2CE4}" type="datetime3">
              <a:rPr lang="en-AU" altLang="zh-CN" sz="1300">
                <a:latin typeface="Times New Roman" panose="02020603050405020304" pitchFamily="18" charset="0"/>
              </a:rPr>
              <a:pPr algn="r"/>
              <a:t>7 November, 2016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22016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2016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37A1E433-E67F-424B-90E1-6CF5B9344B96}" type="slidenum">
              <a:rPr lang="en-AU" altLang="zh-CN" sz="1300">
                <a:latin typeface="Times New Roman" panose="02020603050405020304" pitchFamily="18" charset="0"/>
              </a:rPr>
              <a:pPr algn="r"/>
              <a:t>129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2201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01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3073441989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210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2221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979C6DA0-7840-48A6-8B26-FAD5B6D584CD}" type="datetime3">
              <a:rPr lang="en-AU" altLang="zh-CN" sz="1300">
                <a:latin typeface="Times New Roman" panose="02020603050405020304" pitchFamily="18" charset="0"/>
              </a:rPr>
              <a:pPr algn="r"/>
              <a:t>7 November, 2016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22221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2221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55DBE36C-ABEB-4907-BE78-9CE50EF3E8FD}" type="slidenum">
              <a:rPr lang="en-AU" altLang="zh-CN" sz="1300">
                <a:latin typeface="Times New Roman" panose="02020603050405020304" pitchFamily="18" charset="0"/>
              </a:rPr>
              <a:pPr algn="r"/>
              <a:t>130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2222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221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218435431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258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2425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92960B29-4133-47BA-B44E-FA7906FE74C8}" type="datetime3">
              <a:rPr lang="en-AU" altLang="zh-CN" sz="1300">
                <a:latin typeface="Times New Roman" panose="02020603050405020304" pitchFamily="18" charset="0"/>
              </a:rPr>
              <a:pPr algn="r"/>
              <a:t>7 November, 2016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22426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2426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A8830092-9A09-4F8A-9A0D-883414297191}" type="slidenum">
              <a:rPr lang="en-AU" altLang="zh-CN" sz="1300">
                <a:latin typeface="Times New Roman" panose="02020603050405020304" pitchFamily="18" charset="0"/>
              </a:rPr>
              <a:pPr algn="r"/>
              <a:t>131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2242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42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2715810079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06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2630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04A73852-C7F8-42DE-AD88-CE9B62884E39}" type="datetime3">
              <a:rPr lang="en-AU" altLang="zh-CN" sz="1300">
                <a:latin typeface="Times New Roman" panose="02020603050405020304" pitchFamily="18" charset="0"/>
              </a:rPr>
              <a:pPr algn="r"/>
              <a:t>7 November, 2016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22630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263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353410BE-D344-4041-831D-E3F8A9DFFFDC}" type="slidenum">
              <a:rPr lang="en-AU" altLang="zh-CN" sz="1300">
                <a:latin typeface="Times New Roman" panose="02020603050405020304" pitchFamily="18" charset="0"/>
              </a:rPr>
              <a:pPr algn="r"/>
              <a:t>132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2263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63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482748772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354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2835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B5D2D3B3-9B14-4732-BC72-4E4B5089071E}" type="datetime3">
              <a:rPr lang="en-AU" altLang="zh-CN" sz="1300">
                <a:latin typeface="Times New Roman" panose="02020603050405020304" pitchFamily="18" charset="0"/>
              </a:rPr>
              <a:pPr algn="r"/>
              <a:t>7 November, 2016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22835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283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38347E68-2BF5-4FCA-BF39-1C9A3DF177E8}" type="slidenum">
              <a:rPr lang="en-AU" altLang="zh-CN" sz="1300">
                <a:latin typeface="Times New Roman" panose="02020603050405020304" pitchFamily="18" charset="0"/>
              </a:rPr>
              <a:pPr algn="r"/>
              <a:t>133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2283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83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4159494559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02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3040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669F910F-312B-4772-AF46-1FAAD30D1F0B}" type="datetime3">
              <a:rPr lang="en-AU" altLang="zh-CN" sz="1300">
                <a:latin typeface="Times New Roman" panose="02020603050405020304" pitchFamily="18" charset="0"/>
              </a:rPr>
              <a:pPr algn="r"/>
              <a:t>7 November, 2016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23040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3040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14673E52-4809-40C3-B927-3E333991F1D2}" type="slidenum">
              <a:rPr lang="en-AU" altLang="zh-CN" sz="1300">
                <a:latin typeface="Times New Roman" panose="02020603050405020304" pitchFamily="18" charset="0"/>
              </a:rPr>
              <a:pPr algn="r"/>
              <a:t>134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2304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040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3762278608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450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3245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34C18930-B4B0-4E2D-8A72-EFB2BB3CCCDA}" type="datetime3">
              <a:rPr lang="en-AU" altLang="zh-CN" sz="1300">
                <a:latin typeface="Times New Roman" panose="02020603050405020304" pitchFamily="18" charset="0"/>
              </a:rPr>
              <a:pPr algn="r"/>
              <a:t>7 November, 2016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23245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3245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6751F1A3-A1FD-4600-AB35-17CE9F93F4C2}" type="slidenum">
              <a:rPr lang="en-AU" altLang="zh-CN" sz="1300">
                <a:latin typeface="Times New Roman" panose="02020603050405020304" pitchFamily="18" charset="0"/>
              </a:rPr>
              <a:pPr algn="r"/>
              <a:t>135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2324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24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020526592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498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3449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CD8891F8-1A97-4FC5-A4ED-F61C746B4A51}" type="datetime3">
              <a:rPr lang="en-AU" altLang="zh-CN" sz="1300">
                <a:latin typeface="Times New Roman" panose="02020603050405020304" pitchFamily="18" charset="0"/>
              </a:rPr>
              <a:pPr algn="r"/>
              <a:t>7 November, 2016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23450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3450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FCA73E97-F27F-4DA0-B878-24BAC0B1BDD8}" type="slidenum">
              <a:rPr lang="en-AU" altLang="zh-CN" sz="1300">
                <a:latin typeface="Times New Roman" panose="02020603050405020304" pitchFamily="18" charset="0"/>
              </a:rPr>
              <a:pPr algn="r"/>
              <a:t>136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2345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450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17784351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414B0CFC-52CD-4BAE-A7FA-1472C5A8100D}" type="datetime3">
              <a:rPr lang="en-AU" altLang="zh-CN" sz="1300">
                <a:latin typeface="Times New Roman" panose="02020603050405020304" pitchFamily="18" charset="0"/>
              </a:rPr>
              <a:pPr algn="r"/>
              <a:t>7 November, 2016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2560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560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192A9FFD-BDD1-494D-ACBE-191F73109D93}" type="slidenum">
              <a:rPr lang="en-AU" altLang="zh-CN" sz="1300">
                <a:latin typeface="Times New Roman" panose="02020603050405020304" pitchFamily="18" charset="0"/>
              </a:rPr>
              <a:pPr algn="r"/>
              <a:t>13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256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3420725517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546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3654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2563E47C-E789-4E1F-9862-A80F9FCB036D}" type="datetime3">
              <a:rPr lang="en-AU" altLang="zh-CN" sz="1300">
                <a:latin typeface="Times New Roman" panose="02020603050405020304" pitchFamily="18" charset="0"/>
              </a:rPr>
              <a:pPr algn="r"/>
              <a:t>7 November, 2016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23654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3654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E9F841F9-826E-4C68-B9F9-24487825D8E7}" type="slidenum">
              <a:rPr lang="en-AU" altLang="zh-CN" sz="1300">
                <a:latin typeface="Times New Roman" panose="02020603050405020304" pitchFamily="18" charset="0"/>
              </a:rPr>
              <a:pPr algn="r"/>
              <a:t>137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2365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655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627369161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594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3859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AB46EA8D-6BF9-4A66-9F81-20D4B72DA45A}" type="datetime3">
              <a:rPr lang="en-AU" altLang="zh-CN" sz="1300">
                <a:latin typeface="Times New Roman" panose="02020603050405020304" pitchFamily="18" charset="0"/>
              </a:rPr>
              <a:pPr algn="r"/>
              <a:t>7 November, 2016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23859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3859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C5B81E9B-0149-4C3B-859D-996F38AB6E2E}" type="slidenum">
              <a:rPr lang="en-AU" altLang="zh-CN" sz="1300">
                <a:latin typeface="Times New Roman" panose="02020603050405020304" pitchFamily="18" charset="0"/>
              </a:rPr>
              <a:pPr algn="r"/>
              <a:t>138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2385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859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129589434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642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4064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939099E2-41DF-4B88-B0B6-91DDE1DF6B1B}" type="datetime3">
              <a:rPr lang="en-AU" altLang="zh-CN" sz="1300">
                <a:latin typeface="Times New Roman" panose="02020603050405020304" pitchFamily="18" charset="0"/>
              </a:rPr>
              <a:pPr algn="r"/>
              <a:t>7 November, 2016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24064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406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7C180B5E-564C-4CA4-8E55-7B81915AD53C}" type="slidenum">
              <a:rPr lang="en-AU" altLang="zh-CN" sz="1300">
                <a:latin typeface="Times New Roman" panose="02020603050405020304" pitchFamily="18" charset="0"/>
              </a:rPr>
              <a:pPr algn="r"/>
              <a:t>139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2406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06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763827822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690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4269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E9C716F1-E9FD-4635-80F9-CAF58BA914DA}" type="datetime3">
              <a:rPr lang="en-AU" altLang="zh-CN" sz="1300">
                <a:latin typeface="Times New Roman" panose="02020603050405020304" pitchFamily="18" charset="0"/>
              </a:rPr>
              <a:pPr algn="r"/>
              <a:t>7 November, 2016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24269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426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E4595422-A5E7-409B-A429-C554C3708CB8}" type="slidenum">
              <a:rPr lang="en-AU" altLang="zh-CN" sz="1300">
                <a:latin typeface="Times New Roman" panose="02020603050405020304" pitchFamily="18" charset="0"/>
              </a:rPr>
              <a:pPr algn="r"/>
              <a:t>140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2426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26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38383592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4473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733739FB-E224-4947-A012-DC1CEE281869}" type="datetime3">
              <a:rPr lang="en-AU" altLang="zh-CN" sz="1300">
                <a:latin typeface="Times New Roman" panose="02020603050405020304" pitchFamily="18" charset="0"/>
              </a:rPr>
              <a:pPr algn="r"/>
              <a:t>7 November, 2016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24474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447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F4B0205E-1D31-4F96-869C-01D5522578BB}" type="slidenum">
              <a:rPr lang="en-AU" altLang="zh-CN" sz="1300">
                <a:latin typeface="Times New Roman" panose="02020603050405020304" pitchFamily="18" charset="0"/>
              </a:rPr>
              <a:pPr algn="r"/>
              <a:t>141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2447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47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50415629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786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4678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799B12A5-BD6D-4220-BBD2-FD140EC87B3C}" type="datetime3">
              <a:rPr lang="en-AU" altLang="zh-CN" sz="1300">
                <a:latin typeface="Times New Roman" panose="02020603050405020304" pitchFamily="18" charset="0"/>
              </a:rPr>
              <a:pPr algn="r"/>
              <a:t>7 November, 2016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24678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4678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0FF4D7C7-B80E-48E6-B0B2-54560303058C}" type="slidenum">
              <a:rPr lang="en-AU" altLang="zh-CN" sz="1300">
                <a:latin typeface="Times New Roman" panose="02020603050405020304" pitchFamily="18" charset="0"/>
              </a:rPr>
              <a:pPr algn="r"/>
              <a:t>142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2467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679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 smtClean="0"/>
          </a:p>
          <a:p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034778416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834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4883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BACCCA95-9E5A-4B85-A13A-B458D4A61DB0}" type="datetime3">
              <a:rPr lang="en-AU" altLang="zh-CN" sz="1300">
                <a:latin typeface="Times New Roman" panose="02020603050405020304" pitchFamily="18" charset="0"/>
              </a:rPr>
              <a:pPr algn="r"/>
              <a:t>7 November, 2016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24883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4883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0D0DE74D-52BC-45C6-9FDE-A389BFB85B3A}" type="slidenum">
              <a:rPr lang="en-AU" altLang="zh-CN" sz="1300">
                <a:latin typeface="Times New Roman" panose="02020603050405020304" pitchFamily="18" charset="0"/>
              </a:rPr>
              <a:pPr algn="r"/>
              <a:t>143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2488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88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 smtClean="0"/>
          </a:p>
          <a:p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4149564459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82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5088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CD50742F-4596-42C3-996E-23848C32B8D2}" type="datetime3">
              <a:rPr lang="en-AU" altLang="zh-CN" sz="1300">
                <a:latin typeface="Times New Roman" panose="02020603050405020304" pitchFamily="18" charset="0"/>
              </a:rPr>
              <a:pPr algn="r"/>
              <a:t>7 November, 2016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25088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5088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199E51D3-C1FA-443F-9549-174F2E4CAFD7}" type="slidenum">
              <a:rPr lang="en-AU" altLang="zh-CN" sz="1300">
                <a:latin typeface="Times New Roman" panose="02020603050405020304" pitchFamily="18" charset="0"/>
              </a:rPr>
              <a:pPr algn="r"/>
              <a:t>144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2508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08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2373032379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930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5293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3ABC5877-AA30-4DC9-AF05-45E3BFDC9C5D}" type="datetime3">
              <a:rPr lang="en-AU" altLang="zh-CN" sz="1300">
                <a:latin typeface="Times New Roman" panose="02020603050405020304" pitchFamily="18" charset="0"/>
              </a:rPr>
              <a:pPr algn="r"/>
              <a:t>7 November, 2016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25293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5293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B85C60FD-CD1C-4D4D-A8EF-BDB9FCECD306}" type="slidenum">
              <a:rPr lang="en-AU" altLang="zh-CN" sz="1300">
                <a:latin typeface="Times New Roman" panose="02020603050405020304" pitchFamily="18" charset="0"/>
              </a:rPr>
              <a:pPr algn="r"/>
              <a:t>145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2529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29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4185710848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978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5497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BC879F9D-D694-482C-875A-C22A5BAC5EA9}" type="datetime3">
              <a:rPr lang="en-AU" altLang="zh-CN" sz="1300">
                <a:latin typeface="Times New Roman" panose="02020603050405020304" pitchFamily="18" charset="0"/>
              </a:rPr>
              <a:pPr algn="r"/>
              <a:t>7 November, 2016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25498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5498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2C20AACA-F9E0-4AA3-A3DF-19C06A86EC5C}" type="slidenum">
              <a:rPr lang="en-AU" altLang="zh-CN" sz="1300">
                <a:latin typeface="Times New Roman" panose="02020603050405020304" pitchFamily="18" charset="0"/>
              </a:rPr>
              <a:pPr algn="r"/>
              <a:t>146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2549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49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1591088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2F3F6BD6-239C-4D65-B9FF-59EF29996968}" type="datetime3">
              <a:rPr lang="en-AU" altLang="zh-CN" sz="1300">
                <a:latin typeface="Times New Roman" panose="02020603050405020304" pitchFamily="18" charset="0"/>
              </a:rPr>
              <a:pPr algn="r"/>
              <a:t>7 November, 2016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2765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765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E92A9ACE-712D-4676-ADC6-7776C6AA8B29}" type="slidenum">
              <a:rPr lang="en-AU" altLang="zh-CN" sz="1300">
                <a:latin typeface="Times New Roman" panose="02020603050405020304" pitchFamily="18" charset="0"/>
              </a:rPr>
              <a:pPr algn="r"/>
              <a:t>14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276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6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2054254522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026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5702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9987A383-43B8-4721-BC7B-7197FDAC3D22}" type="datetime3">
              <a:rPr lang="en-AU" altLang="zh-CN" sz="1300">
                <a:latin typeface="Times New Roman" panose="02020603050405020304" pitchFamily="18" charset="0"/>
              </a:rPr>
              <a:pPr algn="r"/>
              <a:t>7 November, 2016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25702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5702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8A02F99F-D4E2-4FC3-BC37-351108C4AE4F}" type="slidenum">
              <a:rPr lang="en-AU" altLang="zh-CN" sz="1300">
                <a:latin typeface="Times New Roman" panose="02020603050405020304" pitchFamily="18" charset="0"/>
              </a:rPr>
              <a:pPr algn="r"/>
              <a:t>147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2570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70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2505150760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074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5907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908EC4F1-1189-4114-BE4E-4E1ADE2A349F}" type="datetime3">
              <a:rPr lang="en-AU" altLang="zh-CN" sz="1300">
                <a:latin typeface="Times New Roman" panose="02020603050405020304" pitchFamily="18" charset="0"/>
              </a:rPr>
              <a:pPr algn="r"/>
              <a:t>7 November, 2016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25907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590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7BA57FC4-005F-4DCF-AA29-C771AD0203E8}" type="slidenum">
              <a:rPr lang="en-AU" altLang="zh-CN" sz="1300">
                <a:latin typeface="Times New Roman" panose="02020603050405020304" pitchFamily="18" charset="0"/>
              </a:rPr>
              <a:pPr algn="r"/>
              <a:t>148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2590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907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2141865001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22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6112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DF7982EF-6A95-4872-BE5E-DCBBBBDB18EE}" type="datetime3">
              <a:rPr lang="en-AU" altLang="zh-CN" sz="1300">
                <a:latin typeface="Times New Roman" panose="02020603050405020304" pitchFamily="18" charset="0"/>
              </a:rPr>
              <a:pPr algn="r"/>
              <a:t>7 November, 2016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26112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611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74709B73-E8DB-43AA-9CB2-421177B73B3E}" type="slidenum">
              <a:rPr lang="en-AU" altLang="zh-CN" sz="1300">
                <a:latin typeface="Times New Roman" panose="02020603050405020304" pitchFamily="18" charset="0"/>
              </a:rPr>
              <a:pPr algn="r"/>
              <a:t>149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2611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11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037972114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70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6317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D70ABC57-377C-4A10-A6E1-1DA198A3962A}" type="datetime3">
              <a:rPr lang="en-AU" altLang="zh-CN" sz="1300">
                <a:latin typeface="Times New Roman" panose="02020603050405020304" pitchFamily="18" charset="0"/>
              </a:rPr>
              <a:pPr algn="r"/>
              <a:t>7 November, 2016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26317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631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819CE7F3-81CB-4D84-AEF7-A8306FD0AB3B}" type="slidenum">
              <a:rPr lang="en-AU" altLang="zh-CN" sz="1300">
                <a:latin typeface="Times New Roman" panose="02020603050405020304" pitchFamily="18" charset="0"/>
              </a:rPr>
              <a:pPr algn="r"/>
              <a:t>150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2631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31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3277974164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218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6521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DF7C44D2-DA19-423E-9CCA-D834A0F6978F}" type="datetime3">
              <a:rPr lang="en-AU" altLang="zh-CN" sz="1300">
                <a:latin typeface="Times New Roman" panose="02020603050405020304" pitchFamily="18" charset="0"/>
              </a:rPr>
              <a:pPr algn="r"/>
              <a:t>7 November, 2016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26522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652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8F0C570E-DD2F-416C-90B3-F8E202DFEE1F}" type="slidenum">
              <a:rPr lang="en-AU" altLang="zh-CN" sz="1300">
                <a:latin typeface="Times New Roman" panose="02020603050405020304" pitchFamily="18" charset="0"/>
              </a:rPr>
              <a:pPr algn="r"/>
              <a:t>151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2652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52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3427037026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458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7545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C5A3FC96-F13B-4499-9C7E-4EF719BCDBEB}" type="datetime3">
              <a:rPr lang="en-AU" altLang="zh-CN" sz="1300">
                <a:latin typeface="Times New Roman" panose="02020603050405020304" pitchFamily="18" charset="0"/>
              </a:rPr>
              <a:pPr algn="r"/>
              <a:t>7 November, 2016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27546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7546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E5617ACE-B1F6-4AF5-8E4D-1717821F60AC}" type="slidenum">
              <a:rPr lang="en-AU" altLang="zh-CN" sz="1300">
                <a:latin typeface="Times New Roman" panose="02020603050405020304" pitchFamily="18" charset="0"/>
              </a:rPr>
              <a:pPr algn="r"/>
              <a:t>160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2754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54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416562880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506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7750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3AFA85D5-E82C-409E-AFAF-C5E15630601F}" type="datetime3">
              <a:rPr lang="en-AU" altLang="zh-CN" sz="1300">
                <a:latin typeface="Times New Roman" panose="02020603050405020304" pitchFamily="18" charset="0"/>
              </a:rPr>
              <a:pPr algn="r"/>
              <a:t>7 November, 2016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27750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775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8EA1FF2E-E861-4A5A-BE01-A3B2D21E01B2}" type="slidenum">
              <a:rPr lang="en-AU" altLang="zh-CN" sz="1300">
                <a:latin typeface="Times New Roman" panose="02020603050405020304" pitchFamily="18" charset="0"/>
              </a:rPr>
              <a:pPr algn="r"/>
              <a:t>161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2775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75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88687535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554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7955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B34C88F9-AF2A-47B3-A704-A0D5DEB86C7D}" type="datetime3">
              <a:rPr lang="en-AU" altLang="zh-CN" sz="1300">
                <a:latin typeface="Times New Roman" panose="02020603050405020304" pitchFamily="18" charset="0"/>
              </a:rPr>
              <a:pPr algn="r"/>
              <a:t>7 November, 2016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27955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795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FDB922DE-7872-4F3D-AD48-94C4C3AFE74E}" type="slidenum">
              <a:rPr lang="en-AU" altLang="zh-CN" sz="1300">
                <a:latin typeface="Times New Roman" panose="02020603050405020304" pitchFamily="18" charset="0"/>
              </a:rPr>
              <a:pPr algn="r"/>
              <a:t>162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2795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95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10988720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93AE52BE-3F63-4B97-821A-844C1160B581}" type="datetime3">
              <a:rPr lang="en-AU" altLang="zh-CN" sz="1300">
                <a:latin typeface="Times New Roman" panose="02020603050405020304" pitchFamily="18" charset="0"/>
              </a:rPr>
              <a:pPr algn="r"/>
              <a:t>7 November, 2016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2970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2970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D5A21B81-EB40-4282-B43E-545DD55B86BD}" type="slidenum">
              <a:rPr lang="en-AU" altLang="zh-CN" sz="1300">
                <a:latin typeface="Times New Roman" panose="02020603050405020304" pitchFamily="18" charset="0"/>
              </a:rPr>
              <a:pPr algn="r"/>
              <a:t>15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297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70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41085723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9E479E4B-298B-4125-A2AD-F3B830AE8F6C}" type="datetime3">
              <a:rPr lang="en-AU" altLang="zh-CN" sz="1300">
                <a:latin typeface="Times New Roman" panose="02020603050405020304" pitchFamily="18" charset="0"/>
              </a:rPr>
              <a:pPr algn="r"/>
              <a:t>7 November, 2016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3174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3174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EAADF5B0-4510-4190-BF66-3F6A8BBF6CFF}" type="slidenum">
              <a:rPr lang="en-AU" altLang="zh-CN" sz="1300">
                <a:latin typeface="Times New Roman" panose="02020603050405020304" pitchFamily="18" charset="0"/>
              </a:rPr>
              <a:pPr algn="r"/>
              <a:t>16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317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5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2891115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9E479E4B-298B-4125-A2AD-F3B830AE8F6C}" type="datetime3">
              <a:rPr lang="en-AU" altLang="zh-CN" sz="1300">
                <a:latin typeface="Times New Roman" panose="02020603050405020304" pitchFamily="18" charset="0"/>
              </a:rPr>
              <a:pPr algn="r"/>
              <a:t>7 November, 2016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3174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3174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EAADF5B0-4510-4190-BF66-3F6A8BBF6CFF}" type="slidenum">
              <a:rPr lang="en-AU" altLang="zh-CN" sz="1300">
                <a:latin typeface="Times New Roman" panose="02020603050405020304" pitchFamily="18" charset="0"/>
              </a:rPr>
              <a:pPr algn="r"/>
              <a:t>17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317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5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47186594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22C59E47-6CAC-4920-BB16-EF6FCC4F203E}" type="datetime3">
              <a:rPr lang="en-AU" altLang="zh-CN" sz="1300">
                <a:latin typeface="Times New Roman" panose="02020603050405020304" pitchFamily="18" charset="0"/>
              </a:rPr>
              <a:pPr algn="r"/>
              <a:t>7 November, 2016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3379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3379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4850F420-EEB3-47E5-AC25-DA088F5413DF}" type="slidenum">
              <a:rPr lang="en-AU" altLang="zh-CN" sz="1300">
                <a:latin typeface="Times New Roman" panose="02020603050405020304" pitchFamily="18" charset="0"/>
              </a:rPr>
              <a:pPr algn="r"/>
              <a:t>18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337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3059688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D2ABDF48-B557-43D7-8954-12919989847F}" type="datetime3">
              <a:rPr lang="en-AU" altLang="zh-CN" sz="1300">
                <a:latin typeface="Times New Roman" panose="02020603050405020304" pitchFamily="18" charset="0"/>
              </a:rPr>
              <a:pPr algn="r"/>
              <a:t>7 November, 2016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3584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358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57C0F9E8-06ED-4CF2-BEDC-0B2A40DC3A80}" type="slidenum">
              <a:rPr lang="en-AU" altLang="zh-CN" sz="1300">
                <a:latin typeface="Times New Roman" panose="02020603050405020304" pitchFamily="18" charset="0"/>
              </a:rPr>
              <a:pPr algn="r"/>
              <a:t>19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358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2323349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219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 smtClean="0"/>
          </a:p>
        </p:txBody>
      </p:sp>
      <p:sp>
        <p:nvSpPr>
          <p:cNvPr id="9220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376570A8-B48D-4346-AB08-E99E125D303F}" type="slidenum">
              <a:rPr lang="zh-CN" altLang="en-US" sz="1300">
                <a:latin typeface="Times New Roman" panose="02020603050405020304" pitchFamily="18" charset="0"/>
              </a:rPr>
              <a:pPr algn="r"/>
              <a:t>2</a:t>
            </a:fld>
            <a:endParaRPr lang="zh-CN" altLang="en-US" sz="130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07276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3789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9FF6BD58-424A-4659-9E8A-E10D10BEEE14}" type="datetime3">
              <a:rPr lang="en-AU" altLang="zh-CN" sz="1300">
                <a:latin typeface="Times New Roman" panose="02020603050405020304" pitchFamily="18" charset="0"/>
              </a:rPr>
              <a:pPr algn="r"/>
              <a:t>7 November, 2016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3789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378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74CE765B-9516-45C6-B3A4-637D1F61C68E}" type="slidenum">
              <a:rPr lang="en-AU" altLang="zh-CN" sz="1300">
                <a:latin typeface="Times New Roman" panose="02020603050405020304" pitchFamily="18" charset="0"/>
              </a:rPr>
              <a:pPr algn="r"/>
              <a:t>20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378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baseline="0" dirty="0" smtClean="0"/>
          </a:p>
          <a:p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24027270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397394EA-783D-47F6-A726-7B22FE9E9B9B}" type="datetime3">
              <a:rPr lang="en-AU" altLang="zh-CN" sz="1300">
                <a:latin typeface="Times New Roman" panose="02020603050405020304" pitchFamily="18" charset="0"/>
              </a:rPr>
              <a:pPr algn="r"/>
              <a:t>7 November, 2016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3994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399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73A56873-C254-49C2-A80D-2E30744A3FC0}" type="slidenum">
              <a:rPr lang="en-AU" altLang="zh-CN" sz="1300">
                <a:latin typeface="Times New Roman" panose="02020603050405020304" pitchFamily="18" charset="0"/>
              </a:rPr>
              <a:pPr algn="r"/>
              <a:t>21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399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63913819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2E871FA0-11AB-414D-95E4-51A7DE8281DE}" type="datetime3">
              <a:rPr lang="en-AU" altLang="zh-CN" sz="1300">
                <a:latin typeface="Times New Roman" panose="02020603050405020304" pitchFamily="18" charset="0"/>
              </a:rPr>
              <a:pPr algn="r"/>
              <a:t>7 November, 2016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4198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4198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2E7CD6A5-C38A-4F8A-8B99-411004A2FDC5}" type="slidenum">
              <a:rPr lang="en-AU" altLang="zh-CN" sz="1300">
                <a:latin typeface="Times New Roman" panose="02020603050405020304" pitchFamily="18" charset="0"/>
              </a:rPr>
              <a:pPr algn="r"/>
              <a:t>22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419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99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368422013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4403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E52494D6-6F2C-4806-A36C-2F588A3AE38F}" type="datetime3">
              <a:rPr lang="en-AU" altLang="zh-CN" sz="1300">
                <a:latin typeface="Times New Roman" panose="02020603050405020304" pitchFamily="18" charset="0"/>
              </a:rPr>
              <a:pPr algn="r"/>
              <a:t>7 November, 2016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4403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4403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EABE2D21-ABB7-4B67-AE64-4B7F0E4DFB7A}" type="slidenum">
              <a:rPr lang="en-AU" altLang="zh-CN" sz="1300">
                <a:latin typeface="Times New Roman" panose="02020603050405020304" pitchFamily="18" charset="0"/>
              </a:rPr>
              <a:pPr algn="r"/>
              <a:t>23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440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6382539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CEDFC1CE-C143-456D-A275-EA4E1539F843}" type="datetime3">
              <a:rPr lang="en-AU" altLang="zh-CN" sz="1300">
                <a:latin typeface="Times New Roman" panose="02020603050405020304" pitchFamily="18" charset="0"/>
              </a:rPr>
              <a:pPr algn="r"/>
              <a:t>7 November, 2016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4608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4608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A1C86802-75B5-4D03-B07A-2FB21117AA94}" type="slidenum">
              <a:rPr lang="en-AU" altLang="zh-CN" sz="1300">
                <a:latin typeface="Times New Roman" panose="02020603050405020304" pitchFamily="18" charset="0"/>
              </a:rPr>
              <a:pPr algn="r"/>
              <a:t>24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460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39745828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2456DD75-E7D0-49FE-8CE2-141DC60F77C8}" type="datetime3">
              <a:rPr lang="en-AU" altLang="zh-CN" sz="1300">
                <a:latin typeface="Times New Roman" panose="02020603050405020304" pitchFamily="18" charset="0"/>
              </a:rPr>
              <a:pPr algn="r"/>
              <a:t>7 November, 2016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4813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4813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A8D0E20B-8084-43B4-B56C-4EA7968795E5}" type="slidenum">
              <a:rPr lang="en-AU" altLang="zh-CN" sz="1300">
                <a:latin typeface="Times New Roman" panose="02020603050405020304" pitchFamily="18" charset="0"/>
              </a:rPr>
              <a:pPr algn="r"/>
              <a:t>25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481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75590431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762FD5D3-1DCE-4BAB-88BB-B0AD09683F06}" type="datetime3">
              <a:rPr lang="en-AU" altLang="zh-CN" sz="1300">
                <a:latin typeface="Times New Roman" panose="02020603050405020304" pitchFamily="18" charset="0"/>
              </a:rPr>
              <a:pPr algn="r"/>
              <a:t>7 November, 2016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5018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5018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B5B08601-6902-4260-A6B3-01CAA7B8A590}" type="slidenum">
              <a:rPr lang="en-AU" altLang="zh-CN" sz="1300">
                <a:latin typeface="Times New Roman" panose="02020603050405020304" pitchFamily="18" charset="0"/>
              </a:rPr>
              <a:pPr algn="r"/>
              <a:t>27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501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343819789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5222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FB52E8D0-F3DC-48B9-896D-B256A419F180}" type="datetime3">
              <a:rPr lang="en-AU" altLang="zh-CN" sz="1300">
                <a:latin typeface="Times New Roman" panose="02020603050405020304" pitchFamily="18" charset="0"/>
              </a:rPr>
              <a:pPr algn="r"/>
              <a:t>7 November, 2016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5222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5222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271C3EB0-41FB-4213-A6D2-6E28FC6FF765}" type="slidenum">
              <a:rPr lang="en-AU" altLang="zh-CN" sz="1300">
                <a:latin typeface="Times New Roman" panose="02020603050405020304" pitchFamily="18" charset="0"/>
              </a:rPr>
              <a:pPr algn="r"/>
              <a:t>28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522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372847742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5427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56C42E58-F300-4FB1-AE85-1885ADDBCFC3}" type="datetime3">
              <a:rPr lang="en-AU" altLang="zh-CN" sz="1300">
                <a:latin typeface="Times New Roman" panose="02020603050405020304" pitchFamily="18" charset="0"/>
              </a:rPr>
              <a:pPr algn="r"/>
              <a:t>7 November, 2016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5427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542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D0308CEB-20F1-491E-A896-81923FBBC82D}" type="slidenum">
              <a:rPr lang="en-AU" altLang="zh-CN" sz="1300">
                <a:latin typeface="Times New Roman" panose="02020603050405020304" pitchFamily="18" charset="0"/>
              </a:rPr>
              <a:pPr algn="r"/>
              <a:t>30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542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70447026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5632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A51ED338-7A3A-4E54-B730-5A50785B3184}" type="datetime3">
              <a:rPr lang="en-AU" altLang="zh-CN" sz="1300">
                <a:latin typeface="Times New Roman" panose="02020603050405020304" pitchFamily="18" charset="0"/>
              </a:rPr>
              <a:pPr algn="r"/>
              <a:t>7 November, 2016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5632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563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BAC3045A-E24D-440B-8DF6-119EEE36A4AA}" type="slidenum">
              <a:rPr lang="en-AU" altLang="zh-CN" sz="1300">
                <a:latin typeface="Times New Roman" panose="02020603050405020304" pitchFamily="18" charset="0"/>
              </a:rPr>
              <a:pPr algn="r"/>
              <a:t>31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563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8631349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zh-CN" altLang="en-US" dirty="0" smtClean="0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799A55EE-D7F3-41A3-89E7-E5173F1A2FA6}" type="slidenum">
              <a:rPr lang="zh-CN" altLang="en-US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3</a:t>
            </a:fld>
            <a:endParaRPr lang="zh-CN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4375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 smtClean="0"/>
              <a:t>Morgan Kaufmann Publishers</a:t>
            </a:r>
            <a:endParaRPr lang="en-AU"/>
          </a:p>
        </p:txBody>
      </p:sp>
      <p:sp>
        <p:nvSpPr>
          <p:cNvPr id="5" name="日期占位符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4258AB47-D1CA-4C9D-800D-3A82B0415FE5}" type="datetime3">
              <a:rPr lang="en-AU" altLang="zh-CN" smtClean="0"/>
              <a:pPr/>
              <a:t>7 November, 2016</a:t>
            </a:fld>
            <a:endParaRPr lang="en-AU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AU" smtClean="0"/>
              <a:t>Chapter 4 — The Processor</a:t>
            </a:r>
            <a:endParaRPr lang="en-AU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3354F750-5522-44CC-9813-BC2734012842}" type="slidenum">
              <a:rPr lang="en-AU" altLang="zh-CN" smtClean="0"/>
              <a:pPr>
                <a:defRPr/>
              </a:pPr>
              <a:t>32</a:t>
            </a:fld>
            <a:endParaRPr lang="en-AU" altLang="zh-CN"/>
          </a:p>
        </p:txBody>
      </p:sp>
    </p:spTree>
    <p:extLst>
      <p:ext uri="{BB962C8B-B14F-4D97-AF65-F5344CB8AC3E}">
        <p14:creationId xmlns:p14="http://schemas.microsoft.com/office/powerpoint/2010/main" val="278725246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5632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A51ED338-7A3A-4E54-B730-5A50785B3184}" type="datetime3">
              <a:rPr lang="en-AU" altLang="zh-CN" sz="1300">
                <a:latin typeface="Times New Roman" panose="02020603050405020304" pitchFamily="18" charset="0"/>
              </a:rPr>
              <a:pPr algn="r"/>
              <a:t>7 November, 2016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5632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563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BAC3045A-E24D-440B-8DF6-119EEE36A4AA}" type="slidenum">
              <a:rPr lang="en-AU" altLang="zh-CN" sz="1300">
                <a:latin typeface="Times New Roman" panose="02020603050405020304" pitchFamily="18" charset="0"/>
              </a:rPr>
              <a:pPr algn="r"/>
              <a:t>33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563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 smtClean="0"/>
          </a:p>
          <a:p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3823508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zh-CN" b="1" dirty="0" smtClean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zh-CN" b="1" dirty="0" smtClean="0"/>
          </a:p>
          <a:p>
            <a:endParaRPr lang="zh-CN" altLang="en-US" dirty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 smtClean="0"/>
              <a:t>Morgan Kaufmann Publishers</a:t>
            </a:r>
            <a:endParaRPr lang="en-AU"/>
          </a:p>
        </p:txBody>
      </p:sp>
      <p:sp>
        <p:nvSpPr>
          <p:cNvPr id="5" name="日期占位符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4258AB47-D1CA-4C9D-800D-3A82B0415FE5}" type="datetime3">
              <a:rPr lang="en-AU" altLang="zh-CN" smtClean="0"/>
              <a:pPr/>
              <a:t>7 November, 2016</a:t>
            </a:fld>
            <a:endParaRPr lang="en-AU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AU" smtClean="0"/>
              <a:t>Chapter 4 — The Processor</a:t>
            </a:r>
            <a:endParaRPr lang="en-AU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3354F750-5522-44CC-9813-BC2734012842}" type="slidenum">
              <a:rPr lang="en-AU" altLang="zh-CN" smtClean="0"/>
              <a:pPr>
                <a:defRPr/>
              </a:pPr>
              <a:t>34</a:t>
            </a:fld>
            <a:endParaRPr lang="en-AU" altLang="zh-CN"/>
          </a:p>
        </p:txBody>
      </p:sp>
    </p:spTree>
    <p:extLst>
      <p:ext uri="{BB962C8B-B14F-4D97-AF65-F5344CB8AC3E}">
        <p14:creationId xmlns:p14="http://schemas.microsoft.com/office/powerpoint/2010/main" val="39987174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5837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935162B7-5530-4D6C-B3DD-F6CFC1F90C44}" type="datetime3">
              <a:rPr lang="en-AU" altLang="zh-CN" sz="1300">
                <a:latin typeface="Times New Roman" panose="02020603050405020304" pitchFamily="18" charset="0"/>
              </a:rPr>
              <a:pPr algn="r"/>
              <a:t>7 November, 2016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5837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583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46D0B49B-78CE-435F-A5AF-CA80A6268449}" type="slidenum">
              <a:rPr lang="en-AU" altLang="zh-CN" sz="1300">
                <a:latin typeface="Times New Roman" panose="02020603050405020304" pitchFamily="18" charset="0"/>
              </a:rPr>
              <a:pPr algn="r"/>
              <a:t>35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583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13373812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6041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92CEB44E-5AB8-42EE-8A91-0F02D6829021}" type="datetime3">
              <a:rPr lang="en-AU" altLang="zh-CN" sz="1300">
                <a:latin typeface="Times New Roman" panose="02020603050405020304" pitchFamily="18" charset="0"/>
              </a:rPr>
              <a:pPr algn="r"/>
              <a:t>7 November, 2016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6042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604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2A311440-FFFE-4594-ADBD-344515AFF290}" type="slidenum">
              <a:rPr lang="en-AU" altLang="zh-CN" sz="1300">
                <a:latin typeface="Times New Roman" panose="02020603050405020304" pitchFamily="18" charset="0"/>
              </a:rPr>
              <a:pPr algn="r"/>
              <a:t>36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604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31613539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6246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D95633F8-497F-466B-8110-D11189E7EEFE}" type="datetime3">
              <a:rPr lang="en-AU" altLang="zh-CN" sz="1300">
                <a:latin typeface="Times New Roman" panose="02020603050405020304" pitchFamily="18" charset="0"/>
              </a:rPr>
              <a:pPr algn="r"/>
              <a:t>7 November, 2016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6246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6246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95CD3F67-77E7-4DE8-A8BD-FDA36421516D}" type="slidenum">
              <a:rPr lang="en-AU" altLang="zh-CN" sz="1300">
                <a:latin typeface="Times New Roman" panose="02020603050405020304" pitchFamily="18" charset="0"/>
              </a:rPr>
              <a:pPr algn="r"/>
              <a:t>37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624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7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78759859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 smtClean="0"/>
              <a:t>Morgan Kaufmann Publishers</a:t>
            </a:r>
            <a:endParaRPr lang="en-AU"/>
          </a:p>
        </p:txBody>
      </p:sp>
      <p:sp>
        <p:nvSpPr>
          <p:cNvPr id="5" name="日期占位符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4258AB47-D1CA-4C9D-800D-3A82B0415FE5}" type="datetime3">
              <a:rPr lang="en-AU" altLang="zh-CN" smtClean="0"/>
              <a:pPr/>
              <a:t>7 November, 2016</a:t>
            </a:fld>
            <a:endParaRPr lang="en-AU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AU" smtClean="0"/>
              <a:t>Chapter 4 — The Processor</a:t>
            </a:r>
            <a:endParaRPr lang="en-AU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3354F750-5522-44CC-9813-BC2734012842}" type="slidenum">
              <a:rPr lang="en-AU" altLang="zh-CN" smtClean="0"/>
              <a:pPr>
                <a:defRPr/>
              </a:pPr>
              <a:t>38</a:t>
            </a:fld>
            <a:endParaRPr lang="en-AU" altLang="zh-CN"/>
          </a:p>
        </p:txBody>
      </p:sp>
    </p:spTree>
    <p:extLst>
      <p:ext uri="{BB962C8B-B14F-4D97-AF65-F5344CB8AC3E}">
        <p14:creationId xmlns:p14="http://schemas.microsoft.com/office/powerpoint/2010/main" val="114300327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6451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7B5DBF16-D57E-44C0-A351-5EBDDF29DB7C}" type="datetime3">
              <a:rPr lang="en-AU" altLang="zh-CN" sz="1300">
                <a:latin typeface="Times New Roman" panose="02020603050405020304" pitchFamily="18" charset="0"/>
              </a:rPr>
              <a:pPr algn="r"/>
              <a:t>7 November, 2016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6451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6451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35AAE632-A4B2-4D18-B0D2-57FD7637C4E0}" type="slidenum">
              <a:rPr lang="en-AU" altLang="zh-CN" sz="1300">
                <a:latin typeface="Times New Roman" panose="02020603050405020304" pitchFamily="18" charset="0"/>
              </a:rPr>
              <a:pPr algn="r"/>
              <a:t>39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645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5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09789133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6656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7FE6B0F2-BEB6-4804-B08D-F66E66BE0C68}" type="datetime3">
              <a:rPr lang="en-AU" altLang="zh-CN" sz="1300">
                <a:latin typeface="Times New Roman" panose="02020603050405020304" pitchFamily="18" charset="0"/>
              </a:rPr>
              <a:pPr algn="r"/>
              <a:t>7 November, 2016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6656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6656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AEC047EF-847F-44BB-9216-F07847D53CED}" type="slidenum">
              <a:rPr lang="en-AU" altLang="zh-CN" sz="1300">
                <a:latin typeface="Times New Roman" panose="02020603050405020304" pitchFamily="18" charset="0"/>
              </a:rPr>
              <a:pPr algn="r"/>
              <a:t>40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665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14432571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6861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EECF731C-BE8D-475C-9135-6512ED341427}" type="datetime3">
              <a:rPr lang="en-AU" altLang="zh-CN" sz="1300">
                <a:latin typeface="Times New Roman" panose="02020603050405020304" pitchFamily="18" charset="0"/>
              </a:rPr>
              <a:pPr algn="r"/>
              <a:t>7 November, 2016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6861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6861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D27C0837-63E2-4A59-A211-60AFC68BB215}" type="slidenum">
              <a:rPr lang="en-AU" altLang="zh-CN" sz="1300">
                <a:latin typeface="Times New Roman" panose="02020603050405020304" pitchFamily="18" charset="0"/>
              </a:rPr>
              <a:pPr algn="r"/>
              <a:t>41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686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5015243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82F82F2A-B4DB-4441-B579-F679B7497822}" type="datetime3">
              <a:rPr lang="en-AU" altLang="zh-CN" sz="1300">
                <a:latin typeface="Times New Roman" panose="02020603050405020304" pitchFamily="18" charset="0"/>
              </a:rPr>
              <a:pPr algn="r"/>
              <a:t>7 November, 2016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1331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331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3AE7B195-A1F6-418E-B9D8-B1CD82921766}" type="slidenum">
              <a:rPr lang="en-AU" altLang="zh-CN" sz="1300">
                <a:latin typeface="Times New Roman" panose="02020603050405020304" pitchFamily="18" charset="0"/>
              </a:rPr>
              <a:pPr algn="r"/>
              <a:t>4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133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33577544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7065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CBFEB9C2-C86E-416E-A1A1-656EC58E4B94}" type="datetime3">
              <a:rPr lang="en-AU" altLang="zh-CN" sz="1300">
                <a:latin typeface="Times New Roman" panose="02020603050405020304" pitchFamily="18" charset="0"/>
              </a:rPr>
              <a:pPr algn="r"/>
              <a:t>7 November, 2016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7066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7066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F245F235-131D-4EE9-80D5-6F946A0FB767}" type="slidenum">
              <a:rPr lang="en-AU" altLang="zh-CN" sz="1300">
                <a:latin typeface="Times New Roman" panose="02020603050405020304" pitchFamily="18" charset="0"/>
              </a:rPr>
              <a:pPr algn="r"/>
              <a:t>42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706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08443900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7270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ECE69E20-0BFF-4DBE-81EE-EFE3CE99BBDF}" type="datetime3">
              <a:rPr lang="en-AU" altLang="zh-CN" sz="1300">
                <a:latin typeface="Times New Roman" panose="02020603050405020304" pitchFamily="18" charset="0"/>
              </a:rPr>
              <a:pPr algn="r"/>
              <a:t>7 November, 2016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7270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727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2DE564E3-2AD6-45A3-8EBB-484050C405C8}" type="slidenum">
              <a:rPr lang="en-AU" altLang="zh-CN" sz="1300">
                <a:latin typeface="Times New Roman" panose="02020603050405020304" pitchFamily="18" charset="0"/>
              </a:rPr>
              <a:pPr algn="r"/>
              <a:t>43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727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103287721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7475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CCEBECFD-DA6A-4597-85A1-491F7983BBD1}" type="datetime3">
              <a:rPr lang="en-AU" altLang="zh-CN" sz="1300">
                <a:latin typeface="Times New Roman" panose="02020603050405020304" pitchFamily="18" charset="0"/>
              </a:rPr>
              <a:pPr algn="r"/>
              <a:t>7 November, 2016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7475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747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4B85E7CD-49E5-41C7-9060-0B65A2BE6ED4}" type="slidenum">
              <a:rPr lang="en-AU" altLang="zh-CN" sz="1300">
                <a:latin typeface="Times New Roman" panose="02020603050405020304" pitchFamily="18" charset="0"/>
              </a:rPr>
              <a:pPr algn="r"/>
              <a:t>44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747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4989929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7680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6DAF1921-2400-44E7-AD20-3B94FCE72826}" type="datetime3">
              <a:rPr lang="en-AU" altLang="zh-CN" sz="1300">
                <a:latin typeface="Times New Roman" panose="02020603050405020304" pitchFamily="18" charset="0"/>
              </a:rPr>
              <a:pPr algn="r"/>
              <a:t>7 November, 2016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7680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7680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ED6288D2-2B1E-47AD-B6A4-AD859D2CB24C}" type="slidenum">
              <a:rPr lang="en-AU" altLang="zh-CN" sz="1300">
                <a:latin typeface="Times New Roman" panose="02020603050405020304" pitchFamily="18" charset="0"/>
              </a:rPr>
              <a:pPr algn="r"/>
              <a:t>45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768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97368914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7885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31DFA3CF-6D28-4F8B-BA67-6FF94E53F1FA}" type="datetime3">
              <a:rPr lang="en-AU" altLang="zh-CN" sz="1300">
                <a:latin typeface="Times New Roman" panose="02020603050405020304" pitchFamily="18" charset="0"/>
              </a:rPr>
              <a:pPr algn="r"/>
              <a:t>7 November, 2016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7885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7885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27441C69-84C2-40E6-BC3A-0644F68AF5B6}" type="slidenum">
              <a:rPr lang="en-AU" altLang="zh-CN" sz="1300">
                <a:latin typeface="Times New Roman" panose="02020603050405020304" pitchFamily="18" charset="0"/>
              </a:rPr>
              <a:pPr algn="r"/>
              <a:t>47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788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41447272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8089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26411C14-7590-4A7C-A79A-F6240D3B9D66}" type="datetime3">
              <a:rPr lang="en-AU" altLang="zh-CN" sz="1300">
                <a:latin typeface="Times New Roman" panose="02020603050405020304" pitchFamily="18" charset="0"/>
              </a:rPr>
              <a:pPr algn="r"/>
              <a:t>7 November, 2016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8090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8090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A54DD166-682C-47B2-B441-5ADC5BC3EF14}" type="slidenum">
              <a:rPr lang="en-AU" altLang="zh-CN" sz="1300">
                <a:latin typeface="Times New Roman" panose="02020603050405020304" pitchFamily="18" charset="0"/>
              </a:rPr>
              <a:pPr algn="r"/>
              <a:t>48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809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90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344009746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8294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56D7B129-3BDC-4BAE-A68B-8BA2244656DA}" type="datetime3">
              <a:rPr lang="en-AU" altLang="zh-CN" sz="1300">
                <a:latin typeface="Times New Roman" panose="02020603050405020304" pitchFamily="18" charset="0"/>
              </a:rPr>
              <a:pPr algn="r"/>
              <a:t>7 November, 2016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8294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8294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6AFC9AFB-F0A4-416A-9B4E-A5EE486CFFAB}" type="slidenum">
              <a:rPr lang="en-AU" altLang="zh-CN" sz="1300">
                <a:latin typeface="Times New Roman" panose="02020603050405020304" pitchFamily="18" charset="0"/>
              </a:rPr>
              <a:pPr algn="r"/>
              <a:t>49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829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5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84194130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8499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C2936FC4-18C6-4938-B84B-86E0C66E3B4B}" type="datetime3">
              <a:rPr lang="en-AU" altLang="zh-CN" sz="1300">
                <a:latin typeface="Times New Roman" panose="02020603050405020304" pitchFamily="18" charset="0"/>
              </a:rPr>
              <a:pPr algn="r"/>
              <a:t>7 November, 2016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8499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8499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D99EE8AD-4A1F-46CB-B901-E9738688FA38}" type="slidenum">
              <a:rPr lang="en-AU" altLang="zh-CN" sz="1300">
                <a:latin typeface="Times New Roman" panose="02020603050405020304" pitchFamily="18" charset="0"/>
              </a:rPr>
              <a:pPr algn="r"/>
              <a:t>50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849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92103908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8704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81C9D1F3-9134-4617-86D8-34DF2B8BB66B}" type="datetime3">
              <a:rPr lang="en-AU" altLang="zh-CN" sz="1300">
                <a:latin typeface="Times New Roman" panose="02020603050405020304" pitchFamily="18" charset="0"/>
              </a:rPr>
              <a:pPr algn="r"/>
              <a:t>7 November, 2016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8704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870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589AABA7-DEBD-43A7-A20F-33ED7E3B7F78}" type="slidenum">
              <a:rPr lang="en-AU" altLang="zh-CN" sz="1300">
                <a:latin typeface="Times New Roman" panose="02020603050405020304" pitchFamily="18" charset="0"/>
              </a:rPr>
              <a:pPr algn="r"/>
              <a:t>51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870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16171678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8909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9A1FDB44-BDEF-4530-ACE0-12D5B5D7C829}" type="datetime3">
              <a:rPr lang="en-AU" altLang="zh-CN" sz="1300">
                <a:latin typeface="Times New Roman" panose="02020603050405020304" pitchFamily="18" charset="0"/>
              </a:rPr>
              <a:pPr algn="r"/>
              <a:t>7 November, 2016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8909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890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A2E7D184-4EA4-4D5A-AAB9-DBC47AFF5FCD}" type="slidenum">
              <a:rPr lang="en-AU" altLang="zh-CN" sz="1300">
                <a:latin typeface="Times New Roman" panose="02020603050405020304" pitchFamily="18" charset="0"/>
              </a:rPr>
              <a:pPr algn="r"/>
              <a:t>52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890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42948626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32BD15A7-14DA-4029-B61C-16BD502DE701}" type="datetime3">
              <a:rPr lang="en-AU" altLang="zh-CN" sz="1300">
                <a:latin typeface="Times New Roman" panose="02020603050405020304" pitchFamily="18" charset="0"/>
              </a:rPr>
              <a:pPr algn="r"/>
              <a:t>7 November, 2016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1536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536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174DC027-12A6-4CD0-BF2C-9186C1907F71}" type="slidenum">
              <a:rPr lang="en-AU" altLang="zh-CN" sz="1300">
                <a:latin typeface="Times New Roman" panose="02020603050405020304" pitchFamily="18" charset="0"/>
              </a:rPr>
              <a:pPr algn="r"/>
              <a:t>5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153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15846675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9113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F2D7D73F-6D58-4BCC-8696-25A7F45FFC8B}" type="datetime3">
              <a:rPr lang="en-AU" altLang="zh-CN" sz="1300">
                <a:latin typeface="Times New Roman" panose="02020603050405020304" pitchFamily="18" charset="0"/>
              </a:rPr>
              <a:pPr algn="r"/>
              <a:t>7 November, 2016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9114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911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E2EA3F18-93FE-4747-8EE6-803ACEAD1450}" type="slidenum">
              <a:rPr lang="en-AU" altLang="zh-CN" sz="1300">
                <a:latin typeface="Times New Roman" panose="02020603050405020304" pitchFamily="18" charset="0"/>
              </a:rPr>
              <a:pPr algn="r"/>
              <a:t>53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911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1110357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9318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E07A85D1-8B7E-4715-A4A3-B9246E9799E0}" type="datetime3">
              <a:rPr lang="en-AU" altLang="zh-CN" sz="1300">
                <a:latin typeface="Times New Roman" panose="02020603050405020304" pitchFamily="18" charset="0"/>
              </a:rPr>
              <a:pPr algn="r"/>
              <a:t>7 November, 2016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9318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9318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F4DAAC2D-2D94-4DF1-B0AA-A93D6835A4F3}" type="slidenum">
              <a:rPr lang="en-AU" altLang="zh-CN" sz="1300">
                <a:latin typeface="Times New Roman" panose="02020603050405020304" pitchFamily="18" charset="0"/>
              </a:rPr>
              <a:pPr algn="r"/>
              <a:t>54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931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9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32647849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9523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42F35C46-208B-44D0-99AA-0C1C8337D082}" type="datetime3">
              <a:rPr lang="en-AU" altLang="zh-CN" sz="1300">
                <a:latin typeface="Times New Roman" panose="02020603050405020304" pitchFamily="18" charset="0"/>
              </a:rPr>
              <a:pPr algn="r"/>
              <a:t>7 November, 2016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9523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9523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BE5D8681-0698-4DF4-8D9E-A18999C270A6}" type="slidenum">
              <a:rPr lang="en-AU" altLang="zh-CN" sz="1300">
                <a:latin typeface="Times New Roman" panose="02020603050405020304" pitchFamily="18" charset="0"/>
              </a:rPr>
              <a:pPr algn="r"/>
              <a:t>55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952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368377475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9728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655917FB-18BD-419F-B26F-1938031EF5CF}" type="datetime3">
              <a:rPr lang="en-AU" altLang="zh-CN" sz="1300">
                <a:latin typeface="Times New Roman" panose="02020603050405020304" pitchFamily="18" charset="0"/>
              </a:rPr>
              <a:pPr algn="r"/>
              <a:t>7 November, 2016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9728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9728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8F4AAE4D-5CDF-4A22-80CF-EAF617888EEA}" type="slidenum">
              <a:rPr lang="en-AU" altLang="zh-CN" sz="1300">
                <a:latin typeface="Times New Roman" panose="02020603050405020304" pitchFamily="18" charset="0"/>
              </a:rPr>
              <a:pPr algn="r"/>
              <a:t>56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972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367267365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9933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8C632795-8DFA-4E0B-9D38-824ACCD2304F}" type="datetime3">
              <a:rPr lang="en-AU" altLang="zh-CN" sz="1300">
                <a:latin typeface="Times New Roman" panose="02020603050405020304" pitchFamily="18" charset="0"/>
              </a:rPr>
              <a:pPr algn="r"/>
              <a:t>7 November, 2016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9933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9933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FAA21F4B-C639-45E7-81DD-C256A7782574}" type="slidenum">
              <a:rPr lang="en-AU" altLang="zh-CN" sz="1300">
                <a:latin typeface="Times New Roman" panose="02020603050405020304" pitchFamily="18" charset="0"/>
              </a:rPr>
              <a:pPr algn="r"/>
              <a:t>57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993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4806597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FE9E41F4-6567-44CA-B896-E1852D77789C}" type="datetime3">
              <a:rPr lang="en-AU" altLang="zh-CN" sz="1300">
                <a:latin typeface="Times New Roman" panose="02020603050405020304" pitchFamily="18" charset="0"/>
              </a:rPr>
              <a:pPr algn="r"/>
              <a:t>7 November, 2016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10138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0138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ADDF317C-536B-4B53-AF03-83E69CA6BB3A}" type="slidenum">
              <a:rPr lang="en-AU" altLang="zh-CN" sz="1300">
                <a:latin typeface="Times New Roman" panose="02020603050405020304" pitchFamily="18" charset="0"/>
              </a:rPr>
              <a:pPr algn="r"/>
              <a:t>58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1013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13582010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0342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268A9D0F-046A-4886-AAD9-0B2694B5BBF9}" type="datetime3">
              <a:rPr lang="en-AU" altLang="zh-CN" sz="1300">
                <a:latin typeface="Times New Roman" panose="02020603050405020304" pitchFamily="18" charset="0"/>
              </a:rPr>
              <a:pPr algn="r"/>
              <a:t>7 November, 2016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10342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0342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CDCFB26F-BD09-44F3-9043-2047116C8D8F}" type="slidenum">
              <a:rPr lang="en-AU" altLang="zh-CN" sz="1300">
                <a:latin typeface="Times New Roman" panose="02020603050405020304" pitchFamily="18" charset="0"/>
              </a:rPr>
              <a:pPr algn="r"/>
              <a:t>59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1034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37258509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0547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53B366D8-68E4-48CD-A081-F510A8C02EE2}" type="datetime3">
              <a:rPr lang="en-AU" altLang="zh-CN" sz="1300">
                <a:latin typeface="Times New Roman" panose="02020603050405020304" pitchFamily="18" charset="0"/>
              </a:rPr>
              <a:pPr algn="r"/>
              <a:t>7 November, 2016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10547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054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5FC58F99-F76D-4BBE-8195-C87011A2BE3D}" type="slidenum">
              <a:rPr lang="en-AU" altLang="zh-CN" sz="1300">
                <a:latin typeface="Times New Roman" panose="02020603050405020304" pitchFamily="18" charset="0"/>
              </a:rPr>
              <a:pPr algn="r"/>
              <a:t>60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1054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547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3343748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0752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4209440E-D5B8-45BB-B123-984F9F8D6D28}" type="datetime3">
              <a:rPr lang="en-AU" altLang="zh-CN" sz="1300">
                <a:latin typeface="Times New Roman" panose="02020603050405020304" pitchFamily="18" charset="0"/>
              </a:rPr>
              <a:pPr algn="r"/>
              <a:t>7 November, 2016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10752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075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69345297-1DCC-4ACC-8ABC-124150BA8C64}" type="slidenum">
              <a:rPr lang="en-AU" altLang="zh-CN" sz="1300">
                <a:latin typeface="Times New Roman" panose="02020603050405020304" pitchFamily="18" charset="0"/>
              </a:rPr>
              <a:pPr algn="r"/>
              <a:t>61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1075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75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78305326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 smtClean="0"/>
              <a:t>Morgan Kaufmann Publishers</a:t>
            </a:r>
            <a:endParaRPr lang="en-AU"/>
          </a:p>
        </p:txBody>
      </p:sp>
      <p:sp>
        <p:nvSpPr>
          <p:cNvPr id="5" name="日期占位符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4258AB47-D1CA-4C9D-800D-3A82B0415FE5}" type="datetime3">
              <a:rPr lang="en-AU" altLang="zh-CN" smtClean="0"/>
              <a:pPr/>
              <a:t>7 November, 2016</a:t>
            </a:fld>
            <a:endParaRPr lang="en-AU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AU" smtClean="0"/>
              <a:t>Chapter 4 — The Processor</a:t>
            </a:r>
            <a:endParaRPr lang="en-AU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3354F750-5522-44CC-9813-BC2734012842}" type="slidenum">
              <a:rPr lang="en-AU" altLang="zh-CN" smtClean="0"/>
              <a:pPr>
                <a:defRPr/>
              </a:pPr>
              <a:t>62</a:t>
            </a:fld>
            <a:endParaRPr lang="en-AU" altLang="zh-CN"/>
          </a:p>
        </p:txBody>
      </p:sp>
    </p:spTree>
    <p:extLst>
      <p:ext uri="{BB962C8B-B14F-4D97-AF65-F5344CB8AC3E}">
        <p14:creationId xmlns:p14="http://schemas.microsoft.com/office/powerpoint/2010/main" val="16399853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32BD15A7-14DA-4029-B61C-16BD502DE701}" type="datetime3">
              <a:rPr lang="en-AU" altLang="zh-CN" sz="1300">
                <a:latin typeface="Times New Roman" panose="02020603050405020304" pitchFamily="18" charset="0"/>
              </a:rPr>
              <a:pPr algn="r"/>
              <a:t>7 November, 2016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1536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536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174DC027-12A6-4CD0-BF2C-9186C1907F71}" type="slidenum">
              <a:rPr lang="en-AU" altLang="zh-CN" sz="1300">
                <a:latin typeface="Times New Roman" panose="02020603050405020304" pitchFamily="18" charset="0"/>
              </a:rPr>
              <a:pPr algn="r"/>
              <a:t>6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153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361183120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1161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C9BE907A-B286-47F1-9C9F-1CB35B3F28CC}" type="datetime3">
              <a:rPr lang="en-AU" altLang="zh-CN" sz="1300">
                <a:latin typeface="Times New Roman" panose="02020603050405020304" pitchFamily="18" charset="0"/>
              </a:rPr>
              <a:pPr algn="r"/>
              <a:t>7 November, 2016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11162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116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E56FA473-6195-4D31-84FD-2D8B41407E78}" type="slidenum">
              <a:rPr lang="en-AU" altLang="zh-CN" sz="1300">
                <a:latin typeface="Times New Roman" panose="02020603050405020304" pitchFamily="18" charset="0"/>
              </a:rPr>
              <a:pPr algn="r"/>
              <a:t>63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1116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16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80828999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0957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7CEE4C16-4FBB-457A-A195-9392A71560EA}" type="datetime3">
              <a:rPr lang="en-AU" altLang="zh-CN" sz="1300">
                <a:latin typeface="Times New Roman" panose="02020603050405020304" pitchFamily="18" charset="0"/>
              </a:rPr>
              <a:pPr algn="r"/>
              <a:t>7 November, 2016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10957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095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F3F552E5-DB44-4474-94C6-744057CEBA15}" type="slidenum">
              <a:rPr lang="en-AU" altLang="zh-CN" sz="1300">
                <a:latin typeface="Times New Roman" panose="02020603050405020304" pitchFamily="18" charset="0"/>
              </a:rPr>
              <a:pPr algn="r"/>
              <a:t>64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1095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95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72726073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1366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0B9C1939-5BAC-4FC7-9EA3-0CEA2F164987}" type="datetime3">
              <a:rPr lang="en-AU" altLang="zh-CN" sz="1300">
                <a:latin typeface="Times New Roman" panose="02020603050405020304" pitchFamily="18" charset="0"/>
              </a:rPr>
              <a:pPr algn="r"/>
              <a:t>7 November, 2016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11366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1366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FD6BD283-2E63-4B50-ACB6-4121EE9F93A9}" type="slidenum">
              <a:rPr lang="en-AU" altLang="zh-CN" sz="1300">
                <a:latin typeface="Times New Roman" panose="02020603050405020304" pitchFamily="18" charset="0"/>
              </a:rPr>
              <a:pPr algn="r"/>
              <a:t>65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1136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367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23884927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1571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E613428E-8E50-49E2-AE26-BF78EBF30CC3}" type="datetime3">
              <a:rPr lang="en-AU" altLang="zh-CN" sz="1300">
                <a:latin typeface="Times New Roman" panose="02020603050405020304" pitchFamily="18" charset="0"/>
              </a:rPr>
              <a:pPr algn="r"/>
              <a:t>7 November, 2016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11571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1571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1383AA37-D735-4AB4-A7A7-77CD99EDF524}" type="slidenum">
              <a:rPr lang="en-AU" altLang="zh-CN" sz="1300">
                <a:latin typeface="Times New Roman" panose="02020603050405020304" pitchFamily="18" charset="0"/>
              </a:rPr>
              <a:pPr algn="r"/>
              <a:t>66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1157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57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398705483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1776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B5E28BF3-567B-4E4D-96F2-22F96AB57413}" type="datetime3">
              <a:rPr lang="en-AU" altLang="zh-CN" sz="1300">
                <a:latin typeface="Times New Roman" panose="02020603050405020304" pitchFamily="18" charset="0"/>
              </a:rPr>
              <a:pPr algn="r"/>
              <a:t>7 November, 2016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11776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1776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AD56C198-4097-4AD1-A7D9-B2176420157E}" type="slidenum">
              <a:rPr lang="en-AU" altLang="zh-CN" sz="1300">
                <a:latin typeface="Times New Roman" panose="02020603050405020304" pitchFamily="18" charset="0"/>
              </a:rPr>
              <a:pPr algn="r"/>
              <a:t>67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1177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77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1141020745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1981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3F697A84-72A2-4371-B791-A9D3046B2D04}" type="datetime3">
              <a:rPr lang="en-AU" altLang="zh-CN" sz="1300">
                <a:latin typeface="Times New Roman" panose="02020603050405020304" pitchFamily="18" charset="0"/>
              </a:rPr>
              <a:pPr algn="r"/>
              <a:t>7 November, 2016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11981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1981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AC5C73E8-2850-47D4-B98E-6F3FB3E23F27}" type="slidenum">
              <a:rPr lang="en-AU" altLang="zh-CN" sz="1300">
                <a:latin typeface="Times New Roman" panose="02020603050405020304" pitchFamily="18" charset="0"/>
              </a:rPr>
              <a:pPr algn="r"/>
              <a:t>68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1198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981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362384293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2185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EAFB95EA-3D6D-4A4E-AD1B-E0EAE61B865E}" type="datetime3">
              <a:rPr lang="en-AU" altLang="zh-CN" sz="1300">
                <a:latin typeface="Times New Roman" panose="02020603050405020304" pitchFamily="18" charset="0"/>
              </a:rPr>
              <a:pPr algn="r"/>
              <a:t>7 November, 2016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12186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2186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648C55CE-81CA-47CD-A2F4-465C5B48CF04}" type="slidenum">
              <a:rPr lang="en-AU" altLang="zh-CN" sz="1300">
                <a:latin typeface="Times New Roman" panose="02020603050405020304" pitchFamily="18" charset="0"/>
              </a:rPr>
              <a:pPr algn="r"/>
              <a:t>69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1218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18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079627586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2390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A30C93C0-0839-4405-91EC-3775312C17C3}" type="datetime3">
              <a:rPr lang="en-AU" altLang="zh-CN" sz="1300">
                <a:latin typeface="Times New Roman" panose="02020603050405020304" pitchFamily="18" charset="0"/>
              </a:rPr>
              <a:pPr algn="r"/>
              <a:t>7 November, 2016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12390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239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9E516EC2-AFDC-4B11-8AAE-6EE8B5785C72}" type="slidenum">
              <a:rPr lang="en-AU" altLang="zh-CN" sz="1300">
                <a:latin typeface="Times New Roman" panose="02020603050405020304" pitchFamily="18" charset="0"/>
              </a:rPr>
              <a:pPr algn="r"/>
              <a:t>70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1239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39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304327859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2595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57687732-5053-4A80-A7FE-D4918A066718}" type="datetime3">
              <a:rPr lang="en-AU" altLang="zh-CN" sz="1300">
                <a:latin typeface="Times New Roman" panose="02020603050405020304" pitchFamily="18" charset="0"/>
              </a:rPr>
              <a:pPr algn="r"/>
              <a:t>7 November, 2016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12595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259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5E9631C4-58D4-481E-B716-F37B6629D20F}" type="slidenum">
              <a:rPr lang="en-AU" altLang="zh-CN" sz="1300">
                <a:latin typeface="Times New Roman" panose="02020603050405020304" pitchFamily="18" charset="0"/>
              </a:rPr>
              <a:pPr algn="r"/>
              <a:t>71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1259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59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3843114228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2800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20155C55-94D7-42E4-9965-A644FDF79FBB}" type="datetime3">
              <a:rPr lang="en-AU" altLang="zh-CN" sz="1300">
                <a:latin typeface="Times New Roman" panose="02020603050405020304" pitchFamily="18" charset="0"/>
              </a:rPr>
              <a:pPr algn="r"/>
              <a:t>7 November, 2016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12800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2800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D3979C37-F23E-467D-9192-3F3E729F8553}" type="slidenum">
              <a:rPr lang="en-AU" altLang="zh-CN" sz="1300">
                <a:latin typeface="Times New Roman" panose="02020603050405020304" pitchFamily="18" charset="0"/>
              </a:rPr>
              <a:pPr algn="r"/>
              <a:t>72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1280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800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921245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32BD15A7-14DA-4029-B61C-16BD502DE701}" type="datetime3">
              <a:rPr lang="en-AU" altLang="zh-CN" sz="1300">
                <a:latin typeface="Times New Roman" panose="02020603050405020304" pitchFamily="18" charset="0"/>
              </a:rPr>
              <a:pPr algn="r"/>
              <a:t>7 November, 2016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1536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536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174DC027-12A6-4CD0-BF2C-9186C1907F71}" type="slidenum">
              <a:rPr lang="en-AU" altLang="zh-CN" sz="1300">
                <a:latin typeface="Times New Roman" panose="02020603050405020304" pitchFamily="18" charset="0"/>
              </a:rPr>
              <a:pPr algn="r"/>
              <a:t>7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153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3345230099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3005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5C787337-1D1D-431E-B300-6D8D47358292}" type="datetime3">
              <a:rPr lang="en-AU" altLang="zh-CN" sz="1300">
                <a:latin typeface="Times New Roman" panose="02020603050405020304" pitchFamily="18" charset="0"/>
              </a:rPr>
              <a:pPr algn="r"/>
              <a:t>7 November, 2016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13005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3005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EA25F220-CE77-4C84-A164-B8FBEC1A03D8}" type="slidenum">
              <a:rPr lang="en-AU" altLang="zh-CN" sz="1300">
                <a:latin typeface="Times New Roman" panose="02020603050405020304" pitchFamily="18" charset="0"/>
              </a:rPr>
              <a:pPr algn="r"/>
              <a:t>73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1300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00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4187233690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3209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F5B79DE8-A671-4FCF-B585-7C325320019D}" type="datetime3">
              <a:rPr lang="en-AU" altLang="zh-CN" sz="1300">
                <a:latin typeface="Times New Roman" panose="02020603050405020304" pitchFamily="18" charset="0"/>
              </a:rPr>
              <a:pPr algn="r"/>
              <a:t>7 November, 2016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13210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3210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D7927179-194B-43C2-810B-C4C97DFE0454}" type="slidenum">
              <a:rPr lang="en-AU" altLang="zh-CN" sz="1300">
                <a:latin typeface="Times New Roman" panose="02020603050405020304" pitchFamily="18" charset="0"/>
              </a:rPr>
              <a:pPr algn="r"/>
              <a:t>74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1321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210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565312404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3414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19DD9532-D949-4D76-924E-F50DBBB1F6AE}" type="datetime3">
              <a:rPr lang="en-AU" altLang="zh-CN" sz="1300">
                <a:latin typeface="Times New Roman" panose="02020603050405020304" pitchFamily="18" charset="0"/>
              </a:rPr>
              <a:pPr algn="r"/>
              <a:t>7 November, 2016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13414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3414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AD3F7DDC-CDD6-4735-9DDA-8DB163A6CDE9}" type="slidenum">
              <a:rPr lang="en-AU" altLang="zh-CN" sz="1300">
                <a:latin typeface="Times New Roman" panose="02020603050405020304" pitchFamily="18" charset="0"/>
              </a:rPr>
              <a:pPr algn="r"/>
              <a:t>75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1341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415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334363205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3619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69632A83-9E13-4EBB-8E51-A4E10B594641}" type="datetime3">
              <a:rPr lang="en-AU" altLang="zh-CN" sz="1300">
                <a:latin typeface="Times New Roman" panose="02020603050405020304" pitchFamily="18" charset="0"/>
              </a:rPr>
              <a:pPr algn="r"/>
              <a:t>7 November, 2016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13619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3619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D5A3C045-F18A-4E2A-B0F5-F2B1B2B274D5}" type="slidenum">
              <a:rPr lang="en-AU" altLang="zh-CN" sz="1300">
                <a:latin typeface="Times New Roman" panose="02020603050405020304" pitchFamily="18" charset="0"/>
              </a:rPr>
              <a:pPr algn="r"/>
              <a:t>76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1361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619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4041867698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3824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64427322-D888-4BB8-A74B-26012E8CC8B2}" type="datetime3">
              <a:rPr lang="en-AU" altLang="zh-CN" sz="1300">
                <a:latin typeface="Times New Roman" panose="02020603050405020304" pitchFamily="18" charset="0"/>
              </a:rPr>
              <a:pPr algn="r"/>
              <a:t>7 November, 2016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13824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382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531EC8A3-162C-4D13-959A-E124FC448F7C}" type="slidenum">
              <a:rPr lang="en-AU" altLang="zh-CN" sz="1300">
                <a:latin typeface="Times New Roman" panose="02020603050405020304" pitchFamily="18" charset="0"/>
              </a:rPr>
              <a:pPr algn="r"/>
              <a:t>77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1382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82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063880053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 smtClean="0"/>
              <a:t>Morgan Kaufmann Publishers</a:t>
            </a:r>
            <a:endParaRPr lang="en-AU"/>
          </a:p>
        </p:txBody>
      </p:sp>
      <p:sp>
        <p:nvSpPr>
          <p:cNvPr id="5" name="日期占位符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4258AB47-D1CA-4C9D-800D-3A82B0415FE5}" type="datetime3">
              <a:rPr lang="en-AU" altLang="zh-CN" smtClean="0"/>
              <a:pPr/>
              <a:t>7 November, 2016</a:t>
            </a:fld>
            <a:endParaRPr lang="en-AU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AU" smtClean="0"/>
              <a:t>Chapter 4 — The Processor</a:t>
            </a:r>
            <a:endParaRPr lang="en-AU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3354F750-5522-44CC-9813-BC2734012842}" type="slidenum">
              <a:rPr lang="en-AU" altLang="zh-CN" smtClean="0"/>
              <a:pPr>
                <a:defRPr/>
              </a:pPr>
              <a:t>78</a:t>
            </a:fld>
            <a:endParaRPr lang="en-AU" altLang="zh-CN"/>
          </a:p>
        </p:txBody>
      </p:sp>
    </p:spTree>
    <p:extLst>
      <p:ext uri="{BB962C8B-B14F-4D97-AF65-F5344CB8AC3E}">
        <p14:creationId xmlns:p14="http://schemas.microsoft.com/office/powerpoint/2010/main" val="622632274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 smtClean="0"/>
              <a:t>Morgan Kaufmann Publishers</a:t>
            </a:r>
            <a:endParaRPr lang="en-AU"/>
          </a:p>
        </p:txBody>
      </p:sp>
      <p:sp>
        <p:nvSpPr>
          <p:cNvPr id="5" name="日期占位符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4258AB47-D1CA-4C9D-800D-3A82B0415FE5}" type="datetime3">
              <a:rPr lang="en-AU" altLang="zh-CN" smtClean="0"/>
              <a:pPr/>
              <a:t>7 November, 2016</a:t>
            </a:fld>
            <a:endParaRPr lang="en-AU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AU" smtClean="0"/>
              <a:t>Chapter 4 — The Processor</a:t>
            </a:r>
            <a:endParaRPr lang="en-AU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3354F750-5522-44CC-9813-BC2734012842}" type="slidenum">
              <a:rPr lang="en-AU" altLang="zh-CN" smtClean="0"/>
              <a:pPr>
                <a:defRPr/>
              </a:pPr>
              <a:t>79</a:t>
            </a:fld>
            <a:endParaRPr lang="en-AU" altLang="zh-CN"/>
          </a:p>
        </p:txBody>
      </p:sp>
    </p:spTree>
    <p:extLst>
      <p:ext uri="{BB962C8B-B14F-4D97-AF65-F5344CB8AC3E}">
        <p14:creationId xmlns:p14="http://schemas.microsoft.com/office/powerpoint/2010/main" val="2009128550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4029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109AF8DB-9D53-45E0-9494-49B12B0B6508}" type="datetime3">
              <a:rPr lang="en-AU" altLang="zh-CN" sz="1300">
                <a:latin typeface="Times New Roman" panose="02020603050405020304" pitchFamily="18" charset="0"/>
              </a:rPr>
              <a:pPr algn="r"/>
              <a:t>7 November, 2016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14029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402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3CFFCDEC-1275-4AAD-82E4-A379F527A107}" type="slidenum">
              <a:rPr lang="en-AU" altLang="zh-CN" sz="1300">
                <a:latin typeface="Times New Roman" panose="02020603050405020304" pitchFamily="18" charset="0"/>
              </a:rPr>
              <a:pPr algn="r"/>
              <a:t>81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1402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02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3396978275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4233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505EABD1-3EFC-4D15-A2DD-B9C7905B9879}" type="datetime3">
              <a:rPr lang="en-AU" altLang="zh-CN" sz="1300">
                <a:latin typeface="Times New Roman" panose="02020603050405020304" pitchFamily="18" charset="0"/>
              </a:rPr>
              <a:pPr algn="r"/>
              <a:t>7 November, 2016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14234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423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1D6CE089-FFE0-4375-BAA5-1AD99706F7CD}" type="slidenum">
              <a:rPr lang="en-AU" altLang="zh-CN" sz="1300">
                <a:latin typeface="Times New Roman" panose="02020603050405020304" pitchFamily="18" charset="0"/>
              </a:rPr>
              <a:pPr algn="r"/>
              <a:t>82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1423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23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562032010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4438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4D99202A-8B4F-4D81-B2FB-E5F30488B08D}" type="datetime3">
              <a:rPr lang="en-AU" altLang="zh-CN" sz="1300">
                <a:latin typeface="Times New Roman" panose="02020603050405020304" pitchFamily="18" charset="0"/>
              </a:rPr>
              <a:pPr algn="r"/>
              <a:t>7 November, 2016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14438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4438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FB529AA1-A568-40BB-851D-118EBB43BA69}" type="slidenum">
              <a:rPr lang="en-AU" altLang="zh-CN" sz="1300">
                <a:latin typeface="Times New Roman" panose="02020603050405020304" pitchFamily="18" charset="0"/>
              </a:rPr>
              <a:pPr algn="r"/>
              <a:t>83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1443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439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42435979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32BD15A7-14DA-4029-B61C-16BD502DE701}" type="datetime3">
              <a:rPr lang="en-AU" altLang="zh-CN" sz="1300">
                <a:latin typeface="Times New Roman" panose="02020603050405020304" pitchFamily="18" charset="0"/>
              </a:rPr>
              <a:pPr algn="r"/>
              <a:t>7 November, 2016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1536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536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174DC027-12A6-4CD0-BF2C-9186C1907F71}" type="slidenum">
              <a:rPr lang="en-AU" altLang="zh-CN" sz="1300">
                <a:latin typeface="Times New Roman" panose="02020603050405020304" pitchFamily="18" charset="0"/>
              </a:rPr>
              <a:pPr algn="r"/>
              <a:t>8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153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332853655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4643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3B976311-8415-4C83-A693-7B4E43B497AF}" type="datetime3">
              <a:rPr lang="en-AU" altLang="zh-CN" sz="1300">
                <a:latin typeface="Times New Roman" panose="02020603050405020304" pitchFamily="18" charset="0"/>
              </a:rPr>
              <a:pPr algn="r"/>
              <a:t>7 November, 2016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14643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4643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54C0FC14-DA73-46B0-A41B-64B225BE0145}" type="slidenum">
              <a:rPr lang="en-AU" altLang="zh-CN" sz="1300">
                <a:latin typeface="Times New Roman" panose="02020603050405020304" pitchFamily="18" charset="0"/>
              </a:rPr>
              <a:pPr algn="r"/>
              <a:t>84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1464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64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205599719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4848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AF50880D-C416-4B90-A364-2BE75636C603}" type="datetime3">
              <a:rPr lang="en-AU" altLang="zh-CN" sz="1300">
                <a:latin typeface="Times New Roman" panose="02020603050405020304" pitchFamily="18" charset="0"/>
              </a:rPr>
              <a:pPr algn="r"/>
              <a:t>7 November, 2016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14848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4848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516BB52E-ABAF-4ADE-98B0-E66B80D5EA15}" type="slidenum">
              <a:rPr lang="en-AU" altLang="zh-CN" sz="1300">
                <a:latin typeface="Times New Roman" panose="02020603050405020304" pitchFamily="18" charset="0"/>
              </a:rPr>
              <a:pPr algn="r"/>
              <a:t>85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1484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84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082924697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 smtClean="0"/>
              <a:t>Morgan Kaufmann Publishers</a:t>
            </a:r>
            <a:endParaRPr lang="en-AU"/>
          </a:p>
        </p:txBody>
      </p:sp>
      <p:sp>
        <p:nvSpPr>
          <p:cNvPr id="5" name="日期占位符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4258AB47-D1CA-4C9D-800D-3A82B0415FE5}" type="datetime3">
              <a:rPr lang="en-AU" altLang="zh-CN" smtClean="0"/>
              <a:pPr/>
              <a:t>7 November, 2016</a:t>
            </a:fld>
            <a:endParaRPr lang="en-AU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AU" smtClean="0"/>
              <a:t>Chapter 4 — The Processor</a:t>
            </a:r>
            <a:endParaRPr lang="en-AU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3354F750-5522-44CC-9813-BC2734012842}" type="slidenum">
              <a:rPr lang="en-AU" altLang="zh-CN" smtClean="0"/>
              <a:pPr>
                <a:defRPr/>
              </a:pPr>
              <a:t>86</a:t>
            </a:fld>
            <a:endParaRPr lang="en-AU" altLang="zh-CN"/>
          </a:p>
        </p:txBody>
      </p:sp>
    </p:spTree>
    <p:extLst>
      <p:ext uri="{BB962C8B-B14F-4D97-AF65-F5344CB8AC3E}">
        <p14:creationId xmlns:p14="http://schemas.microsoft.com/office/powerpoint/2010/main" val="1546410495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5257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EE7DF6D3-0C0B-4839-BAD7-FC4C8859A780}" type="datetime3">
              <a:rPr lang="en-AU" altLang="zh-CN" sz="1300">
                <a:latin typeface="Times New Roman" panose="02020603050405020304" pitchFamily="18" charset="0"/>
              </a:rPr>
              <a:pPr algn="r"/>
              <a:t>7 November, 2016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15258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5258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1CC171F5-F6DE-42BC-A5FD-27C89CA269B8}" type="slidenum">
              <a:rPr lang="en-AU" altLang="zh-CN" sz="1300">
                <a:latin typeface="Times New Roman" panose="02020603050405020304" pitchFamily="18" charset="0"/>
              </a:rPr>
              <a:pPr algn="r"/>
              <a:t>87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1525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25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6528157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5053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F1F1D782-7743-4602-B97F-9252B7DFAAE6}" type="datetime3">
              <a:rPr lang="en-AU" altLang="zh-CN" sz="1300">
                <a:latin typeface="Times New Roman" panose="02020603050405020304" pitchFamily="18" charset="0"/>
              </a:rPr>
              <a:pPr algn="r"/>
              <a:t>7 November, 2016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15053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5053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3709FAB2-857D-4ADD-BF02-32E3C9ECAB7D}" type="slidenum">
              <a:rPr lang="en-AU" altLang="zh-CN" sz="1300">
                <a:latin typeface="Times New Roman" panose="02020603050405020304" pitchFamily="18" charset="0"/>
              </a:rPr>
              <a:pPr algn="r"/>
              <a:t>89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1505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05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2927508917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5462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0022A83B-6758-459A-9B87-066CCF90C858}" type="datetime3">
              <a:rPr lang="en-AU" altLang="zh-CN" sz="1300">
                <a:latin typeface="Times New Roman" panose="02020603050405020304" pitchFamily="18" charset="0"/>
              </a:rPr>
              <a:pPr algn="r"/>
              <a:t>7 November, 2016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15462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5462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662204F2-CB14-435E-A799-48ED3BAFDDED}" type="slidenum">
              <a:rPr lang="en-AU" altLang="zh-CN" sz="1300">
                <a:latin typeface="Times New Roman" panose="02020603050405020304" pitchFamily="18" charset="0"/>
              </a:rPr>
              <a:pPr algn="r"/>
              <a:t>90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1546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46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14884169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5667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2E40F2D0-3263-4D99-9B9A-0091ED69DDE3}" type="datetime3">
              <a:rPr lang="en-AU" altLang="zh-CN" sz="1300">
                <a:latin typeface="Times New Roman" panose="02020603050405020304" pitchFamily="18" charset="0"/>
              </a:rPr>
              <a:pPr algn="r"/>
              <a:t>7 November, 2016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15667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566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3B0F2E9A-ADA9-443D-978D-D7A7051BC2A2}" type="slidenum">
              <a:rPr lang="en-AU" altLang="zh-CN" sz="1300">
                <a:latin typeface="Times New Roman" panose="02020603050405020304" pitchFamily="18" charset="0"/>
              </a:rPr>
              <a:pPr algn="r"/>
              <a:t>91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1566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667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1750122665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5872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218F441B-BFBF-4D20-9EC4-C368EA03E926}" type="datetime3">
              <a:rPr lang="en-AU" altLang="zh-CN" sz="1300">
                <a:latin typeface="Times New Roman" panose="02020603050405020304" pitchFamily="18" charset="0"/>
              </a:rPr>
              <a:pPr algn="r"/>
              <a:t>7 November, 2016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15872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587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EBF76364-2462-4BE5-8F65-8F35E1009F27}" type="slidenum">
              <a:rPr lang="en-AU" altLang="zh-CN" sz="1300">
                <a:latin typeface="Times New Roman" panose="02020603050405020304" pitchFamily="18" charset="0"/>
              </a:rPr>
              <a:pPr algn="r"/>
              <a:t>92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1587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87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3380957163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6077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528AE6D6-2044-4EE2-92AA-DEBC425AE654}" type="datetime3">
              <a:rPr lang="en-AU" altLang="zh-CN" sz="1300">
                <a:latin typeface="Times New Roman" panose="02020603050405020304" pitchFamily="18" charset="0"/>
              </a:rPr>
              <a:pPr algn="r"/>
              <a:t>7 November, 2016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16077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607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A3A0E596-468D-444A-AA87-BC7FADDB9081}" type="slidenum">
              <a:rPr lang="en-AU" altLang="zh-CN" sz="1300">
                <a:latin typeface="Times New Roman" panose="02020603050405020304" pitchFamily="18" charset="0"/>
              </a:rPr>
              <a:pPr algn="r"/>
              <a:t>93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1607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07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980566099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 smtClean="0"/>
              <a:t>Morgan Kaufmann Publishers</a:t>
            </a:r>
            <a:endParaRPr lang="en-AU"/>
          </a:p>
        </p:txBody>
      </p:sp>
      <p:sp>
        <p:nvSpPr>
          <p:cNvPr id="5" name="日期占位符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4258AB47-D1CA-4C9D-800D-3A82B0415FE5}" type="datetime3">
              <a:rPr lang="en-AU" altLang="zh-CN" smtClean="0"/>
              <a:pPr/>
              <a:t>7 November, 2016</a:t>
            </a:fld>
            <a:endParaRPr lang="en-AU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AU" smtClean="0"/>
              <a:t>Chapter 4 — The Processor</a:t>
            </a:r>
            <a:endParaRPr lang="en-AU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3354F750-5522-44CC-9813-BC2734012842}" type="slidenum">
              <a:rPr lang="en-AU" altLang="zh-CN" smtClean="0"/>
              <a:pPr>
                <a:defRPr/>
              </a:pPr>
              <a:t>94</a:t>
            </a:fld>
            <a:endParaRPr lang="en-AU" altLang="zh-CN"/>
          </a:p>
        </p:txBody>
      </p:sp>
    </p:spTree>
    <p:extLst>
      <p:ext uri="{BB962C8B-B14F-4D97-AF65-F5344CB8AC3E}">
        <p14:creationId xmlns:p14="http://schemas.microsoft.com/office/powerpoint/2010/main" val="11712931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9E3D879E-6119-4EF1-9E4B-4C9185DD06E7}" type="datetime3">
              <a:rPr lang="en-AU" altLang="zh-CN" sz="1300">
                <a:latin typeface="Times New Roman" panose="02020603050405020304" pitchFamily="18" charset="0"/>
              </a:rPr>
              <a:pPr algn="r"/>
              <a:t>7 November, 2016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1741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741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4BD0EA0C-7E74-4855-A0D8-1DF6DC14450C}" type="slidenum">
              <a:rPr lang="en-AU" altLang="zh-CN" sz="1300">
                <a:latin typeface="Times New Roman" panose="02020603050405020304" pitchFamily="18" charset="0"/>
              </a:rPr>
              <a:pPr algn="r"/>
              <a:t>9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174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310355138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 smtClean="0"/>
              <a:t>Morgan Kaufmann Publishers</a:t>
            </a:r>
            <a:endParaRPr lang="en-AU"/>
          </a:p>
        </p:txBody>
      </p:sp>
      <p:sp>
        <p:nvSpPr>
          <p:cNvPr id="5" name="日期占位符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4258AB47-D1CA-4C9D-800D-3A82B0415FE5}" type="datetime3">
              <a:rPr lang="en-AU" altLang="zh-CN" smtClean="0"/>
              <a:pPr/>
              <a:t>7 November, 2016</a:t>
            </a:fld>
            <a:endParaRPr lang="en-AU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AU" smtClean="0"/>
              <a:t>Chapter 4 — The Processor</a:t>
            </a:r>
            <a:endParaRPr lang="en-AU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3354F750-5522-44CC-9813-BC2734012842}" type="slidenum">
              <a:rPr lang="en-AU" altLang="zh-CN" smtClean="0"/>
              <a:pPr>
                <a:defRPr/>
              </a:pPr>
              <a:t>95</a:t>
            </a:fld>
            <a:endParaRPr lang="en-AU" altLang="zh-CN"/>
          </a:p>
        </p:txBody>
      </p:sp>
    </p:spTree>
    <p:extLst>
      <p:ext uri="{BB962C8B-B14F-4D97-AF65-F5344CB8AC3E}">
        <p14:creationId xmlns:p14="http://schemas.microsoft.com/office/powerpoint/2010/main" val="2690700704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6281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CCD2B4B6-BC00-492E-998E-528F82380661}" type="datetime3">
              <a:rPr lang="en-AU" altLang="zh-CN" sz="1300">
                <a:latin typeface="Times New Roman" panose="02020603050405020304" pitchFamily="18" charset="0"/>
              </a:rPr>
              <a:pPr algn="r"/>
              <a:t>7 November, 2016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16282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628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269A625F-DF00-40BE-AD29-65C1E4474A01}" type="slidenum">
              <a:rPr lang="en-AU" altLang="zh-CN" sz="1300">
                <a:latin typeface="Times New Roman" panose="02020603050405020304" pitchFamily="18" charset="0"/>
              </a:rPr>
              <a:pPr algn="r"/>
              <a:t>96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1628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28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3269845637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6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6486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64EDA696-EC84-46CF-A3F3-C6A097E12716}" type="datetime3">
              <a:rPr lang="en-AU" altLang="zh-CN" sz="1300">
                <a:latin typeface="Times New Roman" panose="02020603050405020304" pitchFamily="18" charset="0"/>
              </a:rPr>
              <a:pPr algn="r"/>
              <a:t>7 November, 2016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16486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6486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78BED160-EBFC-440F-84ED-8222F4C5991D}" type="slidenum">
              <a:rPr lang="en-AU" altLang="zh-CN" sz="1300">
                <a:latin typeface="Times New Roman" panose="02020603050405020304" pitchFamily="18" charset="0"/>
              </a:rPr>
              <a:pPr algn="r"/>
              <a:t>97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1648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487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3372141660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6691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5047E58F-AEE1-41BF-959B-C55465222DC9}" type="datetime3">
              <a:rPr lang="en-AU" altLang="zh-CN" sz="1300">
                <a:latin typeface="Times New Roman" panose="02020603050405020304" pitchFamily="18" charset="0"/>
              </a:rPr>
              <a:pPr algn="r"/>
              <a:t>7 November, 2016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16691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6691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FA812358-AF0C-485F-BCE1-91594DE57A7A}" type="slidenum">
              <a:rPr lang="en-AU" altLang="zh-CN" sz="1300">
                <a:latin typeface="Times New Roman" panose="02020603050405020304" pitchFamily="18" charset="0"/>
              </a:rPr>
              <a:pPr algn="r"/>
              <a:t>98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1669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69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40110132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2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6896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D46E7008-78B5-4EB4-8A7B-17077096B2C7}" type="datetime3">
              <a:rPr lang="en-AU" altLang="zh-CN" sz="1300">
                <a:latin typeface="Times New Roman" panose="02020603050405020304" pitchFamily="18" charset="0"/>
              </a:rPr>
              <a:pPr algn="r"/>
              <a:t>7 November, 2016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16896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6896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088BAC09-21FC-45F2-AB16-BDE4EB93D795}" type="slidenum">
              <a:rPr lang="en-AU" altLang="zh-CN" sz="1300">
                <a:latin typeface="Times New Roman" panose="02020603050405020304" pitchFamily="18" charset="0"/>
              </a:rPr>
              <a:pPr algn="r"/>
              <a:t>99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1689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89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416624956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7305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4FF34E93-1A75-4ABD-8D1E-01BD6F03155D}" type="datetime3">
              <a:rPr lang="en-AU" altLang="zh-CN" sz="1300">
                <a:latin typeface="Times New Roman" panose="02020603050405020304" pitchFamily="18" charset="0"/>
              </a:rPr>
              <a:pPr algn="r"/>
              <a:t>7 November, 2016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17306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7306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1CB03D49-E0EE-412A-AAD3-C3B9E300CB29}" type="slidenum">
              <a:rPr lang="en-AU" altLang="zh-CN" sz="1300">
                <a:latin typeface="Times New Roman" panose="02020603050405020304" pitchFamily="18" charset="0"/>
              </a:rPr>
              <a:pPr algn="r"/>
              <a:t>100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1730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30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686730130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 smtClean="0"/>
              <a:t>Morgan Kaufmann Publishers</a:t>
            </a:r>
            <a:endParaRPr lang="en-AU"/>
          </a:p>
        </p:txBody>
      </p:sp>
      <p:sp>
        <p:nvSpPr>
          <p:cNvPr id="5" name="日期占位符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4258AB47-D1CA-4C9D-800D-3A82B0415FE5}" type="datetime3">
              <a:rPr lang="en-AU" altLang="zh-CN" smtClean="0"/>
              <a:pPr/>
              <a:t>7 November, 2016</a:t>
            </a:fld>
            <a:endParaRPr lang="en-AU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AU" smtClean="0"/>
              <a:t>Chapter 4 — The Processor</a:t>
            </a:r>
            <a:endParaRPr lang="en-AU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3354F750-5522-44CC-9813-BC2734012842}" type="slidenum">
              <a:rPr lang="en-AU" altLang="zh-CN" smtClean="0"/>
              <a:pPr>
                <a:defRPr/>
              </a:pPr>
              <a:t>101</a:t>
            </a:fld>
            <a:endParaRPr lang="en-AU" altLang="zh-CN"/>
          </a:p>
        </p:txBody>
      </p:sp>
    </p:spTree>
    <p:extLst>
      <p:ext uri="{BB962C8B-B14F-4D97-AF65-F5344CB8AC3E}">
        <p14:creationId xmlns:p14="http://schemas.microsoft.com/office/powerpoint/2010/main" val="3215275525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7510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C97509D1-AAE7-4789-86B2-9CC9BECD53DF}" type="datetime3">
              <a:rPr lang="en-AU" altLang="zh-CN" sz="1300">
                <a:latin typeface="Times New Roman" panose="02020603050405020304" pitchFamily="18" charset="0"/>
              </a:rPr>
              <a:pPr algn="r"/>
              <a:t>7 November, 2016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17510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751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A57D53B6-A9B4-4D70-AD92-F37FDF261E0C}" type="slidenum">
              <a:rPr lang="en-AU" altLang="zh-CN" sz="1300">
                <a:latin typeface="Times New Roman" panose="02020603050405020304" pitchFamily="18" charset="0"/>
              </a:rPr>
              <a:pPr algn="r"/>
              <a:t>102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1751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51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2604860670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7715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25A6672D-61EB-4ABF-BEF3-D2E4E4C09CBB}" type="datetime3">
              <a:rPr lang="en-AU" altLang="zh-CN" sz="1300">
                <a:latin typeface="Times New Roman" panose="02020603050405020304" pitchFamily="18" charset="0"/>
              </a:rPr>
              <a:pPr algn="r"/>
              <a:t>7 November, 2016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17715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771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679EF251-30DB-46DA-B66A-CD7D37461746}" type="slidenum">
              <a:rPr lang="en-AU" altLang="zh-CN" sz="1300">
                <a:latin typeface="Times New Roman" panose="02020603050405020304" pitchFamily="18" charset="0"/>
              </a:rPr>
              <a:pPr algn="r"/>
              <a:t>103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1771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71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199952307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02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Morgan Kaufmann Publishers</a:t>
            </a:r>
          </a:p>
        </p:txBody>
      </p:sp>
      <p:sp>
        <p:nvSpPr>
          <p:cNvPr id="17920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BA167D25-658A-4E6F-84F3-B6BE48C0E726}" type="datetime3">
              <a:rPr lang="en-AU" altLang="zh-CN" sz="1300">
                <a:latin typeface="Times New Roman" panose="02020603050405020304" pitchFamily="18" charset="0"/>
              </a:rPr>
              <a:pPr algn="r"/>
              <a:t>7 November, 2016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17920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anose="02020603050405020304" pitchFamily="18" charset="0"/>
              </a:rPr>
              <a:t>Chapter 4 — The Processor</a:t>
            </a:r>
          </a:p>
        </p:txBody>
      </p:sp>
      <p:sp>
        <p:nvSpPr>
          <p:cNvPr id="17920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966788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1AC2852A-A143-4258-97CD-650101F16E77}" type="slidenum">
              <a:rPr lang="en-AU" altLang="zh-CN" sz="1300">
                <a:latin typeface="Times New Roman" panose="02020603050405020304" pitchFamily="18" charset="0"/>
              </a:rPr>
              <a:pPr algn="r"/>
              <a:t>104</a:t>
            </a:fld>
            <a:endParaRPr lang="en-AU" altLang="zh-CN" sz="1300">
              <a:latin typeface="Times New Roman" panose="02020603050405020304" pitchFamily="18" charset="0"/>
            </a:endParaRPr>
          </a:p>
        </p:txBody>
      </p:sp>
      <p:sp>
        <p:nvSpPr>
          <p:cNvPr id="1792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920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698014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7"/>
          <p:cNvSpPr>
            <a:spLocks noChangeArrowheads="1"/>
          </p:cNvSpPr>
          <p:nvPr/>
        </p:nvSpPr>
        <p:spPr bwMode="auto">
          <a:xfrm>
            <a:off x="1619250" y="1125538"/>
            <a:ext cx="28575" cy="5732462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ctr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5" name="Rectangle 36"/>
          <p:cNvSpPr>
            <a:spLocks noChangeArrowheads="1"/>
          </p:cNvSpPr>
          <p:nvPr/>
        </p:nvSpPr>
        <p:spPr bwMode="auto">
          <a:xfrm>
            <a:off x="1981200" y="1987550"/>
            <a:ext cx="36513" cy="3816350"/>
          </a:xfrm>
          <a:prstGeom prst="rect">
            <a:avLst/>
          </a:prstGeom>
          <a:gradFill rotWithShape="1">
            <a:gsLst>
              <a:gs pos="0">
                <a:schemeClr val="tx2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ctr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6" name="Rectangle 37"/>
          <p:cNvSpPr>
            <a:spLocks noChangeArrowheads="1"/>
          </p:cNvSpPr>
          <p:nvPr/>
        </p:nvSpPr>
        <p:spPr bwMode="auto">
          <a:xfrm>
            <a:off x="1763713" y="2708275"/>
            <a:ext cx="7380287" cy="73025"/>
          </a:xfrm>
          <a:prstGeom prst="rect">
            <a:avLst/>
          </a:prstGeom>
          <a:gradFill rotWithShape="1">
            <a:gsLst>
              <a:gs pos="0">
                <a:schemeClr val="tx2"/>
              </a:gs>
              <a:gs pos="100000">
                <a:srgbClr val="FFFF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ctr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7" name="Rectangle 38"/>
          <p:cNvSpPr>
            <a:spLocks noChangeArrowheads="1"/>
          </p:cNvSpPr>
          <p:nvPr userDrawn="1"/>
        </p:nvSpPr>
        <p:spPr bwMode="auto">
          <a:xfrm>
            <a:off x="0" y="0"/>
            <a:ext cx="9144000" cy="1125538"/>
          </a:xfrm>
          <a:prstGeom prst="rect">
            <a:avLst/>
          </a:prstGeom>
          <a:solidFill>
            <a:schemeClr val="bg1">
              <a:lumMod val="5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>
            <a:lvl1pPr algn="ctr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8" name="Rectangle 46"/>
          <p:cNvSpPr>
            <a:spLocks noChangeArrowheads="1"/>
          </p:cNvSpPr>
          <p:nvPr/>
        </p:nvSpPr>
        <p:spPr bwMode="auto">
          <a:xfrm>
            <a:off x="0" y="1125538"/>
            <a:ext cx="9144000" cy="17462"/>
          </a:xfrm>
          <a:prstGeom prst="rect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ctr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9" name="Rectangle 48"/>
          <p:cNvSpPr>
            <a:spLocks noChangeArrowheads="1"/>
          </p:cNvSpPr>
          <p:nvPr/>
        </p:nvSpPr>
        <p:spPr bwMode="auto">
          <a:xfrm>
            <a:off x="1619250" y="549275"/>
            <a:ext cx="28575" cy="57626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ctr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zh-CN">
              <a:ea typeface="宋体" panose="02010600030101010101" pitchFamily="2" charset="-122"/>
            </a:endParaRPr>
          </a:p>
        </p:txBody>
      </p:sp>
      <p:grpSp>
        <p:nvGrpSpPr>
          <p:cNvPr id="11" name="Group 13"/>
          <p:cNvGrpSpPr>
            <a:grpSpLocks/>
          </p:cNvGrpSpPr>
          <p:nvPr userDrawn="1"/>
        </p:nvGrpSpPr>
        <p:grpSpPr bwMode="auto">
          <a:xfrm>
            <a:off x="1774825" y="104775"/>
            <a:ext cx="6084888" cy="868363"/>
            <a:chOff x="1774113" y="104757"/>
            <a:chExt cx="6084936" cy="868541"/>
          </a:xfrm>
        </p:grpSpPr>
        <p:sp>
          <p:nvSpPr>
            <p:cNvPr id="12" name="TextBox 15"/>
            <p:cNvSpPr txBox="1"/>
            <p:nvPr userDrawn="1"/>
          </p:nvSpPr>
          <p:spPr>
            <a:xfrm>
              <a:off x="1774113" y="104757"/>
              <a:ext cx="6084936" cy="55415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lvl1pPr algn="ctr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algn="ctr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algn="ctr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algn="ctr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algn="ctr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GB" altLang="zh-CN" sz="3000" b="1" dirty="0">
                  <a:solidFill>
                    <a:schemeClr val="bg1"/>
                  </a:solidFill>
                  <a:latin typeface="Corbel" panose="020B0503020204020204" pitchFamily="34" charset="0"/>
                  <a:ea typeface="宋体" panose="02010600030101010101" pitchFamily="2" charset="-122"/>
                </a:rPr>
                <a:t>COMPUTER ORGANIZATION AND DESIGN</a:t>
              </a:r>
              <a:endParaRPr lang="en-US" altLang="zh-CN" sz="3000" b="1" dirty="0">
                <a:solidFill>
                  <a:schemeClr val="bg1"/>
                </a:solidFill>
                <a:latin typeface="Corbel" panose="020B0503020204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3" name="TextBox 16"/>
            <p:cNvSpPr txBox="1">
              <a:spLocks noChangeArrowheads="1"/>
            </p:cNvSpPr>
            <p:nvPr userDrawn="1"/>
          </p:nvSpPr>
          <p:spPr bwMode="auto">
            <a:xfrm>
              <a:off x="2844096" y="573166"/>
              <a:ext cx="3957669" cy="400132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>
              <a:spAutoFit/>
            </a:bodyPr>
            <a:lstStyle>
              <a:lvl1pPr algn="ctr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algn="ctr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algn="ctr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algn="ctr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algn="ctr"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GB" altLang="zh-CN" sz="2000">
                  <a:solidFill>
                    <a:schemeClr val="bg1"/>
                  </a:solidFill>
                  <a:ea typeface="宋体" panose="02010600030101010101" pitchFamily="2" charset="-122"/>
                </a:rPr>
                <a:t>The Hardware/Software Interface</a:t>
              </a:r>
              <a:endParaRPr lang="en-US" altLang="zh-CN" sz="2000">
                <a:solidFill>
                  <a:schemeClr val="bg1"/>
                </a:solidFill>
                <a:ea typeface="宋体" panose="02010600030101010101" pitchFamily="2" charset="-122"/>
              </a:endParaRPr>
            </a:p>
          </p:txBody>
        </p:sp>
      </p:grpSp>
      <p:sp>
        <p:nvSpPr>
          <p:cNvPr id="41996" name="Rectangle 12"/>
          <p:cNvSpPr>
            <a:spLocks noGrp="1" noChangeArrowheads="1"/>
          </p:cNvSpPr>
          <p:nvPr>
            <p:ph type="ctrTitle"/>
          </p:nvPr>
        </p:nvSpPr>
        <p:spPr>
          <a:xfrm>
            <a:off x="2409825" y="1844675"/>
            <a:ext cx="5832475" cy="762000"/>
          </a:xfrm>
        </p:spPr>
        <p:txBody>
          <a:bodyPr anchor="t"/>
          <a:lstStyle>
            <a:lvl1pPr>
              <a:defRPr>
                <a:latin typeface="Arial Black" pitchFamily="34" charset="0"/>
              </a:defRPr>
            </a:lvl1pPr>
          </a:lstStyle>
          <a:p>
            <a:r>
              <a:rPr lang="en-AU"/>
              <a:t>Chapter …</a:t>
            </a:r>
          </a:p>
        </p:txBody>
      </p:sp>
      <p:sp>
        <p:nvSpPr>
          <p:cNvPr id="41997" name="Rectangle 13"/>
          <p:cNvSpPr>
            <a:spLocks noGrp="1" noChangeArrowheads="1"/>
          </p:cNvSpPr>
          <p:nvPr>
            <p:ph type="subTitle" idx="1"/>
          </p:nvPr>
        </p:nvSpPr>
        <p:spPr>
          <a:xfrm>
            <a:off x="2409825" y="2924175"/>
            <a:ext cx="5832475" cy="579438"/>
          </a:xfrm>
        </p:spPr>
        <p:txBody>
          <a:bodyPr>
            <a:spAutoFit/>
          </a:bodyPr>
          <a:lstStyle>
            <a:lvl1pPr marL="0" indent="0">
              <a:buFont typeface="Wingdings" pitchFamily="2" charset="2"/>
              <a:buNone/>
              <a:defRPr>
                <a:latin typeface="Arial Black" pitchFamily="34" charset="0"/>
              </a:defRPr>
            </a:lvl1pPr>
          </a:lstStyle>
          <a:p>
            <a:r>
              <a:rPr lang="en-AU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39455250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 altLang="zh-CN"/>
              <a:t>Chapter 4 — The Processor — </a:t>
            </a:r>
            <a:fld id="{092D7E56-F3AE-4291-A548-00347DDE259B}" type="slidenum">
              <a:rPr lang="en-AU" altLang="zh-CN"/>
              <a:pPr>
                <a:defRPr/>
              </a:pPr>
              <a:t>‹#›</a:t>
            </a:fld>
            <a:endParaRPr lang="en-AU" altLang="zh-CN"/>
          </a:p>
        </p:txBody>
      </p:sp>
    </p:spTree>
    <p:extLst>
      <p:ext uri="{BB962C8B-B14F-4D97-AF65-F5344CB8AC3E}">
        <p14:creationId xmlns:p14="http://schemas.microsoft.com/office/powerpoint/2010/main" val="15549577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88163" y="146050"/>
            <a:ext cx="2066925" cy="60912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4213" y="146050"/>
            <a:ext cx="6051550" cy="60912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 altLang="zh-CN"/>
              <a:t>Chapter 4 — The Processor — </a:t>
            </a:r>
            <a:fld id="{27D0E291-2FF2-4F1A-9CC4-C8712224414E}" type="slidenum">
              <a:rPr lang="en-AU" altLang="zh-CN"/>
              <a:pPr>
                <a:defRPr/>
              </a:pPr>
              <a:t>‹#›</a:t>
            </a:fld>
            <a:endParaRPr lang="en-AU" altLang="zh-CN"/>
          </a:p>
        </p:txBody>
      </p:sp>
    </p:spTree>
    <p:extLst>
      <p:ext uri="{BB962C8B-B14F-4D97-AF65-F5344CB8AC3E}">
        <p14:creationId xmlns:p14="http://schemas.microsoft.com/office/powerpoint/2010/main" val="16643129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>
                <a:ea typeface="宋体" panose="02010600030101010101" pitchFamily="2" charset="-122"/>
              </a:defRPr>
            </a:lvl1pPr>
          </a:lstStyle>
          <a:p>
            <a:fld id="{8805438B-1B92-4A17-9AD9-250673347AE8}" type="datetime1">
              <a:rPr lang="zh-CN" altLang="en-US"/>
              <a:pPr/>
              <a:t>2016/11/7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>
                <a:ea typeface="宋体" panose="02010600030101010101" pitchFamily="2" charset="-122"/>
              </a:defRPr>
            </a:lvl1pPr>
          </a:lstStyle>
          <a:p>
            <a:fld id="{DFD8C168-6AA9-49F3-9DF6-14F747473E30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8251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 altLang="zh-CN"/>
              <a:t>Chapter 4 — The Processor — </a:t>
            </a:r>
            <a:fld id="{2BC4159C-8FB5-4701-B7E8-AE7E0381651F}" type="slidenum">
              <a:rPr lang="en-AU" altLang="zh-CN"/>
              <a:pPr>
                <a:defRPr/>
              </a:pPr>
              <a:t>‹#›</a:t>
            </a:fld>
            <a:endParaRPr lang="en-AU" altLang="zh-CN"/>
          </a:p>
        </p:txBody>
      </p:sp>
    </p:spTree>
    <p:extLst>
      <p:ext uri="{BB962C8B-B14F-4D97-AF65-F5344CB8AC3E}">
        <p14:creationId xmlns:p14="http://schemas.microsoft.com/office/powerpoint/2010/main" val="42573549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1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 altLang="zh-CN"/>
              <a:t>Chapter 4 — The Processor — </a:t>
            </a:r>
            <a:fld id="{93519630-AD3B-4ED1-8568-DCE719C3E63E}" type="slidenum">
              <a:rPr lang="en-AU" altLang="zh-CN"/>
              <a:pPr>
                <a:defRPr/>
              </a:pPr>
              <a:t>‹#›</a:t>
            </a:fld>
            <a:endParaRPr lang="en-AU" altLang="zh-CN"/>
          </a:p>
        </p:txBody>
      </p:sp>
    </p:spTree>
    <p:extLst>
      <p:ext uri="{BB962C8B-B14F-4D97-AF65-F5344CB8AC3E}">
        <p14:creationId xmlns:p14="http://schemas.microsoft.com/office/powerpoint/2010/main" val="42943454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3" y="1125538"/>
            <a:ext cx="4059237" cy="5111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95850" y="1125538"/>
            <a:ext cx="4059238" cy="5111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1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 altLang="zh-CN"/>
              <a:t>Chapter 4 — The Processor — </a:t>
            </a:r>
            <a:fld id="{4FE190A8-4B15-4B07-9093-E40070C8BF5D}" type="slidenum">
              <a:rPr lang="en-AU" altLang="zh-CN"/>
              <a:pPr>
                <a:defRPr/>
              </a:pPr>
              <a:t>‹#›</a:t>
            </a:fld>
            <a:endParaRPr lang="en-AU" altLang="zh-CN"/>
          </a:p>
        </p:txBody>
      </p:sp>
    </p:spTree>
    <p:extLst>
      <p:ext uri="{BB962C8B-B14F-4D97-AF65-F5344CB8AC3E}">
        <p14:creationId xmlns:p14="http://schemas.microsoft.com/office/powerpoint/2010/main" val="17702355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1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 altLang="zh-CN"/>
              <a:t>Chapter 4 — The Processor — </a:t>
            </a:r>
            <a:fld id="{E98EE2A0-AC2C-43D3-8C1A-F9CCA822E957}" type="slidenum">
              <a:rPr lang="en-AU" altLang="zh-CN"/>
              <a:pPr>
                <a:defRPr/>
              </a:pPr>
              <a:t>‹#›</a:t>
            </a:fld>
            <a:endParaRPr lang="en-AU" altLang="zh-CN"/>
          </a:p>
        </p:txBody>
      </p:sp>
    </p:spTree>
    <p:extLst>
      <p:ext uri="{BB962C8B-B14F-4D97-AF65-F5344CB8AC3E}">
        <p14:creationId xmlns:p14="http://schemas.microsoft.com/office/powerpoint/2010/main" val="18163988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1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 altLang="zh-CN"/>
              <a:t>Chapter 4 — The Processor — </a:t>
            </a:r>
            <a:fld id="{BBE2E777-B25D-4BA7-B547-DA55A063C142}" type="slidenum">
              <a:rPr lang="en-AU" altLang="zh-CN"/>
              <a:pPr>
                <a:defRPr/>
              </a:pPr>
              <a:t>‹#›</a:t>
            </a:fld>
            <a:endParaRPr lang="en-AU" altLang="zh-CN"/>
          </a:p>
        </p:txBody>
      </p:sp>
    </p:spTree>
    <p:extLst>
      <p:ext uri="{BB962C8B-B14F-4D97-AF65-F5344CB8AC3E}">
        <p14:creationId xmlns:p14="http://schemas.microsoft.com/office/powerpoint/2010/main" val="22934028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 altLang="zh-CN"/>
              <a:t>Chapter 4 — The Processor — </a:t>
            </a:r>
            <a:fld id="{C864C6AC-598F-4A68-B9F3-23A11D28311E}" type="slidenum">
              <a:rPr lang="en-AU" altLang="zh-CN"/>
              <a:pPr>
                <a:defRPr/>
              </a:pPr>
              <a:t>‹#›</a:t>
            </a:fld>
            <a:endParaRPr lang="en-AU" altLang="zh-CN"/>
          </a:p>
        </p:txBody>
      </p:sp>
    </p:spTree>
    <p:extLst>
      <p:ext uri="{BB962C8B-B14F-4D97-AF65-F5344CB8AC3E}">
        <p14:creationId xmlns:p14="http://schemas.microsoft.com/office/powerpoint/2010/main" val="30939015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 altLang="zh-CN"/>
              <a:t>Chapter 4 — The Processor — </a:t>
            </a:r>
            <a:fld id="{0DE9E1CF-BE51-4330-B467-F864CE9CECE2}" type="slidenum">
              <a:rPr lang="en-AU" altLang="zh-CN"/>
              <a:pPr>
                <a:defRPr/>
              </a:pPr>
              <a:t>‹#›</a:t>
            </a:fld>
            <a:endParaRPr lang="en-AU" altLang="zh-CN"/>
          </a:p>
        </p:txBody>
      </p:sp>
    </p:spTree>
    <p:extLst>
      <p:ext uri="{BB962C8B-B14F-4D97-AF65-F5344CB8AC3E}">
        <p14:creationId xmlns:p14="http://schemas.microsoft.com/office/powerpoint/2010/main" val="5475013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9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 altLang="zh-CN"/>
              <a:t>Chapter 4 — The Processor — </a:t>
            </a:r>
            <a:fld id="{A4B7A9AC-0528-4FE9-A8BE-60A9B4661429}" type="slidenum">
              <a:rPr lang="en-AU" altLang="zh-CN"/>
              <a:pPr>
                <a:defRPr/>
              </a:pPr>
              <a:t>‹#›</a:t>
            </a:fld>
            <a:endParaRPr lang="en-AU" altLang="zh-CN"/>
          </a:p>
        </p:txBody>
      </p:sp>
    </p:spTree>
    <p:extLst>
      <p:ext uri="{BB962C8B-B14F-4D97-AF65-F5344CB8AC3E}">
        <p14:creationId xmlns:p14="http://schemas.microsoft.com/office/powerpoint/2010/main" val="4312063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6"/>
          <p:cNvSpPr>
            <a:spLocks noChangeArrowheads="1"/>
          </p:cNvSpPr>
          <p:nvPr/>
        </p:nvSpPr>
        <p:spPr bwMode="auto">
          <a:xfrm>
            <a:off x="468313" y="260350"/>
            <a:ext cx="36512" cy="3816350"/>
          </a:xfrm>
          <a:prstGeom prst="rect">
            <a:avLst/>
          </a:prstGeom>
          <a:gradFill rotWithShape="1">
            <a:gsLst>
              <a:gs pos="0">
                <a:schemeClr val="tx2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ctr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1027" name="Rectangle 9"/>
          <p:cNvSpPr>
            <a:spLocks noGrp="1" noChangeArrowheads="1"/>
          </p:cNvSpPr>
          <p:nvPr>
            <p:ph type="title"/>
          </p:nvPr>
        </p:nvSpPr>
        <p:spPr bwMode="auto">
          <a:xfrm>
            <a:off x="684213" y="146050"/>
            <a:ext cx="8259762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AU" altLang="zh-CN" smtClean="0"/>
              <a:t>Click to edit Master title style</a:t>
            </a:r>
          </a:p>
        </p:txBody>
      </p:sp>
      <p:sp>
        <p:nvSpPr>
          <p:cNvPr id="1028" name="Rectangle 10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4213" y="1125538"/>
            <a:ext cx="8270875" cy="511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AU" altLang="zh-CN" smtClean="0"/>
              <a:t>Click to edit Master text styles</a:t>
            </a:r>
          </a:p>
          <a:p>
            <a:pPr lvl="1"/>
            <a:r>
              <a:rPr lang="en-AU" altLang="zh-CN" smtClean="0"/>
              <a:t>Second level</a:t>
            </a:r>
          </a:p>
          <a:p>
            <a:pPr lvl="2"/>
            <a:r>
              <a:rPr lang="en-AU" altLang="zh-CN" smtClean="0"/>
              <a:t>Third level</a:t>
            </a:r>
          </a:p>
          <a:p>
            <a:pPr lvl="3"/>
            <a:r>
              <a:rPr lang="en-AU" altLang="zh-CN" smtClean="0"/>
              <a:t>Fourth level</a:t>
            </a:r>
          </a:p>
          <a:p>
            <a:pPr lvl="4"/>
            <a:r>
              <a:rPr lang="en-AU" altLang="zh-CN" smtClean="0"/>
              <a:t>Fifth level</a:t>
            </a:r>
          </a:p>
        </p:txBody>
      </p:sp>
      <p:sp>
        <p:nvSpPr>
          <p:cNvPr id="40979" name="Rectangle 1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692275" y="6381750"/>
            <a:ext cx="7272338" cy="358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400" b="1" smtClean="0">
                <a:ea typeface="宋体" panose="02010600030101010101" pitchFamily="2" charset="-122"/>
              </a:defRPr>
            </a:lvl1pPr>
          </a:lstStyle>
          <a:p>
            <a:pPr>
              <a:defRPr/>
            </a:pPr>
            <a:r>
              <a:rPr lang="en-AU" altLang="zh-CN"/>
              <a:t>Chapter 4 — The Processor — </a:t>
            </a:r>
            <a:fld id="{05D145DD-B948-471A-88D7-647EE760B6AD}" type="slidenum">
              <a:rPr lang="en-AU" altLang="zh-CN"/>
              <a:pPr>
                <a:defRPr/>
              </a:pPr>
              <a:t>‹#›</a:t>
            </a:fld>
            <a:endParaRPr lang="en-AU" altLang="zh-CN"/>
          </a:p>
        </p:txBody>
      </p:sp>
      <p:sp>
        <p:nvSpPr>
          <p:cNvPr id="1030" name="Rectangle 25"/>
          <p:cNvSpPr>
            <a:spLocks noChangeArrowheads="1"/>
          </p:cNvSpPr>
          <p:nvPr/>
        </p:nvSpPr>
        <p:spPr bwMode="auto">
          <a:xfrm>
            <a:off x="250825" y="981075"/>
            <a:ext cx="8569325" cy="71438"/>
          </a:xfrm>
          <a:prstGeom prst="rect">
            <a:avLst/>
          </a:prstGeom>
          <a:gradFill rotWithShape="1">
            <a:gsLst>
              <a:gs pos="0">
                <a:schemeClr val="tx2"/>
              </a:gs>
              <a:gs pos="100000">
                <a:srgbClr val="FFFF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ctr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zh-CN">
              <a:ea typeface="宋体" panose="02010600030101010101" pitchFamily="2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5" r:id="rId12"/>
  </p:sldLayoutIdLst>
  <p:hf sldNum="0"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anose="05000000000000000000" pitchFamily="2" charset="2"/>
        <a:buChar char="n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55000"/>
        <a:buFont typeface="Wingdings" panose="05000000000000000000" pitchFamily="2" charset="2"/>
        <a:buChar char="n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50000"/>
        <a:buFont typeface="Wingdings" panose="05000000000000000000" pitchFamily="2" charset="2"/>
        <a:buChar char="n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55000"/>
        <a:buFont typeface="Wingdings" panose="05000000000000000000" pitchFamily="2" charset="2"/>
        <a:buChar char="n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anose="05000000000000000000" pitchFamily="2" charset="2"/>
        <a:buChar char="n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6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6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6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6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6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6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6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6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6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4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AU" altLang="zh-CN" smtClean="0">
                <a:solidFill>
                  <a:schemeClr val="tx1"/>
                </a:solidFill>
                <a:ea typeface="宋体" panose="02010600030101010101" pitchFamily="2" charset="-122"/>
              </a:rPr>
              <a:t>Chapter 4</a:t>
            </a:r>
          </a:p>
        </p:txBody>
      </p:sp>
      <p:sp>
        <p:nvSpPr>
          <p:cNvPr id="6147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2409825" y="2924175"/>
            <a:ext cx="5832475" cy="1176338"/>
          </a:xfrm>
        </p:spPr>
        <p:txBody>
          <a:bodyPr/>
          <a:lstStyle/>
          <a:p>
            <a:pPr eaLnBrk="1" hangingPunct="1"/>
            <a:r>
              <a:rPr lang="zh-CN" altLang="en-US" smtClean="0">
                <a:ea typeface="宋体" panose="02010600030101010101" pitchFamily="2" charset="-122"/>
              </a:rPr>
              <a:t>处理器</a:t>
            </a:r>
            <a:endParaRPr lang="en-AU" altLang="zh-CN" smtClean="0">
              <a:ea typeface="宋体" panose="02010600030101010101" pitchFamily="2" charset="-122"/>
            </a:endParaRPr>
          </a:p>
          <a:p>
            <a:pPr eaLnBrk="1" hangingPunct="1"/>
            <a:r>
              <a:rPr lang="en-AU" altLang="zh-CN" smtClean="0">
                <a:ea typeface="宋体" panose="02010600030101010101" pitchFamily="2" charset="-122"/>
              </a:rPr>
              <a:t>The Processor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Footer Placeholder 2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24C0DF4C-4BC6-464C-AE65-D71322FC0349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10</a:t>
            </a:fld>
            <a:endParaRPr lang="en-AU" altLang="zh-CN" sz="1400"/>
          </a:p>
        </p:txBody>
      </p:sp>
      <p:pic>
        <p:nvPicPr>
          <p:cNvPr id="18435" name="Picture 5" descr="f04-02-P37449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13" y="1125538"/>
            <a:ext cx="7007225" cy="527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控制信号</a:t>
            </a:r>
            <a:r>
              <a:rPr lang="zh-CN" altLang="en-US" sz="3200" dirty="0" smtClean="0">
                <a:ea typeface="宋体" panose="02010600030101010101" pitchFamily="2" charset="-122"/>
              </a:rPr>
              <a:t>及</a:t>
            </a:r>
            <a:r>
              <a:rPr lang="zh-CN" altLang="en-US" dirty="0" smtClean="0">
                <a:ea typeface="宋体" panose="02010600030101010101" pitchFamily="2" charset="-122"/>
              </a:rPr>
              <a:t>复选器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Footer Placeholder 2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227EE576-6677-443E-B4D8-5CB106EECABA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100</a:t>
            </a:fld>
            <a:endParaRPr lang="en-AU" altLang="zh-CN" sz="1400"/>
          </a:p>
        </p:txBody>
      </p:sp>
      <p:pic>
        <p:nvPicPr>
          <p:cNvPr id="172035" name="Picture 5" descr="f04-60-P37449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975" y="1273175"/>
            <a:ext cx="8201025" cy="499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2036" name="Rectangle 2"/>
          <p:cNvSpPr>
            <a:spLocks noGrp="1" noChangeArrowheads="1"/>
          </p:cNvSpPr>
          <p:nvPr>
            <p:ph type="title"/>
          </p:nvPr>
        </p:nvSpPr>
        <p:spPr>
          <a:xfrm>
            <a:off x="684213" y="200164"/>
            <a:ext cx="8259762" cy="707886"/>
          </a:xfrm>
        </p:spPr>
        <p:txBody>
          <a:bodyPr/>
          <a:lstStyle/>
          <a:p>
            <a:pPr eaLnBrk="1" hangingPunct="1"/>
            <a:r>
              <a:rPr lang="zh-CN" altLang="en-US" sz="4000" dirty="0" smtClean="0">
                <a:ea typeface="宋体" panose="02010600030101010101" pitchFamily="2" charset="-122"/>
              </a:rPr>
              <a:t>带有冒险（阻塞）功能的流水线</a:t>
            </a:r>
            <a:endParaRPr lang="en-AU" altLang="zh-CN" sz="4000" dirty="0" smtClean="0">
              <a:ea typeface="宋体" panose="02010600030101010101" pitchFamily="2" charset="-122"/>
            </a:endParaRPr>
          </a:p>
        </p:txBody>
      </p:sp>
      <p:sp>
        <p:nvSpPr>
          <p:cNvPr id="2" name="圆角矩形 1"/>
          <p:cNvSpPr/>
          <p:nvPr/>
        </p:nvSpPr>
        <p:spPr bwMode="auto">
          <a:xfrm>
            <a:off x="3347864" y="4653136"/>
            <a:ext cx="1008112" cy="720080"/>
          </a:xfrm>
          <a:prstGeom prst="roundRect">
            <a:avLst/>
          </a:prstGeom>
          <a:solidFill>
            <a:schemeClr val="accent1">
              <a:alpha val="30000"/>
            </a:scheme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987824" y="4293096"/>
            <a:ext cx="1728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009900"/>
                </a:solidFill>
              </a:rPr>
              <a:t>需传递到下一级</a:t>
            </a:r>
            <a:endParaRPr lang="zh-CN" altLang="en-US" dirty="0">
              <a:solidFill>
                <a:srgbClr val="009900"/>
              </a:solidFill>
            </a:endParaRPr>
          </a:p>
        </p:txBody>
      </p:sp>
      <p:sp>
        <p:nvSpPr>
          <p:cNvPr id="4" name="任意多边形 3"/>
          <p:cNvSpPr/>
          <p:nvPr/>
        </p:nvSpPr>
        <p:spPr bwMode="auto">
          <a:xfrm>
            <a:off x="3378820" y="1468634"/>
            <a:ext cx="1924328" cy="973483"/>
          </a:xfrm>
          <a:custGeom>
            <a:avLst/>
            <a:gdLst>
              <a:gd name="connsiteX0" fmla="*/ 1906858 w 1924328"/>
              <a:gd name="connsiteY0" fmla="*/ 973483 h 973483"/>
              <a:gd name="connsiteX1" fmla="*/ 1895707 w 1924328"/>
              <a:gd name="connsiteY1" fmla="*/ 192898 h 973483"/>
              <a:gd name="connsiteX2" fmla="*/ 1639229 w 1924328"/>
              <a:gd name="connsiteY2" fmla="*/ 25629 h 973483"/>
              <a:gd name="connsiteX3" fmla="*/ 0 w 1924328"/>
              <a:gd name="connsiteY3" fmla="*/ 3327 h 973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24328" h="973483">
                <a:moveTo>
                  <a:pt x="1906858" y="973483"/>
                </a:moveTo>
                <a:cubicBezTo>
                  <a:pt x="1923585" y="662178"/>
                  <a:pt x="1940312" y="350873"/>
                  <a:pt x="1895707" y="192898"/>
                </a:cubicBezTo>
                <a:cubicBezTo>
                  <a:pt x="1851102" y="34923"/>
                  <a:pt x="1955180" y="57224"/>
                  <a:pt x="1639229" y="25629"/>
                </a:cubicBezTo>
                <a:cubicBezTo>
                  <a:pt x="1323278" y="-5966"/>
                  <a:pt x="661639" y="-1320"/>
                  <a:pt x="0" y="3327"/>
                </a:cubicBezTo>
              </a:path>
            </a:pathLst>
          </a:custGeom>
          <a:noFill/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" name="任意多边形 4"/>
          <p:cNvSpPr/>
          <p:nvPr/>
        </p:nvSpPr>
        <p:spPr bwMode="auto">
          <a:xfrm>
            <a:off x="2838430" y="1784195"/>
            <a:ext cx="2237420" cy="3943707"/>
          </a:xfrm>
          <a:custGeom>
            <a:avLst/>
            <a:gdLst>
              <a:gd name="connsiteX0" fmla="*/ 2112711 w 2237420"/>
              <a:gd name="connsiteY0" fmla="*/ 3434576 h 3943707"/>
              <a:gd name="connsiteX1" fmla="*/ 2235375 w 2237420"/>
              <a:gd name="connsiteY1" fmla="*/ 3624146 h 3943707"/>
              <a:gd name="connsiteX2" fmla="*/ 2023502 w 2237420"/>
              <a:gd name="connsiteY2" fmla="*/ 3869473 h 3943707"/>
              <a:gd name="connsiteX3" fmla="*/ 975287 w 2237420"/>
              <a:gd name="connsiteY3" fmla="*/ 3936381 h 3943707"/>
              <a:gd name="connsiteX4" fmla="*/ 217004 w 2237420"/>
              <a:gd name="connsiteY4" fmla="*/ 3724507 h 3943707"/>
              <a:gd name="connsiteX5" fmla="*/ 27433 w 2237420"/>
              <a:gd name="connsiteY5" fmla="*/ 2966225 h 3943707"/>
              <a:gd name="connsiteX6" fmla="*/ 5131 w 2237420"/>
              <a:gd name="connsiteY6" fmla="*/ 0 h 3943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37420" h="3943707">
                <a:moveTo>
                  <a:pt x="2112711" y="3434576"/>
                </a:moveTo>
                <a:cubicBezTo>
                  <a:pt x="2181477" y="3493119"/>
                  <a:pt x="2250243" y="3551663"/>
                  <a:pt x="2235375" y="3624146"/>
                </a:cubicBezTo>
                <a:cubicBezTo>
                  <a:pt x="2220507" y="3696629"/>
                  <a:pt x="2233517" y="3817434"/>
                  <a:pt x="2023502" y="3869473"/>
                </a:cubicBezTo>
                <a:cubicBezTo>
                  <a:pt x="1813487" y="3921512"/>
                  <a:pt x="1276370" y="3960542"/>
                  <a:pt x="975287" y="3936381"/>
                </a:cubicBezTo>
                <a:cubicBezTo>
                  <a:pt x="674204" y="3912220"/>
                  <a:pt x="374980" y="3886200"/>
                  <a:pt x="217004" y="3724507"/>
                </a:cubicBezTo>
                <a:cubicBezTo>
                  <a:pt x="59028" y="3562814"/>
                  <a:pt x="62745" y="3586976"/>
                  <a:pt x="27433" y="2966225"/>
                </a:cubicBezTo>
                <a:cubicBezTo>
                  <a:pt x="-7879" y="2345474"/>
                  <a:pt x="-1374" y="1172737"/>
                  <a:pt x="5131" y="0"/>
                </a:cubicBezTo>
              </a:path>
            </a:pathLst>
          </a:custGeom>
          <a:noFill/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任意多边形 5"/>
          <p:cNvSpPr/>
          <p:nvPr/>
        </p:nvSpPr>
        <p:spPr bwMode="auto">
          <a:xfrm>
            <a:off x="2018371" y="1582830"/>
            <a:ext cx="457200" cy="2320097"/>
          </a:xfrm>
          <a:custGeom>
            <a:avLst/>
            <a:gdLst>
              <a:gd name="connsiteX0" fmla="*/ 0 w 457200"/>
              <a:gd name="connsiteY0" fmla="*/ 2320097 h 2320097"/>
              <a:gd name="connsiteX1" fmla="*/ 167268 w 457200"/>
              <a:gd name="connsiteY1" fmla="*/ 1238429 h 2320097"/>
              <a:gd name="connsiteX2" fmla="*/ 133814 w 457200"/>
              <a:gd name="connsiteY2" fmla="*/ 201365 h 2320097"/>
              <a:gd name="connsiteX3" fmla="*/ 457200 w 457200"/>
              <a:gd name="connsiteY3" fmla="*/ 643 h 2320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7200" h="2320097">
                <a:moveTo>
                  <a:pt x="0" y="2320097"/>
                </a:moveTo>
                <a:cubicBezTo>
                  <a:pt x="72483" y="1955824"/>
                  <a:pt x="144966" y="1591551"/>
                  <a:pt x="167268" y="1238429"/>
                </a:cubicBezTo>
                <a:cubicBezTo>
                  <a:pt x="189570" y="885307"/>
                  <a:pt x="85492" y="407663"/>
                  <a:pt x="133814" y="201365"/>
                </a:cubicBezTo>
                <a:cubicBezTo>
                  <a:pt x="182136" y="-4933"/>
                  <a:pt x="319668" y="-2145"/>
                  <a:pt x="457200" y="643"/>
                </a:cubicBezTo>
              </a:path>
            </a:pathLst>
          </a:custGeom>
          <a:noFill/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任意多边形 9"/>
          <p:cNvSpPr/>
          <p:nvPr/>
        </p:nvSpPr>
        <p:spPr bwMode="auto">
          <a:xfrm>
            <a:off x="2111035" y="1754664"/>
            <a:ext cx="457200" cy="2320097"/>
          </a:xfrm>
          <a:custGeom>
            <a:avLst/>
            <a:gdLst>
              <a:gd name="connsiteX0" fmla="*/ 0 w 457200"/>
              <a:gd name="connsiteY0" fmla="*/ 2320097 h 2320097"/>
              <a:gd name="connsiteX1" fmla="*/ 167268 w 457200"/>
              <a:gd name="connsiteY1" fmla="*/ 1238429 h 2320097"/>
              <a:gd name="connsiteX2" fmla="*/ 133814 w 457200"/>
              <a:gd name="connsiteY2" fmla="*/ 201365 h 2320097"/>
              <a:gd name="connsiteX3" fmla="*/ 457200 w 457200"/>
              <a:gd name="connsiteY3" fmla="*/ 643 h 2320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7200" h="2320097">
                <a:moveTo>
                  <a:pt x="0" y="2320097"/>
                </a:moveTo>
                <a:cubicBezTo>
                  <a:pt x="72483" y="1955824"/>
                  <a:pt x="144966" y="1591551"/>
                  <a:pt x="167268" y="1238429"/>
                </a:cubicBezTo>
                <a:cubicBezTo>
                  <a:pt x="189570" y="885307"/>
                  <a:pt x="85492" y="407663"/>
                  <a:pt x="133814" y="201365"/>
                </a:cubicBezTo>
                <a:cubicBezTo>
                  <a:pt x="182136" y="-4933"/>
                  <a:pt x="319668" y="-2145"/>
                  <a:pt x="457200" y="643"/>
                </a:cubicBezTo>
              </a:path>
            </a:pathLst>
          </a:custGeom>
          <a:noFill/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10" grpId="0" animBg="1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阻塞</a:t>
            </a:r>
            <a:r>
              <a:rPr lang="en-US" altLang="zh-CN" dirty="0" smtClean="0"/>
              <a:t>/</a:t>
            </a:r>
            <a:r>
              <a:rPr lang="zh-CN" altLang="en-US" dirty="0" smtClean="0"/>
              <a:t>停顿技术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检测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冒险控制信号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阻塞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停顿气泡，全</a:t>
            </a:r>
            <a:r>
              <a:rPr lang="en-US" altLang="zh-CN" dirty="0" smtClean="0"/>
              <a:t>0</a:t>
            </a:r>
            <a:r>
              <a:rPr lang="zh-CN" altLang="en-US" dirty="0" smtClean="0"/>
              <a:t>控制信号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 altLang="zh-CN" smtClean="0"/>
              <a:t>Chapter 4 — The Processor — </a:t>
            </a:r>
            <a:fld id="{2BC4159C-8FB5-4701-B7E8-AE7E0381651F}" type="slidenum">
              <a:rPr lang="en-AU" altLang="zh-CN" smtClean="0"/>
              <a:pPr>
                <a:defRPr/>
              </a:pPr>
              <a:t>101</a:t>
            </a:fld>
            <a:endParaRPr lang="en-AU" altLang="zh-CN"/>
          </a:p>
        </p:txBody>
      </p:sp>
    </p:spTree>
    <p:extLst>
      <p:ext uri="{BB962C8B-B14F-4D97-AF65-F5344CB8AC3E}">
        <p14:creationId xmlns:p14="http://schemas.microsoft.com/office/powerpoint/2010/main" val="1813117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2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AF8A43A5-7E89-472B-8F30-A0134BC5862A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102</a:t>
            </a:fld>
            <a:endParaRPr lang="en-AU" altLang="zh-CN" sz="1400"/>
          </a:p>
        </p:txBody>
      </p:sp>
      <p:sp>
        <p:nvSpPr>
          <p:cNvPr id="174083" name="Rectangle 2"/>
          <p:cNvSpPr>
            <a:spLocks noGrp="1" noChangeArrowheads="1"/>
          </p:cNvSpPr>
          <p:nvPr>
            <p:ph type="title"/>
          </p:nvPr>
        </p:nvSpPr>
        <p:spPr>
          <a:xfrm>
            <a:off x="684213" y="138609"/>
            <a:ext cx="8259762" cy="769441"/>
          </a:xfrm>
        </p:spPr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阻塞</a:t>
            </a:r>
            <a:r>
              <a:rPr lang="zh-CN" altLang="en-US" dirty="0">
                <a:ea typeface="宋体" panose="02010600030101010101" pitchFamily="2" charset="-122"/>
              </a:rPr>
              <a:t>与</a:t>
            </a:r>
            <a:r>
              <a:rPr lang="zh-CN" altLang="en-US" dirty="0" smtClean="0">
                <a:ea typeface="宋体" panose="02010600030101010101" pitchFamily="2" charset="-122"/>
              </a:rPr>
              <a:t>性能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  <p:sp>
        <p:nvSpPr>
          <p:cNvPr id="1740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1844675"/>
            <a:ext cx="8270875" cy="4392613"/>
          </a:xfrm>
        </p:spPr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阻塞是性能下降</a:t>
            </a:r>
            <a:endParaRPr lang="en-AU" altLang="zh-CN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dirty="0" smtClean="0">
                <a:ea typeface="宋体" panose="02010600030101010101" pitchFamily="2" charset="-122"/>
              </a:rPr>
              <a:t>但是阻塞时流水中保证执行正确所必需的步骤</a:t>
            </a:r>
            <a:endParaRPr lang="en-AU" altLang="zh-CN" dirty="0" smtClean="0"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编译器可以对指令进行重新排列（调度）以避免冒险及其引起的阻塞</a:t>
            </a:r>
            <a:endParaRPr lang="en-AU" altLang="zh-CN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dirty="0" smtClean="0">
                <a:ea typeface="宋体" panose="02010600030101010101" pitchFamily="2" charset="-122"/>
              </a:rPr>
              <a:t>编译器需要知道流水结构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  <p:sp>
        <p:nvSpPr>
          <p:cNvPr id="174085" name="Text Box 4"/>
          <p:cNvSpPr txBox="1">
            <a:spLocks noChangeArrowheads="1"/>
          </p:cNvSpPr>
          <p:nvPr/>
        </p:nvSpPr>
        <p:spPr bwMode="auto">
          <a:xfrm>
            <a:off x="684213" y="1258888"/>
            <a:ext cx="803425" cy="461665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b="1" dirty="0" smtClean="0">
                <a:solidFill>
                  <a:schemeClr val="folHlink"/>
                </a:solidFill>
                <a:latin typeface="Arial Black" panose="020B0A04020102020204" pitchFamily="34" charset="0"/>
                <a:ea typeface="宋体" panose="02010600030101010101" pitchFamily="2" charset="-122"/>
              </a:rPr>
              <a:t>概览</a:t>
            </a:r>
            <a:endParaRPr lang="en-US" altLang="zh-CN" sz="2400" b="1" dirty="0">
              <a:solidFill>
                <a:schemeClr val="folHlink"/>
              </a:solidFill>
              <a:latin typeface="Arial Black" panose="020B0A040201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BA304934-E43E-48EF-ADCA-1C8B6DE3C2B9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103</a:t>
            </a:fld>
            <a:endParaRPr lang="en-AU" altLang="zh-CN" sz="1400"/>
          </a:p>
        </p:txBody>
      </p:sp>
      <p:pic>
        <p:nvPicPr>
          <p:cNvPr id="176131" name="Picture 10" descr="f04-61-P37449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013" y="1898650"/>
            <a:ext cx="6021387" cy="4221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6132" name="Rectangle 2"/>
          <p:cNvSpPr>
            <a:spLocks noGrp="1" noChangeArrowheads="1"/>
          </p:cNvSpPr>
          <p:nvPr>
            <p:ph type="title"/>
          </p:nvPr>
        </p:nvSpPr>
        <p:spPr>
          <a:xfrm>
            <a:off x="684213" y="138609"/>
            <a:ext cx="8259762" cy="769441"/>
          </a:xfrm>
        </p:spPr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控制冒险／分支冒险</a:t>
            </a:r>
            <a:r>
              <a:rPr lang="zh-CN" altLang="en-US" sz="2400" dirty="0" smtClean="0">
                <a:ea typeface="宋体" panose="02010600030101010101" pitchFamily="2" charset="-122"/>
              </a:rPr>
              <a:t>（</a:t>
            </a:r>
            <a:r>
              <a:rPr lang="en-US" altLang="zh-CN" sz="2400" dirty="0" smtClean="0">
                <a:ea typeface="宋体" panose="02010600030101010101" pitchFamily="2" charset="-122"/>
              </a:rPr>
              <a:t>Branch Hazards</a:t>
            </a:r>
            <a:r>
              <a:rPr lang="zh-CN" altLang="en-US" sz="2400" dirty="0" smtClean="0">
                <a:ea typeface="宋体" panose="02010600030101010101" pitchFamily="2" charset="-122"/>
              </a:rPr>
              <a:t>）</a:t>
            </a:r>
            <a:endParaRPr lang="en-AU" altLang="zh-CN" sz="3200" dirty="0" smtClean="0">
              <a:ea typeface="宋体" panose="02010600030101010101" pitchFamily="2" charset="-122"/>
            </a:endParaRPr>
          </a:p>
        </p:txBody>
      </p:sp>
      <p:sp>
        <p:nvSpPr>
          <p:cNvPr id="17613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1125538"/>
            <a:ext cx="8270875" cy="690562"/>
          </a:xfrm>
        </p:spPr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如果分支决策发生在</a:t>
            </a:r>
            <a:r>
              <a:rPr lang="en-US" altLang="zh-CN" dirty="0" smtClean="0">
                <a:ea typeface="宋体" panose="02010600030101010101" pitchFamily="2" charset="-122"/>
              </a:rPr>
              <a:t>MEM</a:t>
            </a:r>
            <a:r>
              <a:rPr lang="zh-CN" altLang="en-US" dirty="0" smtClean="0">
                <a:ea typeface="宋体" panose="02010600030101010101" pitchFamily="2" charset="-122"/>
              </a:rPr>
              <a:t>级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  <p:sp>
        <p:nvSpPr>
          <p:cNvPr id="176134" name="Text Box 4"/>
          <p:cNvSpPr txBox="1">
            <a:spLocks noChangeArrowheads="1"/>
          </p:cNvSpPr>
          <p:nvPr/>
        </p:nvSpPr>
        <p:spPr bwMode="auto">
          <a:xfrm rot="5400000">
            <a:off x="7789069" y="988219"/>
            <a:ext cx="2343150" cy="366712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solidFill>
                  <a:schemeClr val="folHlink"/>
                </a:solidFill>
                <a:ea typeface="宋体" panose="02010600030101010101" pitchFamily="2" charset="-122"/>
              </a:rPr>
              <a:t>§4.8 Control Hazards</a:t>
            </a:r>
          </a:p>
        </p:txBody>
      </p:sp>
      <p:sp>
        <p:nvSpPr>
          <p:cNvPr id="176135" name="AutoShape 6"/>
          <p:cNvSpPr>
            <a:spLocks/>
          </p:cNvSpPr>
          <p:nvPr/>
        </p:nvSpPr>
        <p:spPr bwMode="auto">
          <a:xfrm>
            <a:off x="3203575" y="5949950"/>
            <a:ext cx="501650" cy="330200"/>
          </a:xfrm>
          <a:prstGeom prst="borderCallout1">
            <a:avLst>
              <a:gd name="adj1" fmla="val 34616"/>
              <a:gd name="adj2" fmla="val 115190"/>
              <a:gd name="adj3" fmla="val -43269"/>
              <a:gd name="adj4" fmla="val 243356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 type="triangle" w="med" len="med"/>
          </a:ln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>
                <a:ea typeface="宋体" panose="02010600030101010101" pitchFamily="2" charset="-122"/>
              </a:rPr>
              <a:t>PC</a:t>
            </a:r>
            <a:endParaRPr lang="en-AU" altLang="zh-CN" sz="1400">
              <a:ea typeface="宋体" panose="02010600030101010101" pitchFamily="2" charset="-122"/>
            </a:endParaRPr>
          </a:p>
        </p:txBody>
      </p:sp>
      <p:sp>
        <p:nvSpPr>
          <p:cNvPr id="176136" name="Text Box 7"/>
          <p:cNvSpPr txBox="1">
            <a:spLocks noChangeArrowheads="1"/>
          </p:cNvSpPr>
          <p:nvPr/>
        </p:nvSpPr>
        <p:spPr bwMode="auto">
          <a:xfrm>
            <a:off x="7451725" y="4010025"/>
            <a:ext cx="1440755" cy="1323439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600" dirty="0" smtClean="0">
                <a:ea typeface="宋体" panose="02010600030101010101" pitchFamily="2" charset="-122"/>
              </a:rPr>
              <a:t>发生跳转则需要清空这三条指令（将控制信号置</a:t>
            </a:r>
            <a:r>
              <a:rPr lang="en-US" altLang="zh-CN" sz="1600" dirty="0" smtClean="0">
                <a:ea typeface="宋体" panose="02010600030101010101" pitchFamily="2" charset="-122"/>
              </a:rPr>
              <a:t>0</a:t>
            </a:r>
            <a:r>
              <a:rPr lang="zh-CN" altLang="en-US" sz="1600" dirty="0" smtClean="0">
                <a:ea typeface="宋体" panose="02010600030101010101" pitchFamily="2" charset="-122"/>
              </a:rPr>
              <a:t>）</a:t>
            </a:r>
            <a:endParaRPr lang="en-US" altLang="zh-CN" sz="1600" dirty="0" smtClean="0">
              <a:ea typeface="宋体" panose="02010600030101010101" pitchFamily="2" charset="-122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AU" altLang="zh-CN" sz="1600" dirty="0">
              <a:ea typeface="宋体" panose="02010600030101010101" pitchFamily="2" charset="-122"/>
            </a:endParaRPr>
          </a:p>
        </p:txBody>
      </p:sp>
      <p:sp>
        <p:nvSpPr>
          <p:cNvPr id="176137" name="AutoShape 8"/>
          <p:cNvSpPr>
            <a:spLocks/>
          </p:cNvSpPr>
          <p:nvPr/>
        </p:nvSpPr>
        <p:spPr bwMode="auto">
          <a:xfrm>
            <a:off x="7092950" y="3644900"/>
            <a:ext cx="215900" cy="1800225"/>
          </a:xfrm>
          <a:prstGeom prst="rightBrace">
            <a:avLst>
              <a:gd name="adj1" fmla="val 69485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zh-CN" sz="1600">
              <a:ea typeface="宋体" panose="02010600030101010101" pitchFamily="2" charset="-122"/>
            </a:endParaRPr>
          </a:p>
        </p:txBody>
      </p:sp>
      <p:sp>
        <p:nvSpPr>
          <p:cNvPr id="2" name="圆角矩形 1"/>
          <p:cNvSpPr/>
          <p:nvPr/>
        </p:nvSpPr>
        <p:spPr bwMode="auto">
          <a:xfrm>
            <a:off x="3964916" y="2863584"/>
            <a:ext cx="360040" cy="2520181"/>
          </a:xfrm>
          <a:prstGeom prst="roundRect">
            <a:avLst/>
          </a:prstGeom>
          <a:solidFill>
            <a:srgbClr val="92D050">
              <a:alpha val="5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" name="任意多边形 3"/>
          <p:cNvSpPr/>
          <p:nvPr/>
        </p:nvSpPr>
        <p:spPr bwMode="auto">
          <a:xfrm>
            <a:off x="4215161" y="3501008"/>
            <a:ext cx="379141" cy="2264172"/>
          </a:xfrm>
          <a:custGeom>
            <a:avLst/>
            <a:gdLst>
              <a:gd name="connsiteX0" fmla="*/ 0 w 379141"/>
              <a:gd name="connsiteY0" fmla="*/ 0 h 2732048"/>
              <a:gd name="connsiteX1" fmla="*/ 245327 w 379141"/>
              <a:gd name="connsiteY1" fmla="*/ 1081668 h 2732048"/>
              <a:gd name="connsiteX2" fmla="*/ 223024 w 379141"/>
              <a:gd name="connsiteY2" fmla="*/ 1851102 h 2732048"/>
              <a:gd name="connsiteX3" fmla="*/ 379141 w 379141"/>
              <a:gd name="connsiteY3" fmla="*/ 2732048 h 2732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9141" h="2732048">
                <a:moveTo>
                  <a:pt x="0" y="0"/>
                </a:moveTo>
                <a:cubicBezTo>
                  <a:pt x="104078" y="386575"/>
                  <a:pt x="208156" y="773151"/>
                  <a:pt x="245327" y="1081668"/>
                </a:cubicBezTo>
                <a:cubicBezTo>
                  <a:pt x="282498" y="1390185"/>
                  <a:pt x="200722" y="1576039"/>
                  <a:pt x="223024" y="1851102"/>
                </a:cubicBezTo>
                <a:cubicBezTo>
                  <a:pt x="245326" y="2126165"/>
                  <a:pt x="312233" y="2429106"/>
                  <a:pt x="379141" y="2732048"/>
                </a:cubicBezTo>
              </a:path>
            </a:pathLst>
          </a:cu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78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B365BD55-29A3-4634-A722-59A3FE19B14E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104</a:t>
            </a:fld>
            <a:endParaRPr lang="en-AU" altLang="zh-CN" sz="1400"/>
          </a:p>
        </p:txBody>
      </p:sp>
      <p:sp>
        <p:nvSpPr>
          <p:cNvPr id="17817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缩短分支迟延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  <p:sp>
        <p:nvSpPr>
          <p:cNvPr id="17818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sz="2800" dirty="0" smtClean="0">
                <a:ea typeface="宋体" panose="02010600030101010101" pitchFamily="2" charset="-122"/>
              </a:rPr>
              <a:t>增加硬件</a:t>
            </a:r>
            <a:r>
              <a:rPr lang="zh-CN" altLang="en-US" sz="2800" dirty="0">
                <a:ea typeface="宋体" panose="02010600030101010101" pitchFamily="2" charset="-122"/>
              </a:rPr>
              <a:t>，使得使得分支决策从</a:t>
            </a:r>
            <a:r>
              <a:rPr lang="en-US" altLang="zh-CN" sz="2800" dirty="0">
                <a:ea typeface="宋体" panose="02010600030101010101" pitchFamily="2" charset="-122"/>
              </a:rPr>
              <a:t>EX</a:t>
            </a:r>
            <a:r>
              <a:rPr lang="zh-CN" altLang="en-US" sz="2800" dirty="0">
                <a:ea typeface="宋体" panose="02010600030101010101" pitchFamily="2" charset="-122"/>
              </a:rPr>
              <a:t>提前到</a:t>
            </a:r>
            <a:r>
              <a:rPr lang="en-US" altLang="zh-CN" sz="2800" dirty="0" smtClean="0">
                <a:ea typeface="宋体" panose="02010600030101010101" pitchFamily="2" charset="-122"/>
              </a:rPr>
              <a:t>ID</a:t>
            </a:r>
            <a:r>
              <a:rPr lang="zh-CN" altLang="en-US" sz="2800" dirty="0" smtClean="0">
                <a:ea typeface="宋体" panose="02010600030101010101" pitchFamily="2" charset="-122"/>
              </a:rPr>
              <a:t>级</a:t>
            </a:r>
            <a:endParaRPr lang="en-US" altLang="zh-CN" sz="2800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sz="2400" dirty="0" smtClean="0">
                <a:ea typeface="宋体" panose="02010600030101010101" pitchFamily="2" charset="-122"/>
              </a:rPr>
              <a:t>目标地址计算（加法器）</a:t>
            </a:r>
            <a:endParaRPr lang="en-US" altLang="zh-CN" sz="2400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sz="2400" dirty="0" smtClean="0">
                <a:ea typeface="宋体" panose="02010600030101010101" pitchFamily="2" charset="-122"/>
              </a:rPr>
              <a:t>比较器（两个寄存器异或、然后逐位或）</a:t>
            </a:r>
            <a:endParaRPr lang="en-US" altLang="zh-CN" sz="2400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sz="2400" dirty="0" smtClean="0">
                <a:ea typeface="宋体" panose="02010600030101010101" pitchFamily="2" charset="-122"/>
              </a:rPr>
              <a:t>还需要修改旁路电路提供寄存器数值、修改冒险电路进行必要的阻塞</a:t>
            </a:r>
            <a:endParaRPr lang="en-US" altLang="zh-CN" sz="2400" dirty="0" smtClean="0">
              <a:ea typeface="宋体" panose="02010600030101010101" pitchFamily="2" charset="-122"/>
            </a:endParaRPr>
          </a:p>
          <a:p>
            <a:pPr lvl="2" eaLnBrk="1" hangingPunct="1"/>
            <a:r>
              <a:rPr lang="en-US" altLang="zh-CN" sz="2000" dirty="0" smtClean="0">
                <a:ea typeface="宋体" panose="02010600030101010101" pitchFamily="2" charset="-122"/>
              </a:rPr>
              <a:t>1</a:t>
            </a:r>
            <a:r>
              <a:rPr lang="zh-CN" altLang="en-US" sz="2000" dirty="0" smtClean="0">
                <a:ea typeface="宋体" panose="02010600030101010101" pitchFamily="2" charset="-122"/>
              </a:rPr>
              <a:t>）分支指令在</a:t>
            </a:r>
            <a:r>
              <a:rPr lang="en-US" altLang="zh-CN" sz="2000" dirty="0" smtClean="0">
                <a:ea typeface="宋体" panose="02010600030101010101" pitchFamily="2" charset="-122"/>
              </a:rPr>
              <a:t>ID</a:t>
            </a:r>
            <a:r>
              <a:rPr lang="zh-CN" altLang="en-US" sz="2000" dirty="0" smtClean="0">
                <a:ea typeface="宋体" panose="02010600030101010101" pitchFamily="2" charset="-122"/>
              </a:rPr>
              <a:t>级译码后，需要决定是否需要将比较数寄存器从前面指令那里前推过来。来源可以是</a:t>
            </a:r>
            <a:r>
              <a:rPr lang="en-US" altLang="zh-CN" sz="2000" dirty="0" smtClean="0">
                <a:ea typeface="宋体" panose="02010600030101010101" pitchFamily="2" charset="-122"/>
              </a:rPr>
              <a:t>ALU</a:t>
            </a:r>
            <a:r>
              <a:rPr lang="zh-CN" altLang="en-US" sz="2000" dirty="0" smtClean="0">
                <a:ea typeface="宋体" panose="02010600030101010101" pitchFamily="2" charset="-122"/>
              </a:rPr>
              <a:t>输出也可以是内存读出的数据（准备存入寄存器）。如果分支发生则更新</a:t>
            </a:r>
            <a:r>
              <a:rPr lang="en-US" altLang="zh-CN" sz="2000" dirty="0" smtClean="0">
                <a:ea typeface="宋体" panose="02010600030101010101" pitchFamily="2" charset="-122"/>
              </a:rPr>
              <a:t>PC</a:t>
            </a:r>
            <a:br>
              <a:rPr lang="en-US" altLang="zh-CN" sz="2000" dirty="0" smtClean="0">
                <a:ea typeface="宋体" panose="02010600030101010101" pitchFamily="2" charset="-122"/>
              </a:rPr>
            </a:br>
            <a:r>
              <a:rPr lang="en-US" altLang="zh-CN" sz="2000" dirty="0" smtClean="0">
                <a:ea typeface="宋体" panose="02010600030101010101" pitchFamily="2" charset="-122"/>
              </a:rPr>
              <a:t>2</a:t>
            </a:r>
            <a:r>
              <a:rPr lang="zh-CN" altLang="en-US" sz="2000" dirty="0" smtClean="0">
                <a:ea typeface="宋体" panose="02010600030101010101" pitchFamily="2" charset="-122"/>
              </a:rPr>
              <a:t>）如果分支比较的操作数还没准备好，则需要阻塞。例如前一条指令是</a:t>
            </a:r>
            <a:r>
              <a:rPr lang="en-US" altLang="zh-CN" sz="2000" dirty="0" smtClean="0">
                <a:ea typeface="宋体" panose="02010600030101010101" pitchFamily="2" charset="-122"/>
              </a:rPr>
              <a:t>ALU</a:t>
            </a:r>
            <a:r>
              <a:rPr lang="zh-CN" altLang="en-US" sz="2000" dirty="0" smtClean="0">
                <a:ea typeface="宋体" panose="02010600030101010101" pitchFamily="2" charset="-122"/>
              </a:rPr>
              <a:t>指令，必须将分支指令阻塞一个周期，才能在</a:t>
            </a:r>
            <a:r>
              <a:rPr lang="en-US" altLang="zh-CN" sz="2000" dirty="0" smtClean="0">
                <a:ea typeface="宋体" panose="02010600030101010101" pitchFamily="2" charset="-122"/>
              </a:rPr>
              <a:t>ID</a:t>
            </a:r>
            <a:r>
              <a:rPr lang="zh-CN" altLang="en-US" sz="2000" dirty="0" smtClean="0">
                <a:ea typeface="宋体" panose="02010600030101010101" pitchFamily="2" charset="-122"/>
              </a:rPr>
              <a:t>级进行分支决策；如果前一条指令时</a:t>
            </a:r>
            <a:r>
              <a:rPr lang="en-US" altLang="zh-CN" sz="2000" dirty="0" err="1" smtClean="0">
                <a:ea typeface="宋体" panose="02010600030101010101" pitchFamily="2" charset="-122"/>
              </a:rPr>
              <a:t>lw</a:t>
            </a:r>
            <a:r>
              <a:rPr lang="zh-CN" altLang="en-US" sz="2000" dirty="0" smtClean="0">
                <a:ea typeface="宋体" panose="02010600030101010101" pitchFamily="2" charset="-122"/>
              </a:rPr>
              <a:t>指令，则需要阻塞两个周期</a:t>
            </a:r>
            <a:endParaRPr lang="en-US" altLang="zh-CN" sz="2000" dirty="0" smtClean="0">
              <a:ea typeface="宋体" panose="02010600030101010101" pitchFamily="2" charset="-122"/>
            </a:endParaRPr>
          </a:p>
          <a:p>
            <a:pPr lvl="1" eaLnBrk="1" hangingPunct="1"/>
            <a:endParaRPr lang="en-US" altLang="zh-CN" sz="2400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78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B365BD55-29A3-4634-A722-59A3FE19B14E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105</a:t>
            </a:fld>
            <a:endParaRPr lang="en-AU" altLang="zh-CN" sz="1400"/>
          </a:p>
        </p:txBody>
      </p:sp>
      <p:sp>
        <p:nvSpPr>
          <p:cNvPr id="17817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AU" altLang="zh-CN" dirty="0" smtClean="0">
              <a:ea typeface="宋体" panose="02010600030101010101" pitchFamily="2" charset="-122"/>
            </a:endParaRPr>
          </a:p>
        </p:txBody>
      </p:sp>
      <p:sp>
        <p:nvSpPr>
          <p:cNvPr id="17818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sz="2800" dirty="0" smtClean="0">
                <a:ea typeface="宋体" panose="02010600030101010101" pitchFamily="2" charset="-122"/>
              </a:rPr>
              <a:t>例如</a:t>
            </a:r>
            <a:r>
              <a:rPr lang="en-US" altLang="zh-CN" sz="2800" dirty="0" smtClean="0">
                <a:ea typeface="宋体" panose="02010600030101010101" pitchFamily="2" charset="-122"/>
              </a:rPr>
              <a:t>: </a:t>
            </a:r>
            <a:r>
              <a:rPr lang="zh-CN" altLang="en-US" sz="2800" dirty="0" smtClean="0">
                <a:ea typeface="宋体" panose="02010600030101010101" pitchFamily="2" charset="-122"/>
              </a:rPr>
              <a:t>分支跳转</a:t>
            </a:r>
            <a:endParaRPr lang="en-US" altLang="zh-CN" sz="2800" dirty="0" smtClean="0">
              <a:ea typeface="宋体" panose="02010600030101010101" pitchFamily="2" charset="-122"/>
            </a:endParaRP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zh-CN" sz="2000" dirty="0" smtClean="0">
                <a:ea typeface="宋体" panose="02010600030101010101" pitchFamily="2" charset="-122"/>
              </a:rPr>
              <a:t>	</a:t>
            </a:r>
            <a:r>
              <a:rPr lang="en-US" altLang="zh-CN" sz="2000" dirty="0" smtClean="0">
                <a:latin typeface="Lucida Console" panose="020B0609040504020204" pitchFamily="49" charset="0"/>
                <a:ea typeface="宋体" panose="02010600030101010101" pitchFamily="2" charset="-122"/>
              </a:rPr>
              <a:t>36:  sub  $10, $4, $8</a:t>
            </a:r>
            <a:br>
              <a:rPr lang="en-US" altLang="zh-CN" sz="2000" dirty="0" smtClean="0">
                <a:latin typeface="Lucida Console" panose="020B0609040504020204" pitchFamily="49" charset="0"/>
                <a:ea typeface="宋体" panose="02010600030101010101" pitchFamily="2" charset="-122"/>
              </a:rPr>
            </a:br>
            <a:r>
              <a:rPr lang="en-US" altLang="zh-CN" sz="2000" dirty="0" smtClean="0">
                <a:latin typeface="Lucida Console" panose="020B0609040504020204" pitchFamily="49" charset="0"/>
                <a:ea typeface="宋体" panose="02010600030101010101" pitchFamily="2" charset="-122"/>
              </a:rPr>
              <a:t>40:  </a:t>
            </a:r>
            <a:r>
              <a:rPr lang="en-US" altLang="zh-CN" sz="2000" dirty="0" err="1" smtClean="0">
                <a:latin typeface="Lucida Console" panose="020B0609040504020204" pitchFamily="49" charset="0"/>
                <a:ea typeface="宋体" panose="02010600030101010101" pitchFamily="2" charset="-122"/>
              </a:rPr>
              <a:t>beq</a:t>
            </a:r>
            <a:r>
              <a:rPr lang="en-US" altLang="zh-CN" sz="2000" dirty="0" smtClean="0">
                <a:latin typeface="Lucida Console" panose="020B0609040504020204" pitchFamily="49" charset="0"/>
                <a:ea typeface="宋体" panose="02010600030101010101" pitchFamily="2" charset="-122"/>
              </a:rPr>
              <a:t>  $1,  $3, 7	</a:t>
            </a:r>
            <a:r>
              <a:rPr lang="zh-CN" altLang="en-US" sz="2000" dirty="0" smtClean="0">
                <a:latin typeface="Lucida Console" panose="020B0609040504020204" pitchFamily="49" charset="0"/>
                <a:ea typeface="宋体" panose="02010600030101010101" pitchFamily="2" charset="-122"/>
              </a:rPr>
              <a:t>（</a:t>
            </a:r>
            <a:r>
              <a:rPr lang="en-US" altLang="zh-CN" sz="2000" dirty="0" smtClean="0">
                <a:latin typeface="Lucida Console" panose="020B0609040504020204" pitchFamily="49" charset="0"/>
                <a:ea typeface="宋体" panose="02010600030101010101" pitchFamily="2" charset="-122"/>
              </a:rPr>
              <a:t>PC</a:t>
            </a:r>
            <a:r>
              <a:rPr lang="zh-CN" altLang="en-US" sz="2000" dirty="0" smtClean="0">
                <a:latin typeface="Lucida Console" panose="020B0609040504020204" pitchFamily="49" charset="0"/>
                <a:ea typeface="宋体" panose="02010600030101010101" pitchFamily="2" charset="-122"/>
              </a:rPr>
              <a:t>相对地址，</a:t>
            </a:r>
            <a:r>
              <a:rPr lang="en-US" altLang="zh-CN" sz="2000" dirty="0" smtClean="0">
                <a:latin typeface="Lucida Console" panose="020B0609040504020204" pitchFamily="49" charset="0"/>
                <a:ea typeface="宋体" panose="02010600030101010101" pitchFamily="2" charset="-122"/>
              </a:rPr>
              <a:t>40+4+7</a:t>
            </a:r>
            <a:r>
              <a:rPr lang="zh-CN" altLang="en-US" sz="2000" dirty="0" smtClean="0">
                <a:latin typeface="Lucida Console" panose="020B0609040504020204" pitchFamily="49" charset="0"/>
                <a:ea typeface="宋体" panose="02010600030101010101" pitchFamily="2" charset="-122"/>
              </a:rPr>
              <a:t>*</a:t>
            </a:r>
            <a:r>
              <a:rPr lang="en-US" altLang="zh-CN" sz="2000" dirty="0" smtClean="0">
                <a:latin typeface="Lucida Console" panose="020B0609040504020204" pitchFamily="49" charset="0"/>
                <a:ea typeface="宋体" panose="02010600030101010101" pitchFamily="2" charset="-122"/>
              </a:rPr>
              <a:t>4=72</a:t>
            </a:r>
            <a:r>
              <a:rPr lang="zh-CN" altLang="en-US" sz="2000" dirty="0" smtClean="0">
                <a:latin typeface="Lucida Console" panose="020B0609040504020204" pitchFamily="49" charset="0"/>
                <a:ea typeface="宋体" panose="02010600030101010101" pitchFamily="2" charset="-122"/>
              </a:rPr>
              <a:t>）</a:t>
            </a:r>
            <a:r>
              <a:rPr lang="en-US" altLang="zh-CN" sz="2000" dirty="0" smtClean="0">
                <a:latin typeface="Lucida Console" panose="020B0609040504020204" pitchFamily="49" charset="0"/>
                <a:ea typeface="宋体" panose="02010600030101010101" pitchFamily="2" charset="-122"/>
              </a:rPr>
              <a:t/>
            </a:r>
            <a:br>
              <a:rPr lang="en-US" altLang="zh-CN" sz="2000" dirty="0" smtClean="0">
                <a:latin typeface="Lucida Console" panose="020B0609040504020204" pitchFamily="49" charset="0"/>
                <a:ea typeface="宋体" panose="02010600030101010101" pitchFamily="2" charset="-122"/>
              </a:rPr>
            </a:br>
            <a:r>
              <a:rPr lang="en-US" altLang="zh-CN" sz="2000" dirty="0" smtClean="0">
                <a:latin typeface="Lucida Console" panose="020B0609040504020204" pitchFamily="49" charset="0"/>
                <a:ea typeface="宋体" panose="02010600030101010101" pitchFamily="2" charset="-122"/>
              </a:rPr>
              <a:t>44:  and  $12, $2, $5</a:t>
            </a:r>
            <a:br>
              <a:rPr lang="en-US" altLang="zh-CN" sz="2000" dirty="0" smtClean="0">
                <a:latin typeface="Lucida Console" panose="020B0609040504020204" pitchFamily="49" charset="0"/>
                <a:ea typeface="宋体" panose="02010600030101010101" pitchFamily="2" charset="-122"/>
              </a:rPr>
            </a:br>
            <a:r>
              <a:rPr lang="en-US" altLang="zh-CN" sz="2000" dirty="0" smtClean="0">
                <a:latin typeface="Lucida Console" panose="020B0609040504020204" pitchFamily="49" charset="0"/>
                <a:ea typeface="宋体" panose="02010600030101010101" pitchFamily="2" charset="-122"/>
              </a:rPr>
              <a:t>48:  or   $13, $2, $6</a:t>
            </a:r>
            <a:br>
              <a:rPr lang="en-US" altLang="zh-CN" sz="2000" dirty="0" smtClean="0">
                <a:latin typeface="Lucida Console" panose="020B0609040504020204" pitchFamily="49" charset="0"/>
                <a:ea typeface="宋体" panose="02010600030101010101" pitchFamily="2" charset="-122"/>
              </a:rPr>
            </a:br>
            <a:r>
              <a:rPr lang="en-US" altLang="zh-CN" sz="2000" dirty="0" smtClean="0">
                <a:latin typeface="Lucida Console" panose="020B0609040504020204" pitchFamily="49" charset="0"/>
                <a:ea typeface="宋体" panose="02010600030101010101" pitchFamily="2" charset="-122"/>
              </a:rPr>
              <a:t>52:  add  $14, $4, $2</a:t>
            </a:r>
            <a:br>
              <a:rPr lang="en-US" altLang="zh-CN" sz="2000" dirty="0" smtClean="0">
                <a:latin typeface="Lucida Console" panose="020B0609040504020204" pitchFamily="49" charset="0"/>
                <a:ea typeface="宋体" panose="02010600030101010101" pitchFamily="2" charset="-122"/>
              </a:rPr>
            </a:br>
            <a:r>
              <a:rPr lang="en-US" altLang="zh-CN" sz="2000" dirty="0" smtClean="0">
                <a:latin typeface="Lucida Console" panose="020B0609040504020204" pitchFamily="49" charset="0"/>
                <a:ea typeface="宋体" panose="02010600030101010101" pitchFamily="2" charset="-122"/>
              </a:rPr>
              <a:t>56:  </a:t>
            </a:r>
            <a:r>
              <a:rPr lang="en-US" altLang="zh-CN" sz="2000" dirty="0" err="1" smtClean="0">
                <a:latin typeface="Lucida Console" panose="020B0609040504020204" pitchFamily="49" charset="0"/>
                <a:ea typeface="宋体" panose="02010600030101010101" pitchFamily="2" charset="-122"/>
              </a:rPr>
              <a:t>slt</a:t>
            </a:r>
            <a:r>
              <a:rPr lang="en-US" altLang="zh-CN" sz="2000" dirty="0" smtClean="0">
                <a:latin typeface="Lucida Console" panose="020B0609040504020204" pitchFamily="49" charset="0"/>
                <a:ea typeface="宋体" panose="02010600030101010101" pitchFamily="2" charset="-122"/>
              </a:rPr>
              <a:t>  $15, $6, $7</a:t>
            </a:r>
            <a:br>
              <a:rPr lang="en-US" altLang="zh-CN" sz="2000" dirty="0" smtClean="0">
                <a:latin typeface="Lucida Console" panose="020B0609040504020204" pitchFamily="49" charset="0"/>
                <a:ea typeface="宋体" panose="02010600030101010101" pitchFamily="2" charset="-122"/>
              </a:rPr>
            </a:br>
            <a:r>
              <a:rPr lang="en-US" altLang="zh-CN" sz="2000" dirty="0" smtClean="0">
                <a:latin typeface="Lucida Console" panose="020B0609040504020204" pitchFamily="49" charset="0"/>
                <a:ea typeface="宋体" panose="02010600030101010101" pitchFamily="2" charset="-122"/>
              </a:rPr>
              <a:t>     ...</a:t>
            </a:r>
            <a:br>
              <a:rPr lang="en-US" altLang="zh-CN" sz="2000" dirty="0" smtClean="0">
                <a:latin typeface="Lucida Console" panose="020B0609040504020204" pitchFamily="49" charset="0"/>
                <a:ea typeface="宋体" panose="02010600030101010101" pitchFamily="2" charset="-122"/>
              </a:rPr>
            </a:br>
            <a:r>
              <a:rPr lang="en-US" altLang="zh-CN" sz="2000" dirty="0" smtClean="0">
                <a:latin typeface="Lucida Console" panose="020B0609040504020204" pitchFamily="49" charset="0"/>
                <a:ea typeface="宋体" panose="02010600030101010101" pitchFamily="2" charset="-122"/>
              </a:rPr>
              <a:t>72:  </a:t>
            </a:r>
            <a:r>
              <a:rPr lang="en-US" altLang="zh-CN" sz="2000" dirty="0" err="1" smtClean="0">
                <a:latin typeface="Lucida Console" panose="020B0609040504020204" pitchFamily="49" charset="0"/>
                <a:ea typeface="宋体" panose="02010600030101010101" pitchFamily="2" charset="-122"/>
              </a:rPr>
              <a:t>lw</a:t>
            </a:r>
            <a:r>
              <a:rPr lang="en-US" altLang="zh-CN" sz="2000" dirty="0" smtClean="0">
                <a:latin typeface="Lucida Console" panose="020B0609040504020204" pitchFamily="49" charset="0"/>
                <a:ea typeface="宋体" panose="02010600030101010101" pitchFamily="2" charset="-122"/>
              </a:rPr>
              <a:t>   $4, 50($7)</a:t>
            </a:r>
          </a:p>
        </p:txBody>
      </p:sp>
    </p:spTree>
    <p:extLst>
      <p:ext uri="{BB962C8B-B14F-4D97-AF65-F5344CB8AC3E}">
        <p14:creationId xmlns:p14="http://schemas.microsoft.com/office/powerpoint/2010/main" val="2802082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Footer Placeholder 2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91D3BAA9-2284-4DA5-9DFB-CB2BB1E4B16C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106</a:t>
            </a:fld>
            <a:endParaRPr lang="en-AU" altLang="zh-CN" sz="1400"/>
          </a:p>
        </p:txBody>
      </p:sp>
      <p:pic>
        <p:nvPicPr>
          <p:cNvPr id="180227" name="Picture 7" descr="f04-62-P374493-to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1196975"/>
            <a:ext cx="8064500" cy="5114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022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分支发生的例子</a:t>
            </a:r>
            <a:r>
              <a:rPr lang="en-US" altLang="zh-CN" dirty="0" smtClean="0">
                <a:ea typeface="宋体" panose="02010600030101010101" pitchFamily="2" charset="-122"/>
              </a:rPr>
              <a:t>-1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  <p:sp>
        <p:nvSpPr>
          <p:cNvPr id="2" name="矩形 1"/>
          <p:cNvSpPr/>
          <p:nvPr/>
        </p:nvSpPr>
        <p:spPr bwMode="auto">
          <a:xfrm>
            <a:off x="4355976" y="3429000"/>
            <a:ext cx="216024" cy="1008112"/>
          </a:xfrm>
          <a:prstGeom prst="rect">
            <a:avLst/>
          </a:prstGeom>
          <a:solidFill>
            <a:srgbClr val="FF0000">
              <a:alpha val="5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矩形 5"/>
          <p:cNvSpPr/>
          <p:nvPr/>
        </p:nvSpPr>
        <p:spPr bwMode="auto">
          <a:xfrm>
            <a:off x="3347864" y="2924944"/>
            <a:ext cx="504056" cy="576064"/>
          </a:xfrm>
          <a:prstGeom prst="rect">
            <a:avLst/>
          </a:prstGeom>
          <a:solidFill>
            <a:srgbClr val="FF0000">
              <a:alpha val="5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" name="椭圆 2"/>
          <p:cNvSpPr/>
          <p:nvPr/>
        </p:nvSpPr>
        <p:spPr bwMode="auto">
          <a:xfrm>
            <a:off x="2699792" y="1196975"/>
            <a:ext cx="1152128" cy="287809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84213" y="6278563"/>
            <a:ext cx="10631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图</a:t>
            </a:r>
            <a:r>
              <a:rPr lang="en-US" altLang="zh-CN" dirty="0" smtClean="0"/>
              <a:t>4-62</a:t>
            </a:r>
            <a:r>
              <a:rPr lang="zh-CN" altLang="en-US" dirty="0" smtClean="0"/>
              <a:t> 上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74" name="Footer Placeholder 2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5A09FDB9-94F5-4A17-80C6-56895F23505E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107</a:t>
            </a:fld>
            <a:endParaRPr lang="en-AU" altLang="zh-CN" sz="1400"/>
          </a:p>
        </p:txBody>
      </p:sp>
      <p:pic>
        <p:nvPicPr>
          <p:cNvPr id="182275" name="Picture 6" descr="f04-62-P374493-botto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1557338"/>
            <a:ext cx="7848600" cy="4721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2276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>
                <a:ea typeface="宋体" panose="02010600030101010101" pitchFamily="2" charset="-122"/>
              </a:rPr>
              <a:t>分支发生的例子</a:t>
            </a:r>
            <a:r>
              <a:rPr lang="en-US" altLang="zh-CN" dirty="0" smtClean="0">
                <a:ea typeface="宋体" panose="02010600030101010101" pitchFamily="2" charset="-122"/>
              </a:rPr>
              <a:t>-2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  <p:sp>
        <p:nvSpPr>
          <p:cNvPr id="5" name="椭圆 4"/>
          <p:cNvSpPr/>
          <p:nvPr/>
        </p:nvSpPr>
        <p:spPr bwMode="auto">
          <a:xfrm>
            <a:off x="2699792" y="1484784"/>
            <a:ext cx="1152128" cy="287809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84213" y="6278563"/>
            <a:ext cx="10631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图</a:t>
            </a:r>
            <a:r>
              <a:rPr lang="en-US" altLang="zh-CN" dirty="0" smtClean="0"/>
              <a:t>4-62</a:t>
            </a:r>
            <a:r>
              <a:rPr lang="zh-CN" altLang="en-US" dirty="0" smtClean="0"/>
              <a:t> 下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22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3A113F7E-877D-4717-AD77-9329F32F38EA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108</a:t>
            </a:fld>
            <a:endParaRPr lang="en-AU" altLang="zh-CN" sz="1400"/>
          </a:p>
        </p:txBody>
      </p:sp>
      <p:sp>
        <p:nvSpPr>
          <p:cNvPr id="18432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>
                <a:ea typeface="宋体" panose="02010600030101010101" pitchFamily="2" charset="-122"/>
              </a:rPr>
              <a:t>分支指令中的数据冒险</a:t>
            </a:r>
            <a:endParaRPr lang="en-US" altLang="zh-CN" dirty="0" smtClean="0">
              <a:ea typeface="宋体" panose="02010600030101010101" pitchFamily="2" charset="-122"/>
            </a:endParaRPr>
          </a:p>
        </p:txBody>
      </p:sp>
      <p:sp>
        <p:nvSpPr>
          <p:cNvPr id="1843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1125538"/>
            <a:ext cx="8270875" cy="1228725"/>
          </a:xfrm>
        </p:spPr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如果分支比较操作数是前面第</a:t>
            </a:r>
            <a:r>
              <a:rPr lang="en-US" altLang="zh-CN" dirty="0" smtClean="0">
                <a:ea typeface="宋体" panose="02010600030101010101" pitchFamily="2" charset="-122"/>
              </a:rPr>
              <a:t>2</a:t>
            </a:r>
            <a:r>
              <a:rPr lang="zh-CN" altLang="en-US" dirty="0" smtClean="0">
                <a:ea typeface="宋体" panose="02010600030101010101" pitchFamily="2" charset="-122"/>
              </a:rPr>
              <a:t>条或第</a:t>
            </a:r>
            <a:r>
              <a:rPr lang="en-US" altLang="zh-CN" dirty="0" smtClean="0">
                <a:ea typeface="宋体" panose="02010600030101010101" pitchFamily="2" charset="-122"/>
              </a:rPr>
              <a:t>3</a:t>
            </a:r>
            <a:r>
              <a:rPr lang="zh-CN" altLang="en-US" dirty="0" smtClean="0">
                <a:ea typeface="宋体" panose="02010600030101010101" pitchFamily="2" charset="-122"/>
              </a:rPr>
              <a:t>条指令的</a:t>
            </a:r>
            <a:r>
              <a:rPr lang="en-US" altLang="zh-CN" dirty="0" smtClean="0">
                <a:ea typeface="宋体" panose="02010600030101010101" pitchFamily="2" charset="-122"/>
              </a:rPr>
              <a:t>ALU</a:t>
            </a:r>
            <a:r>
              <a:rPr lang="zh-CN" altLang="en-US" dirty="0" smtClean="0">
                <a:ea typeface="宋体" panose="02010600030101010101" pitchFamily="2" charset="-122"/>
              </a:rPr>
              <a:t>输出</a:t>
            </a:r>
            <a:endParaRPr lang="en-US" altLang="zh-CN" dirty="0" smtClean="0">
              <a:ea typeface="宋体" panose="02010600030101010101" pitchFamily="2" charset="-122"/>
            </a:endParaRPr>
          </a:p>
        </p:txBody>
      </p:sp>
      <p:sp>
        <p:nvSpPr>
          <p:cNvPr id="184325" name="Rectangle 4"/>
          <p:cNvSpPr>
            <a:spLocks noChangeArrowheads="1"/>
          </p:cNvSpPr>
          <p:nvPr/>
        </p:nvSpPr>
        <p:spPr bwMode="auto">
          <a:xfrm>
            <a:off x="755650" y="3870325"/>
            <a:ext cx="322263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latin typeface="Lucida Console" panose="020B0609040504020204" pitchFamily="49" charset="0"/>
                <a:ea typeface="宋体" panose="02010600030101010101" pitchFamily="2" charset="-122"/>
              </a:rPr>
              <a:t>…</a:t>
            </a:r>
            <a:endParaRPr lang="en-AU" altLang="zh-CN" sz="1800">
              <a:latin typeface="Lucida Console" panose="020B0609040504020204" pitchFamily="49" charset="0"/>
              <a:ea typeface="宋体" panose="02010600030101010101" pitchFamily="2" charset="-122"/>
            </a:endParaRPr>
          </a:p>
        </p:txBody>
      </p:sp>
      <p:grpSp>
        <p:nvGrpSpPr>
          <p:cNvPr id="184326" name="Group 5"/>
          <p:cNvGrpSpPr>
            <a:grpSpLocks/>
          </p:cNvGrpSpPr>
          <p:nvPr/>
        </p:nvGrpSpPr>
        <p:grpSpPr bwMode="auto">
          <a:xfrm>
            <a:off x="3132138" y="2636838"/>
            <a:ext cx="3024187" cy="504825"/>
            <a:chOff x="2018" y="2341"/>
            <a:chExt cx="1905" cy="318"/>
          </a:xfrm>
        </p:grpSpPr>
        <p:sp>
          <p:nvSpPr>
            <p:cNvPr id="184363" name="Rectangle 6"/>
            <p:cNvSpPr>
              <a:spLocks noChangeArrowheads="1"/>
            </p:cNvSpPr>
            <p:nvPr/>
          </p:nvSpPr>
          <p:spPr bwMode="auto">
            <a:xfrm>
              <a:off x="2018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400">
                  <a:ea typeface="宋体" panose="02010600030101010101" pitchFamily="2" charset="-122"/>
                </a:rPr>
                <a:t>IF</a:t>
              </a:r>
              <a:endParaRPr lang="en-AU" altLang="zh-CN" sz="1400">
                <a:ea typeface="宋体" panose="02010600030101010101" pitchFamily="2" charset="-122"/>
              </a:endParaRPr>
            </a:p>
          </p:txBody>
        </p:sp>
        <p:sp>
          <p:nvSpPr>
            <p:cNvPr id="184364" name="Rectangle 7"/>
            <p:cNvSpPr>
              <a:spLocks noChangeArrowheads="1"/>
            </p:cNvSpPr>
            <p:nvPr/>
          </p:nvSpPr>
          <p:spPr bwMode="auto">
            <a:xfrm>
              <a:off x="2426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400">
                  <a:ea typeface="宋体" panose="02010600030101010101" pitchFamily="2" charset="-122"/>
                </a:rPr>
                <a:t>ID</a:t>
              </a:r>
              <a:endParaRPr lang="en-AU" altLang="zh-CN" sz="1400">
                <a:ea typeface="宋体" panose="02010600030101010101" pitchFamily="2" charset="-122"/>
              </a:endParaRPr>
            </a:p>
          </p:txBody>
        </p:sp>
        <p:sp>
          <p:nvSpPr>
            <p:cNvPr id="184365" name="Rectangle 8"/>
            <p:cNvSpPr>
              <a:spLocks noChangeArrowheads="1"/>
            </p:cNvSpPr>
            <p:nvPr/>
          </p:nvSpPr>
          <p:spPr bwMode="auto">
            <a:xfrm>
              <a:off x="2835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400">
                  <a:ea typeface="宋体" panose="02010600030101010101" pitchFamily="2" charset="-122"/>
                </a:rPr>
                <a:t>EX</a:t>
              </a:r>
              <a:endParaRPr lang="en-AU" altLang="zh-CN" sz="1400">
                <a:ea typeface="宋体" panose="02010600030101010101" pitchFamily="2" charset="-122"/>
              </a:endParaRPr>
            </a:p>
          </p:txBody>
        </p:sp>
        <p:sp>
          <p:nvSpPr>
            <p:cNvPr id="184366" name="Rectangle 9"/>
            <p:cNvSpPr>
              <a:spLocks noChangeArrowheads="1"/>
            </p:cNvSpPr>
            <p:nvPr/>
          </p:nvSpPr>
          <p:spPr bwMode="auto">
            <a:xfrm>
              <a:off x="3243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400">
                  <a:ea typeface="宋体" panose="02010600030101010101" pitchFamily="2" charset="-122"/>
                </a:rPr>
                <a:t>MEM</a:t>
              </a:r>
              <a:endParaRPr lang="en-AU" altLang="zh-CN" sz="1400">
                <a:ea typeface="宋体" panose="02010600030101010101" pitchFamily="2" charset="-122"/>
              </a:endParaRPr>
            </a:p>
          </p:txBody>
        </p:sp>
        <p:sp>
          <p:nvSpPr>
            <p:cNvPr id="184367" name="Rectangle 10"/>
            <p:cNvSpPr>
              <a:spLocks noChangeArrowheads="1"/>
            </p:cNvSpPr>
            <p:nvPr/>
          </p:nvSpPr>
          <p:spPr bwMode="auto">
            <a:xfrm>
              <a:off x="3651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400">
                  <a:ea typeface="宋体" panose="02010600030101010101" pitchFamily="2" charset="-122"/>
                </a:rPr>
                <a:t>WB</a:t>
              </a:r>
              <a:endParaRPr lang="en-AU" altLang="zh-CN" sz="1400">
                <a:ea typeface="宋体" panose="02010600030101010101" pitchFamily="2" charset="-122"/>
              </a:endParaRPr>
            </a:p>
          </p:txBody>
        </p:sp>
        <p:sp>
          <p:nvSpPr>
            <p:cNvPr id="184368" name="Rectangle 11"/>
            <p:cNvSpPr>
              <a:spLocks noChangeArrowheads="1"/>
            </p:cNvSpPr>
            <p:nvPr/>
          </p:nvSpPr>
          <p:spPr bwMode="auto">
            <a:xfrm>
              <a:off x="2336" y="2341"/>
              <a:ext cx="45" cy="31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zh-CN" sz="1600">
                <a:ea typeface="宋体" panose="02010600030101010101" pitchFamily="2" charset="-122"/>
              </a:endParaRPr>
            </a:p>
          </p:txBody>
        </p:sp>
        <p:sp>
          <p:nvSpPr>
            <p:cNvPr id="184369" name="Rectangle 12"/>
            <p:cNvSpPr>
              <a:spLocks noChangeArrowheads="1"/>
            </p:cNvSpPr>
            <p:nvPr/>
          </p:nvSpPr>
          <p:spPr bwMode="auto">
            <a:xfrm>
              <a:off x="2744" y="2341"/>
              <a:ext cx="45" cy="31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zh-CN" sz="1600">
                <a:ea typeface="宋体" panose="02010600030101010101" pitchFamily="2" charset="-122"/>
              </a:endParaRPr>
            </a:p>
          </p:txBody>
        </p:sp>
        <p:sp>
          <p:nvSpPr>
            <p:cNvPr id="184370" name="Rectangle 13"/>
            <p:cNvSpPr>
              <a:spLocks noChangeArrowheads="1"/>
            </p:cNvSpPr>
            <p:nvPr/>
          </p:nvSpPr>
          <p:spPr bwMode="auto">
            <a:xfrm>
              <a:off x="3152" y="2341"/>
              <a:ext cx="45" cy="31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zh-CN" sz="1600">
                <a:ea typeface="宋体" panose="02010600030101010101" pitchFamily="2" charset="-122"/>
              </a:endParaRPr>
            </a:p>
          </p:txBody>
        </p:sp>
        <p:sp>
          <p:nvSpPr>
            <p:cNvPr id="184371" name="Rectangle 14"/>
            <p:cNvSpPr>
              <a:spLocks noChangeArrowheads="1"/>
            </p:cNvSpPr>
            <p:nvPr/>
          </p:nvSpPr>
          <p:spPr bwMode="auto">
            <a:xfrm>
              <a:off x="3560" y="2341"/>
              <a:ext cx="45" cy="31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zh-CN" sz="1600">
                <a:ea typeface="宋体" panose="02010600030101010101" pitchFamily="2" charset="-122"/>
              </a:endParaRPr>
            </a:p>
          </p:txBody>
        </p:sp>
      </p:grpSp>
      <p:grpSp>
        <p:nvGrpSpPr>
          <p:cNvPr id="184327" name="Group 15"/>
          <p:cNvGrpSpPr>
            <a:grpSpLocks/>
          </p:cNvGrpSpPr>
          <p:nvPr/>
        </p:nvGrpSpPr>
        <p:grpSpPr bwMode="auto">
          <a:xfrm>
            <a:off x="3779838" y="3213100"/>
            <a:ext cx="3024187" cy="504825"/>
            <a:chOff x="2018" y="2341"/>
            <a:chExt cx="1905" cy="318"/>
          </a:xfrm>
        </p:grpSpPr>
        <p:sp>
          <p:nvSpPr>
            <p:cNvPr id="184354" name="Rectangle 16"/>
            <p:cNvSpPr>
              <a:spLocks noChangeArrowheads="1"/>
            </p:cNvSpPr>
            <p:nvPr/>
          </p:nvSpPr>
          <p:spPr bwMode="auto">
            <a:xfrm>
              <a:off x="2018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400">
                  <a:ea typeface="宋体" panose="02010600030101010101" pitchFamily="2" charset="-122"/>
                </a:rPr>
                <a:t>IF</a:t>
              </a:r>
              <a:endParaRPr lang="en-AU" altLang="zh-CN" sz="1400">
                <a:ea typeface="宋体" panose="02010600030101010101" pitchFamily="2" charset="-122"/>
              </a:endParaRPr>
            </a:p>
          </p:txBody>
        </p:sp>
        <p:sp>
          <p:nvSpPr>
            <p:cNvPr id="184355" name="Rectangle 17"/>
            <p:cNvSpPr>
              <a:spLocks noChangeArrowheads="1"/>
            </p:cNvSpPr>
            <p:nvPr/>
          </p:nvSpPr>
          <p:spPr bwMode="auto">
            <a:xfrm>
              <a:off x="2426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400">
                  <a:ea typeface="宋体" panose="02010600030101010101" pitchFamily="2" charset="-122"/>
                </a:rPr>
                <a:t>ID</a:t>
              </a:r>
              <a:endParaRPr lang="en-AU" altLang="zh-CN" sz="1400">
                <a:ea typeface="宋体" panose="02010600030101010101" pitchFamily="2" charset="-122"/>
              </a:endParaRPr>
            </a:p>
          </p:txBody>
        </p:sp>
        <p:sp>
          <p:nvSpPr>
            <p:cNvPr id="184356" name="Rectangle 18"/>
            <p:cNvSpPr>
              <a:spLocks noChangeArrowheads="1"/>
            </p:cNvSpPr>
            <p:nvPr/>
          </p:nvSpPr>
          <p:spPr bwMode="auto">
            <a:xfrm>
              <a:off x="2835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400">
                  <a:ea typeface="宋体" panose="02010600030101010101" pitchFamily="2" charset="-122"/>
                </a:rPr>
                <a:t>EX</a:t>
              </a:r>
              <a:endParaRPr lang="en-AU" altLang="zh-CN" sz="1400">
                <a:ea typeface="宋体" panose="02010600030101010101" pitchFamily="2" charset="-122"/>
              </a:endParaRPr>
            </a:p>
          </p:txBody>
        </p:sp>
        <p:sp>
          <p:nvSpPr>
            <p:cNvPr id="184357" name="Rectangle 19"/>
            <p:cNvSpPr>
              <a:spLocks noChangeArrowheads="1"/>
            </p:cNvSpPr>
            <p:nvPr/>
          </p:nvSpPr>
          <p:spPr bwMode="auto">
            <a:xfrm>
              <a:off x="3243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400">
                  <a:ea typeface="宋体" panose="02010600030101010101" pitchFamily="2" charset="-122"/>
                </a:rPr>
                <a:t>MEM</a:t>
              </a:r>
              <a:endParaRPr lang="en-AU" altLang="zh-CN" sz="1400">
                <a:ea typeface="宋体" panose="02010600030101010101" pitchFamily="2" charset="-122"/>
              </a:endParaRPr>
            </a:p>
          </p:txBody>
        </p:sp>
        <p:sp>
          <p:nvSpPr>
            <p:cNvPr id="184358" name="Rectangle 20"/>
            <p:cNvSpPr>
              <a:spLocks noChangeArrowheads="1"/>
            </p:cNvSpPr>
            <p:nvPr/>
          </p:nvSpPr>
          <p:spPr bwMode="auto">
            <a:xfrm>
              <a:off x="3651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400">
                  <a:ea typeface="宋体" panose="02010600030101010101" pitchFamily="2" charset="-122"/>
                </a:rPr>
                <a:t>WB</a:t>
              </a:r>
              <a:endParaRPr lang="en-AU" altLang="zh-CN" sz="1400">
                <a:ea typeface="宋体" panose="02010600030101010101" pitchFamily="2" charset="-122"/>
              </a:endParaRPr>
            </a:p>
          </p:txBody>
        </p:sp>
        <p:sp>
          <p:nvSpPr>
            <p:cNvPr id="184359" name="Rectangle 21"/>
            <p:cNvSpPr>
              <a:spLocks noChangeArrowheads="1"/>
            </p:cNvSpPr>
            <p:nvPr/>
          </p:nvSpPr>
          <p:spPr bwMode="auto">
            <a:xfrm>
              <a:off x="2336" y="2341"/>
              <a:ext cx="45" cy="31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zh-CN" sz="1600">
                <a:ea typeface="宋体" panose="02010600030101010101" pitchFamily="2" charset="-122"/>
              </a:endParaRPr>
            </a:p>
          </p:txBody>
        </p:sp>
        <p:sp>
          <p:nvSpPr>
            <p:cNvPr id="184360" name="Rectangle 22"/>
            <p:cNvSpPr>
              <a:spLocks noChangeArrowheads="1"/>
            </p:cNvSpPr>
            <p:nvPr/>
          </p:nvSpPr>
          <p:spPr bwMode="auto">
            <a:xfrm>
              <a:off x="2744" y="2341"/>
              <a:ext cx="45" cy="31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zh-CN" sz="1600">
                <a:ea typeface="宋体" panose="02010600030101010101" pitchFamily="2" charset="-122"/>
              </a:endParaRPr>
            </a:p>
          </p:txBody>
        </p:sp>
        <p:sp>
          <p:nvSpPr>
            <p:cNvPr id="184361" name="Rectangle 23"/>
            <p:cNvSpPr>
              <a:spLocks noChangeArrowheads="1"/>
            </p:cNvSpPr>
            <p:nvPr/>
          </p:nvSpPr>
          <p:spPr bwMode="auto">
            <a:xfrm>
              <a:off x="3152" y="2341"/>
              <a:ext cx="45" cy="31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zh-CN" sz="1600">
                <a:ea typeface="宋体" panose="02010600030101010101" pitchFamily="2" charset="-122"/>
              </a:endParaRPr>
            </a:p>
          </p:txBody>
        </p:sp>
        <p:sp>
          <p:nvSpPr>
            <p:cNvPr id="184362" name="Rectangle 24"/>
            <p:cNvSpPr>
              <a:spLocks noChangeArrowheads="1"/>
            </p:cNvSpPr>
            <p:nvPr/>
          </p:nvSpPr>
          <p:spPr bwMode="auto">
            <a:xfrm>
              <a:off x="3560" y="2341"/>
              <a:ext cx="45" cy="31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zh-CN" sz="1600">
                <a:ea typeface="宋体" panose="02010600030101010101" pitchFamily="2" charset="-122"/>
              </a:endParaRPr>
            </a:p>
          </p:txBody>
        </p:sp>
      </p:grpSp>
      <p:grpSp>
        <p:nvGrpSpPr>
          <p:cNvPr id="184328" name="Group 25"/>
          <p:cNvGrpSpPr>
            <a:grpSpLocks/>
          </p:cNvGrpSpPr>
          <p:nvPr/>
        </p:nvGrpSpPr>
        <p:grpSpPr bwMode="auto">
          <a:xfrm>
            <a:off x="4427538" y="3787775"/>
            <a:ext cx="3024187" cy="504825"/>
            <a:chOff x="2018" y="2341"/>
            <a:chExt cx="1905" cy="318"/>
          </a:xfrm>
        </p:grpSpPr>
        <p:sp>
          <p:nvSpPr>
            <p:cNvPr id="184345" name="Rectangle 26"/>
            <p:cNvSpPr>
              <a:spLocks noChangeArrowheads="1"/>
            </p:cNvSpPr>
            <p:nvPr/>
          </p:nvSpPr>
          <p:spPr bwMode="auto">
            <a:xfrm>
              <a:off x="2018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400">
                  <a:ea typeface="宋体" panose="02010600030101010101" pitchFamily="2" charset="-122"/>
                </a:rPr>
                <a:t>IF</a:t>
              </a:r>
              <a:endParaRPr lang="en-AU" altLang="zh-CN" sz="1400">
                <a:ea typeface="宋体" panose="02010600030101010101" pitchFamily="2" charset="-122"/>
              </a:endParaRPr>
            </a:p>
          </p:txBody>
        </p:sp>
        <p:sp>
          <p:nvSpPr>
            <p:cNvPr id="184346" name="Rectangle 27"/>
            <p:cNvSpPr>
              <a:spLocks noChangeArrowheads="1"/>
            </p:cNvSpPr>
            <p:nvPr/>
          </p:nvSpPr>
          <p:spPr bwMode="auto">
            <a:xfrm>
              <a:off x="2426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400">
                  <a:ea typeface="宋体" panose="02010600030101010101" pitchFamily="2" charset="-122"/>
                </a:rPr>
                <a:t>ID</a:t>
              </a:r>
              <a:endParaRPr lang="en-AU" altLang="zh-CN" sz="1400">
                <a:ea typeface="宋体" panose="02010600030101010101" pitchFamily="2" charset="-122"/>
              </a:endParaRPr>
            </a:p>
          </p:txBody>
        </p:sp>
        <p:sp>
          <p:nvSpPr>
            <p:cNvPr id="184347" name="Rectangle 28"/>
            <p:cNvSpPr>
              <a:spLocks noChangeArrowheads="1"/>
            </p:cNvSpPr>
            <p:nvPr/>
          </p:nvSpPr>
          <p:spPr bwMode="auto">
            <a:xfrm>
              <a:off x="2835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400">
                  <a:ea typeface="宋体" panose="02010600030101010101" pitchFamily="2" charset="-122"/>
                </a:rPr>
                <a:t>EX</a:t>
              </a:r>
              <a:endParaRPr lang="en-AU" altLang="zh-CN" sz="1400">
                <a:ea typeface="宋体" panose="02010600030101010101" pitchFamily="2" charset="-122"/>
              </a:endParaRPr>
            </a:p>
          </p:txBody>
        </p:sp>
        <p:sp>
          <p:nvSpPr>
            <p:cNvPr id="184348" name="Rectangle 29"/>
            <p:cNvSpPr>
              <a:spLocks noChangeArrowheads="1"/>
            </p:cNvSpPr>
            <p:nvPr/>
          </p:nvSpPr>
          <p:spPr bwMode="auto">
            <a:xfrm>
              <a:off x="3243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400">
                  <a:ea typeface="宋体" panose="02010600030101010101" pitchFamily="2" charset="-122"/>
                </a:rPr>
                <a:t>MEM</a:t>
              </a:r>
              <a:endParaRPr lang="en-AU" altLang="zh-CN" sz="1400">
                <a:ea typeface="宋体" panose="02010600030101010101" pitchFamily="2" charset="-122"/>
              </a:endParaRPr>
            </a:p>
          </p:txBody>
        </p:sp>
        <p:sp>
          <p:nvSpPr>
            <p:cNvPr id="184349" name="Rectangle 30"/>
            <p:cNvSpPr>
              <a:spLocks noChangeArrowheads="1"/>
            </p:cNvSpPr>
            <p:nvPr/>
          </p:nvSpPr>
          <p:spPr bwMode="auto">
            <a:xfrm>
              <a:off x="3651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400">
                  <a:ea typeface="宋体" panose="02010600030101010101" pitchFamily="2" charset="-122"/>
                </a:rPr>
                <a:t>WB</a:t>
              </a:r>
              <a:endParaRPr lang="en-AU" altLang="zh-CN" sz="1400">
                <a:ea typeface="宋体" panose="02010600030101010101" pitchFamily="2" charset="-122"/>
              </a:endParaRPr>
            </a:p>
          </p:txBody>
        </p:sp>
        <p:sp>
          <p:nvSpPr>
            <p:cNvPr id="184350" name="Rectangle 31"/>
            <p:cNvSpPr>
              <a:spLocks noChangeArrowheads="1"/>
            </p:cNvSpPr>
            <p:nvPr/>
          </p:nvSpPr>
          <p:spPr bwMode="auto">
            <a:xfrm>
              <a:off x="2336" y="2341"/>
              <a:ext cx="45" cy="31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zh-CN" sz="1600">
                <a:ea typeface="宋体" panose="02010600030101010101" pitchFamily="2" charset="-122"/>
              </a:endParaRPr>
            </a:p>
          </p:txBody>
        </p:sp>
        <p:sp>
          <p:nvSpPr>
            <p:cNvPr id="184351" name="Rectangle 32"/>
            <p:cNvSpPr>
              <a:spLocks noChangeArrowheads="1"/>
            </p:cNvSpPr>
            <p:nvPr/>
          </p:nvSpPr>
          <p:spPr bwMode="auto">
            <a:xfrm>
              <a:off x="2744" y="2341"/>
              <a:ext cx="45" cy="31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zh-CN" sz="1600">
                <a:ea typeface="宋体" panose="02010600030101010101" pitchFamily="2" charset="-122"/>
              </a:endParaRPr>
            </a:p>
          </p:txBody>
        </p:sp>
        <p:sp>
          <p:nvSpPr>
            <p:cNvPr id="184352" name="Rectangle 33"/>
            <p:cNvSpPr>
              <a:spLocks noChangeArrowheads="1"/>
            </p:cNvSpPr>
            <p:nvPr/>
          </p:nvSpPr>
          <p:spPr bwMode="auto">
            <a:xfrm>
              <a:off x="3152" y="2341"/>
              <a:ext cx="45" cy="31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zh-CN" sz="1600">
                <a:ea typeface="宋体" panose="02010600030101010101" pitchFamily="2" charset="-122"/>
              </a:endParaRPr>
            </a:p>
          </p:txBody>
        </p:sp>
        <p:sp>
          <p:nvSpPr>
            <p:cNvPr id="184353" name="Rectangle 34"/>
            <p:cNvSpPr>
              <a:spLocks noChangeArrowheads="1"/>
            </p:cNvSpPr>
            <p:nvPr/>
          </p:nvSpPr>
          <p:spPr bwMode="auto">
            <a:xfrm>
              <a:off x="3560" y="2341"/>
              <a:ext cx="45" cy="31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zh-CN" sz="1600">
                <a:ea typeface="宋体" panose="02010600030101010101" pitchFamily="2" charset="-122"/>
              </a:endParaRPr>
            </a:p>
          </p:txBody>
        </p:sp>
      </p:grpSp>
      <p:grpSp>
        <p:nvGrpSpPr>
          <p:cNvPr id="184329" name="Group 35"/>
          <p:cNvGrpSpPr>
            <a:grpSpLocks/>
          </p:cNvGrpSpPr>
          <p:nvPr/>
        </p:nvGrpSpPr>
        <p:grpSpPr bwMode="auto">
          <a:xfrm>
            <a:off x="5076825" y="4364038"/>
            <a:ext cx="3024188" cy="504825"/>
            <a:chOff x="2018" y="2341"/>
            <a:chExt cx="1905" cy="318"/>
          </a:xfrm>
        </p:grpSpPr>
        <p:sp>
          <p:nvSpPr>
            <p:cNvPr id="184336" name="Rectangle 36"/>
            <p:cNvSpPr>
              <a:spLocks noChangeArrowheads="1"/>
            </p:cNvSpPr>
            <p:nvPr/>
          </p:nvSpPr>
          <p:spPr bwMode="auto">
            <a:xfrm>
              <a:off x="2018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400">
                  <a:ea typeface="宋体" panose="02010600030101010101" pitchFamily="2" charset="-122"/>
                </a:rPr>
                <a:t>IF</a:t>
              </a:r>
              <a:endParaRPr lang="en-AU" altLang="zh-CN" sz="1400">
                <a:ea typeface="宋体" panose="02010600030101010101" pitchFamily="2" charset="-122"/>
              </a:endParaRPr>
            </a:p>
          </p:txBody>
        </p:sp>
        <p:sp>
          <p:nvSpPr>
            <p:cNvPr id="184337" name="Rectangle 37"/>
            <p:cNvSpPr>
              <a:spLocks noChangeArrowheads="1"/>
            </p:cNvSpPr>
            <p:nvPr/>
          </p:nvSpPr>
          <p:spPr bwMode="auto">
            <a:xfrm>
              <a:off x="2426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400">
                  <a:ea typeface="宋体" panose="02010600030101010101" pitchFamily="2" charset="-122"/>
                </a:rPr>
                <a:t>ID</a:t>
              </a:r>
              <a:endParaRPr lang="en-AU" altLang="zh-CN" sz="1400">
                <a:ea typeface="宋体" panose="02010600030101010101" pitchFamily="2" charset="-122"/>
              </a:endParaRPr>
            </a:p>
          </p:txBody>
        </p:sp>
        <p:sp>
          <p:nvSpPr>
            <p:cNvPr id="184338" name="Rectangle 38"/>
            <p:cNvSpPr>
              <a:spLocks noChangeArrowheads="1"/>
            </p:cNvSpPr>
            <p:nvPr/>
          </p:nvSpPr>
          <p:spPr bwMode="auto">
            <a:xfrm>
              <a:off x="2835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400">
                  <a:ea typeface="宋体" panose="02010600030101010101" pitchFamily="2" charset="-122"/>
                </a:rPr>
                <a:t>EX</a:t>
              </a:r>
              <a:endParaRPr lang="en-AU" altLang="zh-CN" sz="1400">
                <a:ea typeface="宋体" panose="02010600030101010101" pitchFamily="2" charset="-122"/>
              </a:endParaRPr>
            </a:p>
          </p:txBody>
        </p:sp>
        <p:sp>
          <p:nvSpPr>
            <p:cNvPr id="184339" name="Rectangle 39"/>
            <p:cNvSpPr>
              <a:spLocks noChangeArrowheads="1"/>
            </p:cNvSpPr>
            <p:nvPr/>
          </p:nvSpPr>
          <p:spPr bwMode="auto">
            <a:xfrm>
              <a:off x="3243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400">
                  <a:ea typeface="宋体" panose="02010600030101010101" pitchFamily="2" charset="-122"/>
                </a:rPr>
                <a:t>MEM</a:t>
              </a:r>
              <a:endParaRPr lang="en-AU" altLang="zh-CN" sz="1400">
                <a:ea typeface="宋体" panose="02010600030101010101" pitchFamily="2" charset="-122"/>
              </a:endParaRPr>
            </a:p>
          </p:txBody>
        </p:sp>
        <p:sp>
          <p:nvSpPr>
            <p:cNvPr id="184340" name="Rectangle 40"/>
            <p:cNvSpPr>
              <a:spLocks noChangeArrowheads="1"/>
            </p:cNvSpPr>
            <p:nvPr/>
          </p:nvSpPr>
          <p:spPr bwMode="auto">
            <a:xfrm>
              <a:off x="3651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400">
                  <a:ea typeface="宋体" panose="02010600030101010101" pitchFamily="2" charset="-122"/>
                </a:rPr>
                <a:t>WB</a:t>
              </a:r>
              <a:endParaRPr lang="en-AU" altLang="zh-CN" sz="1400">
                <a:ea typeface="宋体" panose="02010600030101010101" pitchFamily="2" charset="-122"/>
              </a:endParaRPr>
            </a:p>
          </p:txBody>
        </p:sp>
        <p:sp>
          <p:nvSpPr>
            <p:cNvPr id="184341" name="Rectangle 41"/>
            <p:cNvSpPr>
              <a:spLocks noChangeArrowheads="1"/>
            </p:cNvSpPr>
            <p:nvPr/>
          </p:nvSpPr>
          <p:spPr bwMode="auto">
            <a:xfrm>
              <a:off x="2336" y="2341"/>
              <a:ext cx="45" cy="31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zh-CN" sz="1600">
                <a:ea typeface="宋体" panose="02010600030101010101" pitchFamily="2" charset="-122"/>
              </a:endParaRPr>
            </a:p>
          </p:txBody>
        </p:sp>
        <p:sp>
          <p:nvSpPr>
            <p:cNvPr id="184342" name="Rectangle 42"/>
            <p:cNvSpPr>
              <a:spLocks noChangeArrowheads="1"/>
            </p:cNvSpPr>
            <p:nvPr/>
          </p:nvSpPr>
          <p:spPr bwMode="auto">
            <a:xfrm>
              <a:off x="2744" y="2341"/>
              <a:ext cx="45" cy="31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zh-CN" sz="1600">
                <a:ea typeface="宋体" panose="02010600030101010101" pitchFamily="2" charset="-122"/>
              </a:endParaRPr>
            </a:p>
          </p:txBody>
        </p:sp>
        <p:sp>
          <p:nvSpPr>
            <p:cNvPr id="184343" name="Rectangle 43"/>
            <p:cNvSpPr>
              <a:spLocks noChangeArrowheads="1"/>
            </p:cNvSpPr>
            <p:nvPr/>
          </p:nvSpPr>
          <p:spPr bwMode="auto">
            <a:xfrm>
              <a:off x="3152" y="2341"/>
              <a:ext cx="45" cy="31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zh-CN" sz="1600">
                <a:ea typeface="宋体" panose="02010600030101010101" pitchFamily="2" charset="-122"/>
              </a:endParaRPr>
            </a:p>
          </p:txBody>
        </p:sp>
        <p:sp>
          <p:nvSpPr>
            <p:cNvPr id="184344" name="Rectangle 44"/>
            <p:cNvSpPr>
              <a:spLocks noChangeArrowheads="1"/>
            </p:cNvSpPr>
            <p:nvPr/>
          </p:nvSpPr>
          <p:spPr bwMode="auto">
            <a:xfrm>
              <a:off x="3560" y="2341"/>
              <a:ext cx="45" cy="31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zh-CN" sz="1600">
                <a:ea typeface="宋体" panose="02010600030101010101" pitchFamily="2" charset="-122"/>
              </a:endParaRPr>
            </a:p>
          </p:txBody>
        </p:sp>
      </p:grpSp>
      <p:sp>
        <p:nvSpPr>
          <p:cNvPr id="184330" name="Rectangle 45"/>
          <p:cNvSpPr>
            <a:spLocks noChangeArrowheads="1"/>
          </p:cNvSpPr>
          <p:nvPr/>
        </p:nvSpPr>
        <p:spPr bwMode="auto">
          <a:xfrm>
            <a:off x="755650" y="3294063"/>
            <a:ext cx="211772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latin typeface="Lucida Console" panose="020B0609040504020204" pitchFamily="49" charset="0"/>
                <a:ea typeface="宋体" panose="02010600030101010101" pitchFamily="2" charset="-122"/>
              </a:rPr>
              <a:t>add </a:t>
            </a:r>
            <a:r>
              <a:rPr lang="en-US" altLang="zh-CN" sz="1800">
                <a:solidFill>
                  <a:schemeClr val="hlink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$4</a:t>
            </a:r>
            <a:r>
              <a:rPr lang="en-US" altLang="zh-CN" sz="1800">
                <a:latin typeface="Lucida Console" panose="020B0609040504020204" pitchFamily="49" charset="0"/>
                <a:ea typeface="宋体" panose="02010600030101010101" pitchFamily="2" charset="-122"/>
              </a:rPr>
              <a:t>, $5, $6</a:t>
            </a:r>
            <a:endParaRPr lang="en-AU" altLang="zh-CN" sz="1800">
              <a:latin typeface="Lucida Console" panose="020B0609040504020204" pitchFamily="49" charset="0"/>
              <a:ea typeface="宋体" panose="02010600030101010101" pitchFamily="2" charset="-122"/>
            </a:endParaRPr>
          </a:p>
        </p:txBody>
      </p:sp>
      <p:sp>
        <p:nvSpPr>
          <p:cNvPr id="184331" name="Rectangle 46"/>
          <p:cNvSpPr>
            <a:spLocks noChangeArrowheads="1"/>
          </p:cNvSpPr>
          <p:nvPr/>
        </p:nvSpPr>
        <p:spPr bwMode="auto">
          <a:xfrm>
            <a:off x="755650" y="2717800"/>
            <a:ext cx="211772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latin typeface="Lucida Console" panose="020B0609040504020204" pitchFamily="49" charset="0"/>
                <a:ea typeface="宋体" panose="02010600030101010101" pitchFamily="2" charset="-122"/>
              </a:rPr>
              <a:t>add </a:t>
            </a:r>
            <a:r>
              <a:rPr lang="en-US" altLang="zh-CN" sz="1800">
                <a:solidFill>
                  <a:schemeClr val="hlink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$1</a:t>
            </a:r>
            <a:r>
              <a:rPr lang="en-US" altLang="zh-CN" sz="1800">
                <a:latin typeface="Lucida Console" panose="020B0609040504020204" pitchFamily="49" charset="0"/>
                <a:ea typeface="宋体" panose="02010600030101010101" pitchFamily="2" charset="-122"/>
              </a:rPr>
              <a:t>, $2, $3</a:t>
            </a:r>
            <a:endParaRPr lang="en-AU" altLang="zh-CN" sz="1800">
              <a:latin typeface="Lucida Console" panose="020B0609040504020204" pitchFamily="49" charset="0"/>
              <a:ea typeface="宋体" panose="02010600030101010101" pitchFamily="2" charset="-122"/>
            </a:endParaRPr>
          </a:p>
        </p:txBody>
      </p:sp>
      <p:sp>
        <p:nvSpPr>
          <p:cNvPr id="184332" name="Rectangle 47"/>
          <p:cNvSpPr>
            <a:spLocks noChangeArrowheads="1"/>
          </p:cNvSpPr>
          <p:nvPr/>
        </p:nvSpPr>
        <p:spPr bwMode="auto">
          <a:xfrm>
            <a:off x="755650" y="4446588"/>
            <a:ext cx="267017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latin typeface="Lucida Console" panose="020B0609040504020204" pitchFamily="49" charset="0"/>
                <a:ea typeface="宋体" panose="02010600030101010101" pitchFamily="2" charset="-122"/>
              </a:rPr>
              <a:t>beq </a:t>
            </a:r>
            <a:r>
              <a:rPr lang="en-US" altLang="zh-CN" sz="1800">
                <a:solidFill>
                  <a:schemeClr val="hlink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$1</a:t>
            </a:r>
            <a:r>
              <a:rPr lang="en-US" altLang="zh-CN" sz="1800">
                <a:latin typeface="Lucida Console" panose="020B0609040504020204" pitchFamily="49" charset="0"/>
                <a:ea typeface="宋体" panose="02010600030101010101" pitchFamily="2" charset="-122"/>
              </a:rPr>
              <a:t>, </a:t>
            </a:r>
            <a:r>
              <a:rPr lang="en-US" altLang="zh-CN" sz="1800">
                <a:solidFill>
                  <a:schemeClr val="hlink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$4</a:t>
            </a:r>
            <a:r>
              <a:rPr lang="en-US" altLang="zh-CN" sz="1800">
                <a:latin typeface="Lucida Console" panose="020B0609040504020204" pitchFamily="49" charset="0"/>
                <a:ea typeface="宋体" panose="02010600030101010101" pitchFamily="2" charset="-122"/>
              </a:rPr>
              <a:t>, target</a:t>
            </a:r>
            <a:endParaRPr lang="en-AU" altLang="zh-CN" sz="1800">
              <a:latin typeface="Lucida Console" panose="020B0609040504020204" pitchFamily="49" charset="0"/>
              <a:ea typeface="宋体" panose="02010600030101010101" pitchFamily="2" charset="-122"/>
            </a:endParaRPr>
          </a:p>
        </p:txBody>
      </p:sp>
      <p:sp>
        <p:nvSpPr>
          <p:cNvPr id="184333" name="Line 48"/>
          <p:cNvSpPr>
            <a:spLocks noChangeShapeType="1"/>
          </p:cNvSpPr>
          <p:nvPr/>
        </p:nvSpPr>
        <p:spPr bwMode="auto">
          <a:xfrm>
            <a:off x="5651500" y="2852738"/>
            <a:ext cx="433388" cy="1727200"/>
          </a:xfrm>
          <a:prstGeom prst="line">
            <a:avLst/>
          </a:prstGeom>
          <a:noFill/>
          <a:ln w="19050">
            <a:solidFill>
              <a:schemeClr val="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84334" name="Line 49"/>
          <p:cNvSpPr>
            <a:spLocks noChangeShapeType="1"/>
          </p:cNvSpPr>
          <p:nvPr/>
        </p:nvSpPr>
        <p:spPr bwMode="auto">
          <a:xfrm>
            <a:off x="5651500" y="3429000"/>
            <a:ext cx="433388" cy="1223963"/>
          </a:xfrm>
          <a:prstGeom prst="line">
            <a:avLst/>
          </a:prstGeom>
          <a:noFill/>
          <a:ln w="19050">
            <a:solidFill>
              <a:schemeClr val="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84335" name="Rectangle 50"/>
          <p:cNvSpPr>
            <a:spLocks noChangeArrowheads="1"/>
          </p:cNvSpPr>
          <p:nvPr/>
        </p:nvSpPr>
        <p:spPr bwMode="auto">
          <a:xfrm>
            <a:off x="684213" y="5157788"/>
            <a:ext cx="777240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可以通过前推旁路电路解决</a:t>
            </a:r>
            <a:endParaRPr lang="en-US" altLang="zh-CN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70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96B6C4B6-433A-4CDF-85A8-46B27F0BEE1C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109</a:t>
            </a:fld>
            <a:endParaRPr lang="en-AU" altLang="zh-CN" sz="1400"/>
          </a:p>
        </p:txBody>
      </p:sp>
      <p:sp>
        <p:nvSpPr>
          <p:cNvPr id="18637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zh-CN" dirty="0" smtClean="0">
              <a:ea typeface="宋体" panose="02010600030101010101" pitchFamily="2" charset="-122"/>
            </a:endParaRPr>
          </a:p>
        </p:txBody>
      </p:sp>
      <p:sp>
        <p:nvSpPr>
          <p:cNvPr id="1863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1125538"/>
            <a:ext cx="8270875" cy="2381250"/>
          </a:xfrm>
        </p:spPr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如果分支比较操作数是前一条指令的</a:t>
            </a:r>
            <a:r>
              <a:rPr lang="en-US" altLang="zh-CN" dirty="0" smtClean="0">
                <a:ea typeface="宋体" panose="02010600030101010101" pitchFamily="2" charset="-122"/>
              </a:rPr>
              <a:t>ALU</a:t>
            </a:r>
            <a:r>
              <a:rPr lang="zh-CN" altLang="en-US" dirty="0" smtClean="0">
                <a:ea typeface="宋体" panose="02010600030101010101" pitchFamily="2" charset="-122"/>
              </a:rPr>
              <a:t>输出，或者</a:t>
            </a:r>
            <a:r>
              <a:rPr lang="zh-CN" altLang="en-US" b="1" dirty="0" smtClean="0">
                <a:solidFill>
                  <a:srgbClr val="FF0000"/>
                </a:solidFill>
                <a:ea typeface="宋体" panose="02010600030101010101" pitchFamily="2" charset="-122"/>
              </a:rPr>
              <a:t>前面第</a:t>
            </a:r>
            <a:r>
              <a:rPr lang="en-US" altLang="zh-CN" b="1" dirty="0" smtClean="0">
                <a:solidFill>
                  <a:srgbClr val="FF0000"/>
                </a:solidFill>
                <a:ea typeface="宋体" panose="02010600030101010101" pitchFamily="2" charset="-122"/>
              </a:rPr>
              <a:t>2</a:t>
            </a:r>
            <a:r>
              <a:rPr lang="zh-CN" altLang="en-US" b="1" dirty="0" smtClean="0">
                <a:solidFill>
                  <a:srgbClr val="FF0000"/>
                </a:solidFill>
                <a:ea typeface="宋体" panose="02010600030101010101" pitchFamily="2" charset="-122"/>
              </a:rPr>
              <a:t>条</a:t>
            </a:r>
            <a:r>
              <a:rPr lang="zh-CN" altLang="en-US" dirty="0" smtClean="0">
                <a:ea typeface="宋体" panose="02010600030101010101" pitchFamily="2" charset="-122"/>
              </a:rPr>
              <a:t>指令的</a:t>
            </a:r>
            <a:r>
              <a:rPr lang="en-US" altLang="zh-CN" dirty="0" err="1" smtClean="0">
                <a:ea typeface="宋体" panose="02010600030101010101" pitchFamily="2" charset="-122"/>
              </a:rPr>
              <a:t>lw</a:t>
            </a:r>
            <a:r>
              <a:rPr lang="zh-CN" altLang="en-US" dirty="0" smtClean="0">
                <a:ea typeface="宋体" panose="02010600030101010101" pitchFamily="2" charset="-122"/>
              </a:rPr>
              <a:t>输出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dirty="0" smtClean="0">
                <a:ea typeface="宋体" panose="02010600030101010101" pitchFamily="2" charset="-122"/>
              </a:rPr>
              <a:t>需要产生一个气泡进行阻塞</a:t>
            </a:r>
            <a:endParaRPr lang="en-US" altLang="zh-CN" dirty="0" smtClean="0">
              <a:ea typeface="宋体" panose="02010600030101010101" pitchFamily="2" charset="-122"/>
            </a:endParaRPr>
          </a:p>
        </p:txBody>
      </p:sp>
      <p:sp>
        <p:nvSpPr>
          <p:cNvPr id="186373" name="Rectangle 4"/>
          <p:cNvSpPr>
            <a:spLocks noChangeArrowheads="1"/>
          </p:cNvSpPr>
          <p:nvPr/>
        </p:nvSpPr>
        <p:spPr bwMode="auto">
          <a:xfrm>
            <a:off x="755650" y="4878388"/>
            <a:ext cx="1703388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latin typeface="Lucida Console" panose="020B0609040504020204" pitchFamily="49" charset="0"/>
                <a:ea typeface="宋体" panose="02010600030101010101" pitchFamily="2" charset="-122"/>
              </a:rPr>
              <a:t>beq </a:t>
            </a:r>
            <a:r>
              <a:rPr lang="en-US" altLang="zh-CN" sz="1800">
                <a:solidFill>
                  <a:schemeClr val="hlink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stalled</a:t>
            </a:r>
            <a:endParaRPr lang="en-AU" altLang="zh-CN" sz="1800">
              <a:latin typeface="Lucida Console" panose="020B0609040504020204" pitchFamily="49" charset="0"/>
              <a:ea typeface="宋体" panose="02010600030101010101" pitchFamily="2" charset="-122"/>
            </a:endParaRPr>
          </a:p>
        </p:txBody>
      </p:sp>
      <p:grpSp>
        <p:nvGrpSpPr>
          <p:cNvPr id="186374" name="Group 5"/>
          <p:cNvGrpSpPr>
            <a:grpSpLocks/>
          </p:cNvGrpSpPr>
          <p:nvPr/>
        </p:nvGrpSpPr>
        <p:grpSpPr bwMode="auto">
          <a:xfrm>
            <a:off x="3132138" y="3644900"/>
            <a:ext cx="3024187" cy="504825"/>
            <a:chOff x="2018" y="2341"/>
            <a:chExt cx="1905" cy="318"/>
          </a:xfrm>
        </p:grpSpPr>
        <p:sp>
          <p:nvSpPr>
            <p:cNvPr id="186407" name="Rectangle 6"/>
            <p:cNvSpPr>
              <a:spLocks noChangeArrowheads="1"/>
            </p:cNvSpPr>
            <p:nvPr/>
          </p:nvSpPr>
          <p:spPr bwMode="auto">
            <a:xfrm>
              <a:off x="2018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400">
                  <a:ea typeface="宋体" panose="02010600030101010101" pitchFamily="2" charset="-122"/>
                </a:rPr>
                <a:t>IF</a:t>
              </a:r>
              <a:endParaRPr lang="en-AU" altLang="zh-CN" sz="1400">
                <a:ea typeface="宋体" panose="02010600030101010101" pitchFamily="2" charset="-122"/>
              </a:endParaRPr>
            </a:p>
          </p:txBody>
        </p:sp>
        <p:sp>
          <p:nvSpPr>
            <p:cNvPr id="186408" name="Rectangle 7"/>
            <p:cNvSpPr>
              <a:spLocks noChangeArrowheads="1"/>
            </p:cNvSpPr>
            <p:nvPr/>
          </p:nvSpPr>
          <p:spPr bwMode="auto">
            <a:xfrm>
              <a:off x="2426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400">
                  <a:ea typeface="宋体" panose="02010600030101010101" pitchFamily="2" charset="-122"/>
                </a:rPr>
                <a:t>ID</a:t>
              </a:r>
              <a:endParaRPr lang="en-AU" altLang="zh-CN" sz="1400">
                <a:ea typeface="宋体" panose="02010600030101010101" pitchFamily="2" charset="-122"/>
              </a:endParaRPr>
            </a:p>
          </p:txBody>
        </p:sp>
        <p:sp>
          <p:nvSpPr>
            <p:cNvPr id="186409" name="Rectangle 8"/>
            <p:cNvSpPr>
              <a:spLocks noChangeArrowheads="1"/>
            </p:cNvSpPr>
            <p:nvPr/>
          </p:nvSpPr>
          <p:spPr bwMode="auto">
            <a:xfrm>
              <a:off x="2835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400">
                  <a:ea typeface="宋体" panose="02010600030101010101" pitchFamily="2" charset="-122"/>
                </a:rPr>
                <a:t>EX</a:t>
              </a:r>
              <a:endParaRPr lang="en-AU" altLang="zh-CN" sz="1400">
                <a:ea typeface="宋体" panose="02010600030101010101" pitchFamily="2" charset="-122"/>
              </a:endParaRPr>
            </a:p>
          </p:txBody>
        </p:sp>
        <p:sp>
          <p:nvSpPr>
            <p:cNvPr id="186410" name="Rectangle 9"/>
            <p:cNvSpPr>
              <a:spLocks noChangeArrowheads="1"/>
            </p:cNvSpPr>
            <p:nvPr/>
          </p:nvSpPr>
          <p:spPr bwMode="auto">
            <a:xfrm>
              <a:off x="3243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400">
                  <a:ea typeface="宋体" panose="02010600030101010101" pitchFamily="2" charset="-122"/>
                </a:rPr>
                <a:t>MEM</a:t>
              </a:r>
              <a:endParaRPr lang="en-AU" altLang="zh-CN" sz="1400">
                <a:ea typeface="宋体" panose="02010600030101010101" pitchFamily="2" charset="-122"/>
              </a:endParaRPr>
            </a:p>
          </p:txBody>
        </p:sp>
        <p:sp>
          <p:nvSpPr>
            <p:cNvPr id="186411" name="Rectangle 10"/>
            <p:cNvSpPr>
              <a:spLocks noChangeArrowheads="1"/>
            </p:cNvSpPr>
            <p:nvPr/>
          </p:nvSpPr>
          <p:spPr bwMode="auto">
            <a:xfrm>
              <a:off x="3651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400">
                  <a:ea typeface="宋体" panose="02010600030101010101" pitchFamily="2" charset="-122"/>
                </a:rPr>
                <a:t>WB</a:t>
              </a:r>
              <a:endParaRPr lang="en-AU" altLang="zh-CN" sz="1400">
                <a:ea typeface="宋体" panose="02010600030101010101" pitchFamily="2" charset="-122"/>
              </a:endParaRPr>
            </a:p>
          </p:txBody>
        </p:sp>
        <p:sp>
          <p:nvSpPr>
            <p:cNvPr id="186412" name="Rectangle 11"/>
            <p:cNvSpPr>
              <a:spLocks noChangeArrowheads="1"/>
            </p:cNvSpPr>
            <p:nvPr/>
          </p:nvSpPr>
          <p:spPr bwMode="auto">
            <a:xfrm>
              <a:off x="2336" y="2341"/>
              <a:ext cx="45" cy="31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zh-CN" sz="1600">
                <a:ea typeface="宋体" panose="02010600030101010101" pitchFamily="2" charset="-122"/>
              </a:endParaRPr>
            </a:p>
          </p:txBody>
        </p:sp>
        <p:sp>
          <p:nvSpPr>
            <p:cNvPr id="186413" name="Rectangle 12"/>
            <p:cNvSpPr>
              <a:spLocks noChangeArrowheads="1"/>
            </p:cNvSpPr>
            <p:nvPr/>
          </p:nvSpPr>
          <p:spPr bwMode="auto">
            <a:xfrm>
              <a:off x="2744" y="2341"/>
              <a:ext cx="45" cy="31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zh-CN" sz="1600">
                <a:ea typeface="宋体" panose="02010600030101010101" pitchFamily="2" charset="-122"/>
              </a:endParaRPr>
            </a:p>
          </p:txBody>
        </p:sp>
        <p:sp>
          <p:nvSpPr>
            <p:cNvPr id="186414" name="Rectangle 13"/>
            <p:cNvSpPr>
              <a:spLocks noChangeArrowheads="1"/>
            </p:cNvSpPr>
            <p:nvPr/>
          </p:nvSpPr>
          <p:spPr bwMode="auto">
            <a:xfrm>
              <a:off x="3152" y="2341"/>
              <a:ext cx="45" cy="31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zh-CN" sz="1600">
                <a:ea typeface="宋体" panose="02010600030101010101" pitchFamily="2" charset="-122"/>
              </a:endParaRPr>
            </a:p>
          </p:txBody>
        </p:sp>
        <p:sp>
          <p:nvSpPr>
            <p:cNvPr id="186415" name="Rectangle 14"/>
            <p:cNvSpPr>
              <a:spLocks noChangeArrowheads="1"/>
            </p:cNvSpPr>
            <p:nvPr/>
          </p:nvSpPr>
          <p:spPr bwMode="auto">
            <a:xfrm>
              <a:off x="3560" y="2341"/>
              <a:ext cx="45" cy="31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zh-CN" sz="1600">
                <a:ea typeface="宋体" panose="02010600030101010101" pitchFamily="2" charset="-122"/>
              </a:endParaRPr>
            </a:p>
          </p:txBody>
        </p:sp>
      </p:grpSp>
      <p:grpSp>
        <p:nvGrpSpPr>
          <p:cNvPr id="186375" name="Group 15"/>
          <p:cNvGrpSpPr>
            <a:grpSpLocks/>
          </p:cNvGrpSpPr>
          <p:nvPr/>
        </p:nvGrpSpPr>
        <p:grpSpPr bwMode="auto">
          <a:xfrm>
            <a:off x="3779838" y="4221163"/>
            <a:ext cx="3024187" cy="504825"/>
            <a:chOff x="2018" y="2341"/>
            <a:chExt cx="1905" cy="318"/>
          </a:xfrm>
        </p:grpSpPr>
        <p:sp>
          <p:nvSpPr>
            <p:cNvPr id="186398" name="Rectangle 16"/>
            <p:cNvSpPr>
              <a:spLocks noChangeArrowheads="1"/>
            </p:cNvSpPr>
            <p:nvPr/>
          </p:nvSpPr>
          <p:spPr bwMode="auto">
            <a:xfrm>
              <a:off x="2018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400">
                  <a:ea typeface="宋体" panose="02010600030101010101" pitchFamily="2" charset="-122"/>
                </a:rPr>
                <a:t>IF</a:t>
              </a:r>
              <a:endParaRPr lang="en-AU" altLang="zh-CN" sz="1400">
                <a:ea typeface="宋体" panose="02010600030101010101" pitchFamily="2" charset="-122"/>
              </a:endParaRPr>
            </a:p>
          </p:txBody>
        </p:sp>
        <p:sp>
          <p:nvSpPr>
            <p:cNvPr id="186399" name="Rectangle 17"/>
            <p:cNvSpPr>
              <a:spLocks noChangeArrowheads="1"/>
            </p:cNvSpPr>
            <p:nvPr/>
          </p:nvSpPr>
          <p:spPr bwMode="auto">
            <a:xfrm>
              <a:off x="2426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400">
                  <a:ea typeface="宋体" panose="02010600030101010101" pitchFamily="2" charset="-122"/>
                </a:rPr>
                <a:t>ID</a:t>
              </a:r>
              <a:endParaRPr lang="en-AU" altLang="zh-CN" sz="1400">
                <a:ea typeface="宋体" panose="02010600030101010101" pitchFamily="2" charset="-122"/>
              </a:endParaRPr>
            </a:p>
          </p:txBody>
        </p:sp>
        <p:sp>
          <p:nvSpPr>
            <p:cNvPr id="186400" name="Rectangle 18"/>
            <p:cNvSpPr>
              <a:spLocks noChangeArrowheads="1"/>
            </p:cNvSpPr>
            <p:nvPr/>
          </p:nvSpPr>
          <p:spPr bwMode="auto">
            <a:xfrm>
              <a:off x="2835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400">
                  <a:ea typeface="宋体" panose="02010600030101010101" pitchFamily="2" charset="-122"/>
                </a:rPr>
                <a:t>EX</a:t>
              </a:r>
              <a:endParaRPr lang="en-AU" altLang="zh-CN" sz="1400">
                <a:ea typeface="宋体" panose="02010600030101010101" pitchFamily="2" charset="-122"/>
              </a:endParaRPr>
            </a:p>
          </p:txBody>
        </p:sp>
        <p:sp>
          <p:nvSpPr>
            <p:cNvPr id="186401" name="Rectangle 19"/>
            <p:cNvSpPr>
              <a:spLocks noChangeArrowheads="1"/>
            </p:cNvSpPr>
            <p:nvPr/>
          </p:nvSpPr>
          <p:spPr bwMode="auto">
            <a:xfrm>
              <a:off x="3243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400">
                  <a:ea typeface="宋体" panose="02010600030101010101" pitchFamily="2" charset="-122"/>
                </a:rPr>
                <a:t>MEM</a:t>
              </a:r>
              <a:endParaRPr lang="en-AU" altLang="zh-CN" sz="1400">
                <a:ea typeface="宋体" panose="02010600030101010101" pitchFamily="2" charset="-122"/>
              </a:endParaRPr>
            </a:p>
          </p:txBody>
        </p:sp>
        <p:sp>
          <p:nvSpPr>
            <p:cNvPr id="186402" name="Rectangle 20"/>
            <p:cNvSpPr>
              <a:spLocks noChangeArrowheads="1"/>
            </p:cNvSpPr>
            <p:nvPr/>
          </p:nvSpPr>
          <p:spPr bwMode="auto">
            <a:xfrm>
              <a:off x="3651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400">
                  <a:ea typeface="宋体" panose="02010600030101010101" pitchFamily="2" charset="-122"/>
                </a:rPr>
                <a:t>WB</a:t>
              </a:r>
              <a:endParaRPr lang="en-AU" altLang="zh-CN" sz="1400">
                <a:ea typeface="宋体" panose="02010600030101010101" pitchFamily="2" charset="-122"/>
              </a:endParaRPr>
            </a:p>
          </p:txBody>
        </p:sp>
        <p:sp>
          <p:nvSpPr>
            <p:cNvPr id="186403" name="Rectangle 21"/>
            <p:cNvSpPr>
              <a:spLocks noChangeArrowheads="1"/>
            </p:cNvSpPr>
            <p:nvPr/>
          </p:nvSpPr>
          <p:spPr bwMode="auto">
            <a:xfrm>
              <a:off x="2336" y="2341"/>
              <a:ext cx="45" cy="31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zh-CN" sz="1600">
                <a:ea typeface="宋体" panose="02010600030101010101" pitchFamily="2" charset="-122"/>
              </a:endParaRPr>
            </a:p>
          </p:txBody>
        </p:sp>
        <p:sp>
          <p:nvSpPr>
            <p:cNvPr id="186404" name="Rectangle 22"/>
            <p:cNvSpPr>
              <a:spLocks noChangeArrowheads="1"/>
            </p:cNvSpPr>
            <p:nvPr/>
          </p:nvSpPr>
          <p:spPr bwMode="auto">
            <a:xfrm>
              <a:off x="2744" y="2341"/>
              <a:ext cx="45" cy="31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zh-CN" sz="1600">
                <a:ea typeface="宋体" panose="02010600030101010101" pitchFamily="2" charset="-122"/>
              </a:endParaRPr>
            </a:p>
          </p:txBody>
        </p:sp>
        <p:sp>
          <p:nvSpPr>
            <p:cNvPr id="186405" name="Rectangle 23"/>
            <p:cNvSpPr>
              <a:spLocks noChangeArrowheads="1"/>
            </p:cNvSpPr>
            <p:nvPr/>
          </p:nvSpPr>
          <p:spPr bwMode="auto">
            <a:xfrm>
              <a:off x="3152" y="2341"/>
              <a:ext cx="45" cy="31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zh-CN" sz="1600">
                <a:ea typeface="宋体" panose="02010600030101010101" pitchFamily="2" charset="-122"/>
              </a:endParaRPr>
            </a:p>
          </p:txBody>
        </p:sp>
        <p:sp>
          <p:nvSpPr>
            <p:cNvPr id="186406" name="Rectangle 24"/>
            <p:cNvSpPr>
              <a:spLocks noChangeArrowheads="1"/>
            </p:cNvSpPr>
            <p:nvPr/>
          </p:nvSpPr>
          <p:spPr bwMode="auto">
            <a:xfrm>
              <a:off x="3560" y="2341"/>
              <a:ext cx="45" cy="31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zh-CN" sz="1600">
                <a:ea typeface="宋体" panose="02010600030101010101" pitchFamily="2" charset="-122"/>
              </a:endParaRPr>
            </a:p>
          </p:txBody>
        </p:sp>
      </p:grpSp>
      <p:sp>
        <p:nvSpPr>
          <p:cNvPr id="186376" name="Rectangle 25"/>
          <p:cNvSpPr>
            <a:spLocks noChangeArrowheads="1"/>
          </p:cNvSpPr>
          <p:nvPr/>
        </p:nvSpPr>
        <p:spPr bwMode="auto">
          <a:xfrm>
            <a:off x="4427538" y="4868863"/>
            <a:ext cx="431800" cy="360362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>
                <a:ea typeface="宋体" panose="02010600030101010101" pitchFamily="2" charset="-122"/>
              </a:rPr>
              <a:t>IF</a:t>
            </a:r>
            <a:endParaRPr lang="en-AU" altLang="zh-CN" sz="1400">
              <a:ea typeface="宋体" panose="02010600030101010101" pitchFamily="2" charset="-122"/>
            </a:endParaRPr>
          </a:p>
        </p:txBody>
      </p:sp>
      <p:sp>
        <p:nvSpPr>
          <p:cNvPr id="186377" name="Rectangle 26"/>
          <p:cNvSpPr>
            <a:spLocks noChangeArrowheads="1"/>
          </p:cNvSpPr>
          <p:nvPr/>
        </p:nvSpPr>
        <p:spPr bwMode="auto">
          <a:xfrm>
            <a:off x="5075238" y="4868863"/>
            <a:ext cx="431800" cy="360362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>
                <a:ea typeface="宋体" panose="02010600030101010101" pitchFamily="2" charset="-122"/>
              </a:rPr>
              <a:t>ID</a:t>
            </a:r>
            <a:endParaRPr lang="en-AU" altLang="zh-CN" sz="1400">
              <a:ea typeface="宋体" panose="02010600030101010101" pitchFamily="2" charset="-122"/>
            </a:endParaRPr>
          </a:p>
        </p:txBody>
      </p:sp>
      <p:sp>
        <p:nvSpPr>
          <p:cNvPr id="186378" name="Rectangle 27"/>
          <p:cNvSpPr>
            <a:spLocks noChangeArrowheads="1"/>
          </p:cNvSpPr>
          <p:nvPr/>
        </p:nvSpPr>
        <p:spPr bwMode="auto">
          <a:xfrm>
            <a:off x="4932363" y="4795838"/>
            <a:ext cx="71437" cy="5048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zh-CN" sz="1600">
              <a:ea typeface="宋体" panose="02010600030101010101" pitchFamily="2" charset="-122"/>
            </a:endParaRPr>
          </a:p>
        </p:txBody>
      </p:sp>
      <p:sp>
        <p:nvSpPr>
          <p:cNvPr id="186379" name="Rectangle 28"/>
          <p:cNvSpPr>
            <a:spLocks noChangeArrowheads="1"/>
          </p:cNvSpPr>
          <p:nvPr/>
        </p:nvSpPr>
        <p:spPr bwMode="auto">
          <a:xfrm>
            <a:off x="5580063" y="4795838"/>
            <a:ext cx="71437" cy="5048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zh-CN" sz="1600">
              <a:ea typeface="宋体" panose="02010600030101010101" pitchFamily="2" charset="-122"/>
            </a:endParaRPr>
          </a:p>
        </p:txBody>
      </p:sp>
      <p:sp>
        <p:nvSpPr>
          <p:cNvPr id="186380" name="Rectangle 29"/>
          <p:cNvSpPr>
            <a:spLocks noChangeArrowheads="1"/>
          </p:cNvSpPr>
          <p:nvPr/>
        </p:nvSpPr>
        <p:spPr bwMode="auto">
          <a:xfrm>
            <a:off x="6227763" y="4795838"/>
            <a:ext cx="71437" cy="5048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zh-CN" sz="1600">
              <a:ea typeface="宋体" panose="02010600030101010101" pitchFamily="2" charset="-122"/>
            </a:endParaRPr>
          </a:p>
        </p:txBody>
      </p:sp>
      <p:sp>
        <p:nvSpPr>
          <p:cNvPr id="186381" name="Rectangle 30"/>
          <p:cNvSpPr>
            <a:spLocks noChangeArrowheads="1"/>
          </p:cNvSpPr>
          <p:nvPr/>
        </p:nvSpPr>
        <p:spPr bwMode="auto">
          <a:xfrm>
            <a:off x="6875463" y="4795838"/>
            <a:ext cx="71437" cy="5048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zh-CN" sz="1600">
              <a:ea typeface="宋体" panose="02010600030101010101" pitchFamily="2" charset="-122"/>
            </a:endParaRPr>
          </a:p>
        </p:txBody>
      </p:sp>
      <p:sp>
        <p:nvSpPr>
          <p:cNvPr id="186382" name="Rectangle 31"/>
          <p:cNvSpPr>
            <a:spLocks noChangeArrowheads="1"/>
          </p:cNvSpPr>
          <p:nvPr/>
        </p:nvSpPr>
        <p:spPr bwMode="auto">
          <a:xfrm>
            <a:off x="5724525" y="5445125"/>
            <a:ext cx="431800" cy="360363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>
                <a:ea typeface="宋体" panose="02010600030101010101" pitchFamily="2" charset="-122"/>
              </a:rPr>
              <a:t>ID</a:t>
            </a:r>
            <a:endParaRPr lang="en-AU" altLang="zh-CN" sz="1400">
              <a:ea typeface="宋体" panose="02010600030101010101" pitchFamily="2" charset="-122"/>
            </a:endParaRPr>
          </a:p>
        </p:txBody>
      </p:sp>
      <p:sp>
        <p:nvSpPr>
          <p:cNvPr id="186383" name="Rectangle 32"/>
          <p:cNvSpPr>
            <a:spLocks noChangeArrowheads="1"/>
          </p:cNvSpPr>
          <p:nvPr/>
        </p:nvSpPr>
        <p:spPr bwMode="auto">
          <a:xfrm>
            <a:off x="6373813" y="5445125"/>
            <a:ext cx="431800" cy="360363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>
                <a:ea typeface="宋体" panose="02010600030101010101" pitchFamily="2" charset="-122"/>
              </a:rPr>
              <a:t>EX</a:t>
            </a:r>
            <a:endParaRPr lang="en-AU" altLang="zh-CN" sz="1400">
              <a:ea typeface="宋体" panose="02010600030101010101" pitchFamily="2" charset="-122"/>
            </a:endParaRPr>
          </a:p>
        </p:txBody>
      </p:sp>
      <p:sp>
        <p:nvSpPr>
          <p:cNvPr id="186384" name="Rectangle 33"/>
          <p:cNvSpPr>
            <a:spLocks noChangeArrowheads="1"/>
          </p:cNvSpPr>
          <p:nvPr/>
        </p:nvSpPr>
        <p:spPr bwMode="auto">
          <a:xfrm>
            <a:off x="7021513" y="5445125"/>
            <a:ext cx="431800" cy="360363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>
                <a:ea typeface="宋体" panose="02010600030101010101" pitchFamily="2" charset="-122"/>
              </a:rPr>
              <a:t>MEM</a:t>
            </a:r>
            <a:endParaRPr lang="en-AU" altLang="zh-CN" sz="1400">
              <a:ea typeface="宋体" panose="02010600030101010101" pitchFamily="2" charset="-122"/>
            </a:endParaRPr>
          </a:p>
        </p:txBody>
      </p:sp>
      <p:sp>
        <p:nvSpPr>
          <p:cNvPr id="186385" name="Rectangle 34"/>
          <p:cNvSpPr>
            <a:spLocks noChangeArrowheads="1"/>
          </p:cNvSpPr>
          <p:nvPr/>
        </p:nvSpPr>
        <p:spPr bwMode="auto">
          <a:xfrm>
            <a:off x="7669213" y="5445125"/>
            <a:ext cx="431800" cy="360363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>
                <a:ea typeface="宋体" panose="02010600030101010101" pitchFamily="2" charset="-122"/>
              </a:rPr>
              <a:t>WB</a:t>
            </a:r>
            <a:endParaRPr lang="en-AU" altLang="zh-CN" sz="1400">
              <a:ea typeface="宋体" panose="02010600030101010101" pitchFamily="2" charset="-122"/>
            </a:endParaRPr>
          </a:p>
        </p:txBody>
      </p:sp>
      <p:sp>
        <p:nvSpPr>
          <p:cNvPr id="186386" name="Rectangle 35"/>
          <p:cNvSpPr>
            <a:spLocks noChangeArrowheads="1"/>
          </p:cNvSpPr>
          <p:nvPr/>
        </p:nvSpPr>
        <p:spPr bwMode="auto">
          <a:xfrm>
            <a:off x="5581650" y="5372100"/>
            <a:ext cx="71438" cy="5048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zh-CN" sz="1600">
              <a:ea typeface="宋体" panose="02010600030101010101" pitchFamily="2" charset="-122"/>
            </a:endParaRPr>
          </a:p>
        </p:txBody>
      </p:sp>
      <p:sp>
        <p:nvSpPr>
          <p:cNvPr id="186387" name="Rectangle 36"/>
          <p:cNvSpPr>
            <a:spLocks noChangeArrowheads="1"/>
          </p:cNvSpPr>
          <p:nvPr/>
        </p:nvSpPr>
        <p:spPr bwMode="auto">
          <a:xfrm>
            <a:off x="6229350" y="5372100"/>
            <a:ext cx="71438" cy="5048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zh-CN" sz="1600">
              <a:ea typeface="宋体" panose="02010600030101010101" pitchFamily="2" charset="-122"/>
            </a:endParaRPr>
          </a:p>
        </p:txBody>
      </p:sp>
      <p:sp>
        <p:nvSpPr>
          <p:cNvPr id="186388" name="Rectangle 37"/>
          <p:cNvSpPr>
            <a:spLocks noChangeArrowheads="1"/>
          </p:cNvSpPr>
          <p:nvPr/>
        </p:nvSpPr>
        <p:spPr bwMode="auto">
          <a:xfrm>
            <a:off x="6877050" y="5372100"/>
            <a:ext cx="71438" cy="5048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zh-CN" sz="1600">
              <a:ea typeface="宋体" panose="02010600030101010101" pitchFamily="2" charset="-122"/>
            </a:endParaRPr>
          </a:p>
        </p:txBody>
      </p:sp>
      <p:sp>
        <p:nvSpPr>
          <p:cNvPr id="186389" name="Rectangle 38"/>
          <p:cNvSpPr>
            <a:spLocks noChangeArrowheads="1"/>
          </p:cNvSpPr>
          <p:nvPr/>
        </p:nvSpPr>
        <p:spPr bwMode="auto">
          <a:xfrm>
            <a:off x="7524750" y="5372100"/>
            <a:ext cx="71438" cy="5048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zh-CN" sz="1600">
              <a:ea typeface="宋体" panose="02010600030101010101" pitchFamily="2" charset="-122"/>
            </a:endParaRPr>
          </a:p>
        </p:txBody>
      </p:sp>
      <p:sp>
        <p:nvSpPr>
          <p:cNvPr id="186390" name="Rectangle 39"/>
          <p:cNvSpPr>
            <a:spLocks noChangeArrowheads="1"/>
          </p:cNvSpPr>
          <p:nvPr/>
        </p:nvSpPr>
        <p:spPr bwMode="auto">
          <a:xfrm>
            <a:off x="755650" y="4302125"/>
            <a:ext cx="211772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latin typeface="Lucida Console" panose="020B0609040504020204" pitchFamily="49" charset="0"/>
                <a:ea typeface="宋体" panose="02010600030101010101" pitchFamily="2" charset="-122"/>
              </a:rPr>
              <a:t>add </a:t>
            </a:r>
            <a:r>
              <a:rPr lang="en-US" altLang="zh-CN" sz="1800">
                <a:solidFill>
                  <a:schemeClr val="hlink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$4</a:t>
            </a:r>
            <a:r>
              <a:rPr lang="en-US" altLang="zh-CN" sz="1800">
                <a:latin typeface="Lucida Console" panose="020B0609040504020204" pitchFamily="49" charset="0"/>
                <a:ea typeface="宋体" panose="02010600030101010101" pitchFamily="2" charset="-122"/>
              </a:rPr>
              <a:t>, $5, $6</a:t>
            </a:r>
            <a:endParaRPr lang="en-AU" altLang="zh-CN" sz="1800">
              <a:latin typeface="Lucida Console" panose="020B0609040504020204" pitchFamily="49" charset="0"/>
              <a:ea typeface="宋体" panose="02010600030101010101" pitchFamily="2" charset="-122"/>
            </a:endParaRPr>
          </a:p>
        </p:txBody>
      </p:sp>
      <p:sp>
        <p:nvSpPr>
          <p:cNvPr id="186391" name="Rectangle 40"/>
          <p:cNvSpPr>
            <a:spLocks noChangeArrowheads="1"/>
          </p:cNvSpPr>
          <p:nvPr/>
        </p:nvSpPr>
        <p:spPr bwMode="auto">
          <a:xfrm>
            <a:off x="755650" y="3725863"/>
            <a:ext cx="18415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latin typeface="Lucida Console" panose="020B0609040504020204" pitchFamily="49" charset="0"/>
                <a:ea typeface="宋体" panose="02010600030101010101" pitchFamily="2" charset="-122"/>
              </a:rPr>
              <a:t>lw  </a:t>
            </a:r>
            <a:r>
              <a:rPr lang="en-US" altLang="zh-CN" sz="1800">
                <a:solidFill>
                  <a:schemeClr val="hlink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$1</a:t>
            </a:r>
            <a:r>
              <a:rPr lang="en-US" altLang="zh-CN" sz="1800">
                <a:latin typeface="Lucida Console" panose="020B0609040504020204" pitchFamily="49" charset="0"/>
                <a:ea typeface="宋体" panose="02010600030101010101" pitchFamily="2" charset="-122"/>
              </a:rPr>
              <a:t>, addr</a:t>
            </a:r>
            <a:endParaRPr lang="en-AU" altLang="zh-CN" sz="1800">
              <a:latin typeface="Lucida Console" panose="020B0609040504020204" pitchFamily="49" charset="0"/>
              <a:ea typeface="宋体" panose="02010600030101010101" pitchFamily="2" charset="-122"/>
            </a:endParaRPr>
          </a:p>
        </p:txBody>
      </p:sp>
      <p:sp>
        <p:nvSpPr>
          <p:cNvPr id="186392" name="Rectangle 41"/>
          <p:cNvSpPr>
            <a:spLocks noChangeArrowheads="1"/>
          </p:cNvSpPr>
          <p:nvPr/>
        </p:nvSpPr>
        <p:spPr bwMode="auto">
          <a:xfrm>
            <a:off x="755650" y="5454650"/>
            <a:ext cx="267017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latin typeface="Lucida Console" panose="020B0609040504020204" pitchFamily="49" charset="0"/>
                <a:ea typeface="宋体" panose="02010600030101010101" pitchFamily="2" charset="-122"/>
              </a:rPr>
              <a:t>beq </a:t>
            </a:r>
            <a:r>
              <a:rPr lang="en-US" altLang="zh-CN" sz="1800">
                <a:solidFill>
                  <a:schemeClr val="hlink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$1</a:t>
            </a:r>
            <a:r>
              <a:rPr lang="en-US" altLang="zh-CN" sz="1800">
                <a:latin typeface="Lucida Console" panose="020B0609040504020204" pitchFamily="49" charset="0"/>
                <a:ea typeface="宋体" panose="02010600030101010101" pitchFamily="2" charset="-122"/>
              </a:rPr>
              <a:t>, </a:t>
            </a:r>
            <a:r>
              <a:rPr lang="en-US" altLang="zh-CN" sz="1800">
                <a:solidFill>
                  <a:schemeClr val="hlink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$4</a:t>
            </a:r>
            <a:r>
              <a:rPr lang="en-US" altLang="zh-CN" sz="1800">
                <a:latin typeface="Lucida Console" panose="020B0609040504020204" pitchFamily="49" charset="0"/>
                <a:ea typeface="宋体" panose="02010600030101010101" pitchFamily="2" charset="-122"/>
              </a:rPr>
              <a:t>, target</a:t>
            </a:r>
            <a:endParaRPr lang="en-AU" altLang="zh-CN" sz="1800">
              <a:latin typeface="Lucida Console" panose="020B0609040504020204" pitchFamily="49" charset="0"/>
              <a:ea typeface="宋体" panose="02010600030101010101" pitchFamily="2" charset="-122"/>
            </a:endParaRPr>
          </a:p>
        </p:txBody>
      </p:sp>
      <p:sp>
        <p:nvSpPr>
          <p:cNvPr id="186393" name="Line 42"/>
          <p:cNvSpPr>
            <a:spLocks noChangeShapeType="1"/>
          </p:cNvSpPr>
          <p:nvPr/>
        </p:nvSpPr>
        <p:spPr bwMode="auto">
          <a:xfrm>
            <a:off x="5651500" y="3860800"/>
            <a:ext cx="433388" cy="1727200"/>
          </a:xfrm>
          <a:prstGeom prst="line">
            <a:avLst/>
          </a:prstGeom>
          <a:noFill/>
          <a:ln w="19050">
            <a:solidFill>
              <a:schemeClr val="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86394" name="Line 43"/>
          <p:cNvSpPr>
            <a:spLocks noChangeShapeType="1"/>
          </p:cNvSpPr>
          <p:nvPr/>
        </p:nvSpPr>
        <p:spPr bwMode="auto">
          <a:xfrm>
            <a:off x="5651500" y="4437063"/>
            <a:ext cx="433388" cy="1223962"/>
          </a:xfrm>
          <a:prstGeom prst="line">
            <a:avLst/>
          </a:prstGeom>
          <a:noFill/>
          <a:ln w="19050">
            <a:solidFill>
              <a:schemeClr val="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86395" name="AutoShape 44"/>
          <p:cNvSpPr>
            <a:spLocks noChangeArrowheads="1"/>
          </p:cNvSpPr>
          <p:nvPr/>
        </p:nvSpPr>
        <p:spPr bwMode="auto">
          <a:xfrm>
            <a:off x="5724525" y="4940300"/>
            <a:ext cx="360363" cy="287338"/>
          </a:xfrm>
          <a:prstGeom prst="cloudCallout">
            <a:avLst>
              <a:gd name="adj1" fmla="val -12995"/>
              <a:gd name="adj2" fmla="val 36190"/>
            </a:avLst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zh-CN" sz="1800">
              <a:ea typeface="宋体" panose="02010600030101010101" pitchFamily="2" charset="-122"/>
            </a:endParaRPr>
          </a:p>
        </p:txBody>
      </p:sp>
      <p:sp>
        <p:nvSpPr>
          <p:cNvPr id="186396" name="AutoShape 45"/>
          <p:cNvSpPr>
            <a:spLocks noChangeArrowheads="1"/>
          </p:cNvSpPr>
          <p:nvPr/>
        </p:nvSpPr>
        <p:spPr bwMode="auto">
          <a:xfrm>
            <a:off x="6372225" y="4940300"/>
            <a:ext cx="358775" cy="287338"/>
          </a:xfrm>
          <a:prstGeom prst="cloudCallout">
            <a:avLst>
              <a:gd name="adj1" fmla="val -12833"/>
              <a:gd name="adj2" fmla="val 36190"/>
            </a:avLst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zh-CN" sz="1800">
              <a:ea typeface="宋体" panose="02010600030101010101" pitchFamily="2" charset="-122"/>
            </a:endParaRPr>
          </a:p>
        </p:txBody>
      </p:sp>
      <p:sp>
        <p:nvSpPr>
          <p:cNvPr id="186397" name="AutoShape 46"/>
          <p:cNvSpPr>
            <a:spLocks noChangeArrowheads="1"/>
          </p:cNvSpPr>
          <p:nvPr/>
        </p:nvSpPr>
        <p:spPr bwMode="auto">
          <a:xfrm>
            <a:off x="7019925" y="4940300"/>
            <a:ext cx="358775" cy="287338"/>
          </a:xfrm>
          <a:prstGeom prst="cloudCallout">
            <a:avLst>
              <a:gd name="adj1" fmla="val -12833"/>
              <a:gd name="adj2" fmla="val 36190"/>
            </a:avLst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zh-CN" sz="1800"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0908FC91-E1D6-4818-A006-10B2EB0EA360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11</a:t>
            </a:fld>
            <a:endParaRPr lang="en-AU" altLang="zh-CN" sz="1400"/>
          </a:p>
        </p:txBody>
      </p:sp>
      <p:sp>
        <p:nvSpPr>
          <p:cNvPr id="2048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 smtClean="0">
                <a:ea typeface="宋体" panose="02010600030101010101" pitchFamily="2" charset="-122"/>
              </a:rPr>
              <a:t>4.2</a:t>
            </a:r>
            <a:r>
              <a:rPr lang="zh-CN" altLang="en-US" dirty="0" smtClean="0">
                <a:ea typeface="宋体" panose="02010600030101010101" pitchFamily="2" charset="-122"/>
              </a:rPr>
              <a:t> 逻辑设计基础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  <p:sp>
        <p:nvSpPr>
          <p:cNvPr id="20484" name="Text Box 3"/>
          <p:cNvSpPr txBox="1">
            <a:spLocks noChangeArrowheads="1"/>
          </p:cNvSpPr>
          <p:nvPr/>
        </p:nvSpPr>
        <p:spPr bwMode="auto">
          <a:xfrm rot="5400000">
            <a:off x="7287419" y="1489869"/>
            <a:ext cx="3346450" cy="366712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solidFill>
                  <a:schemeClr val="folHlink"/>
                </a:solidFill>
                <a:ea typeface="宋体" panose="02010600030101010101" pitchFamily="2" charset="-122"/>
              </a:rPr>
              <a:t>§4.2 Logic Design Conventions</a:t>
            </a:r>
          </a:p>
        </p:txBody>
      </p:sp>
      <p:sp>
        <p:nvSpPr>
          <p:cNvPr id="20485" name="Rectangle 4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信息以二进制方式编码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dirty="0" smtClean="0">
                <a:ea typeface="宋体" panose="02010600030101010101" pitchFamily="2" charset="-122"/>
              </a:rPr>
              <a:t>低电平</a:t>
            </a:r>
            <a:r>
              <a:rPr lang="en-US" altLang="zh-CN" dirty="0" smtClean="0">
                <a:ea typeface="宋体" panose="02010600030101010101" pitchFamily="2" charset="-122"/>
              </a:rPr>
              <a:t>= 0, </a:t>
            </a:r>
            <a:r>
              <a:rPr lang="zh-CN" altLang="en-US" dirty="0" smtClean="0">
                <a:ea typeface="宋体" panose="02010600030101010101" pitchFamily="2" charset="-122"/>
              </a:rPr>
              <a:t>高电平</a:t>
            </a:r>
            <a:r>
              <a:rPr lang="en-US" altLang="zh-CN" dirty="0" smtClean="0">
                <a:ea typeface="宋体" panose="02010600030101010101" pitchFamily="2" charset="-122"/>
              </a:rPr>
              <a:t> = 1</a:t>
            </a:r>
          </a:p>
          <a:p>
            <a:pPr lvl="1" eaLnBrk="1" hangingPunct="1"/>
            <a:r>
              <a:rPr lang="zh-CN" altLang="en-US" dirty="0" smtClean="0">
                <a:ea typeface="宋体" panose="02010600030101010101" pitchFamily="2" charset="-122"/>
              </a:rPr>
              <a:t>一根信号线代表一个</a:t>
            </a:r>
            <a:r>
              <a:rPr lang="en-US" altLang="zh-CN" dirty="0" smtClean="0">
                <a:ea typeface="宋体" panose="02010600030101010101" pitchFamily="2" charset="-122"/>
              </a:rPr>
              <a:t>bit</a:t>
            </a:r>
          </a:p>
          <a:p>
            <a:pPr lvl="1" eaLnBrk="1" hangingPunct="1"/>
            <a:r>
              <a:rPr lang="zh-CN" altLang="en-US" dirty="0" smtClean="0">
                <a:ea typeface="宋体" panose="02010600030101010101" pitchFamily="2" charset="-122"/>
              </a:rPr>
              <a:t>多</a:t>
            </a:r>
            <a:r>
              <a:rPr lang="en-US" altLang="zh-CN" dirty="0" smtClean="0">
                <a:ea typeface="宋体" panose="02010600030101010101" pitchFamily="2" charset="-122"/>
              </a:rPr>
              <a:t>bit</a:t>
            </a:r>
            <a:r>
              <a:rPr lang="zh-CN" altLang="en-US" dirty="0" smtClean="0">
                <a:ea typeface="宋体" panose="02010600030101010101" pitchFamily="2" charset="-122"/>
              </a:rPr>
              <a:t>数据需要用多根线</a:t>
            </a:r>
            <a:r>
              <a:rPr lang="zh-CN" altLang="en-US" dirty="0">
                <a:ea typeface="宋体" panose="02010600030101010101" pitchFamily="2" charset="-122"/>
              </a:rPr>
              <a:t>表示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组合单元</a:t>
            </a:r>
            <a:r>
              <a:rPr lang="zh-CN" altLang="en-US" sz="2400" dirty="0" smtClean="0">
                <a:ea typeface="宋体" panose="02010600030101010101" pitchFamily="2" charset="-122"/>
              </a:rPr>
              <a:t>（</a:t>
            </a:r>
            <a:r>
              <a:rPr lang="en-US" altLang="zh-CN" sz="2400" dirty="0" smtClean="0">
                <a:ea typeface="宋体" panose="02010600030101010101" pitchFamily="2" charset="-122"/>
              </a:rPr>
              <a:t>combinational</a:t>
            </a:r>
            <a:r>
              <a:rPr lang="zh-CN" altLang="en-US" sz="2400" dirty="0" smtClean="0">
                <a:ea typeface="宋体" panose="02010600030101010101" pitchFamily="2" charset="-122"/>
              </a:rPr>
              <a:t> </a:t>
            </a:r>
            <a:r>
              <a:rPr lang="en-US" altLang="zh-CN" sz="2400" dirty="0" smtClean="0">
                <a:ea typeface="宋体" panose="02010600030101010101" pitchFamily="2" charset="-122"/>
              </a:rPr>
              <a:t>elements</a:t>
            </a:r>
            <a:r>
              <a:rPr lang="zh-CN" altLang="en-US" sz="2400" dirty="0" smtClean="0">
                <a:ea typeface="宋体" panose="02010600030101010101" pitchFamily="2" charset="-122"/>
              </a:rPr>
              <a:t>）</a:t>
            </a:r>
            <a:endParaRPr lang="en-US" altLang="zh-CN" sz="2400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dirty="0" smtClean="0">
                <a:ea typeface="宋体" panose="02010600030101010101" pitchFamily="2" charset="-122"/>
              </a:rPr>
              <a:t>数据的运算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dirty="0" smtClean="0">
                <a:ea typeface="宋体" panose="02010600030101010101" pitchFamily="2" charset="-122"/>
              </a:rPr>
              <a:t>输出只取决于输入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状态单元</a:t>
            </a:r>
            <a:r>
              <a:rPr lang="en-US" altLang="zh-CN" dirty="0" smtClean="0">
                <a:ea typeface="宋体" panose="02010600030101010101" pitchFamily="2" charset="-122"/>
              </a:rPr>
              <a:t>/</a:t>
            </a:r>
            <a:r>
              <a:rPr lang="zh-CN" altLang="en-US" dirty="0" smtClean="0">
                <a:ea typeface="宋体" panose="02010600030101010101" pitchFamily="2" charset="-122"/>
              </a:rPr>
              <a:t>时序单元</a:t>
            </a:r>
            <a:r>
              <a:rPr lang="zh-CN" altLang="en-US" sz="2400" dirty="0" smtClean="0">
                <a:ea typeface="宋体" panose="02010600030101010101" pitchFamily="2" charset="-122"/>
              </a:rPr>
              <a:t>（</a:t>
            </a:r>
            <a:r>
              <a:rPr lang="en-US" altLang="zh-CN" sz="2400" dirty="0">
                <a:ea typeface="宋体" panose="02010600030101010101" pitchFamily="2" charset="-122"/>
              </a:rPr>
              <a:t>state/</a:t>
            </a:r>
            <a:r>
              <a:rPr lang="en-US" altLang="zh-CN" sz="2400" dirty="0" err="1">
                <a:ea typeface="宋体" panose="02010600030101010101" pitchFamily="2" charset="-122"/>
              </a:rPr>
              <a:t>sequentialelements</a:t>
            </a:r>
            <a:r>
              <a:rPr lang="en-US" altLang="zh-CN" sz="2400" dirty="0" smtClean="0">
                <a:ea typeface="宋体" panose="02010600030101010101" pitchFamily="2" charset="-122"/>
              </a:rPr>
              <a:t>)</a:t>
            </a:r>
          </a:p>
          <a:p>
            <a:pPr lvl="1" eaLnBrk="1" hangingPunct="1"/>
            <a:r>
              <a:rPr lang="en-US" altLang="zh-CN" dirty="0">
                <a:ea typeface="宋体" panose="02010600030101010101" pitchFamily="2" charset="-122"/>
              </a:rPr>
              <a:t> </a:t>
            </a:r>
            <a:r>
              <a:rPr lang="zh-CN" altLang="en-US" dirty="0">
                <a:ea typeface="宋体" panose="02010600030101010101" pitchFamily="2" charset="-122"/>
              </a:rPr>
              <a:t>存储有历史信息</a:t>
            </a:r>
            <a:endParaRPr lang="en-US" altLang="zh-CN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18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68B68C41-57BF-4DD5-A905-741CEF6CFEC8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110</a:t>
            </a:fld>
            <a:endParaRPr lang="en-AU" altLang="zh-CN" sz="1400"/>
          </a:p>
        </p:txBody>
      </p:sp>
      <p:sp>
        <p:nvSpPr>
          <p:cNvPr id="18841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zh-CN" dirty="0" smtClean="0">
              <a:ea typeface="宋体" panose="02010600030101010101" pitchFamily="2" charset="-122"/>
            </a:endParaRPr>
          </a:p>
        </p:txBody>
      </p:sp>
      <p:sp>
        <p:nvSpPr>
          <p:cNvPr id="1884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1125538"/>
            <a:ext cx="8270875" cy="2381250"/>
          </a:xfrm>
        </p:spPr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如果分支比较操作数是前一条指令</a:t>
            </a:r>
            <a:r>
              <a:rPr lang="en-US" altLang="zh-CN" dirty="0" err="1" smtClean="0">
                <a:ea typeface="宋体" panose="02010600030101010101" pitchFamily="2" charset="-122"/>
              </a:rPr>
              <a:t>lw</a:t>
            </a:r>
            <a:r>
              <a:rPr lang="zh-CN" altLang="en-US" dirty="0" smtClean="0">
                <a:ea typeface="宋体" panose="02010600030101010101" pitchFamily="2" charset="-122"/>
              </a:rPr>
              <a:t>的输出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dirty="0" smtClean="0">
                <a:ea typeface="宋体" panose="02010600030101010101" pitchFamily="2" charset="-122"/>
              </a:rPr>
              <a:t>需要产生两个气泡来阻塞流水线</a:t>
            </a:r>
            <a:endParaRPr lang="en-US" altLang="zh-CN" dirty="0" smtClean="0">
              <a:ea typeface="宋体" panose="02010600030101010101" pitchFamily="2" charset="-122"/>
            </a:endParaRPr>
          </a:p>
        </p:txBody>
      </p:sp>
      <p:sp>
        <p:nvSpPr>
          <p:cNvPr id="188421" name="Rectangle 4"/>
          <p:cNvSpPr>
            <a:spLocks noChangeArrowheads="1"/>
          </p:cNvSpPr>
          <p:nvPr/>
        </p:nvSpPr>
        <p:spPr bwMode="auto">
          <a:xfrm>
            <a:off x="755650" y="4878388"/>
            <a:ext cx="1703388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latin typeface="Lucida Console" panose="020B0609040504020204" pitchFamily="49" charset="0"/>
                <a:ea typeface="宋体" panose="02010600030101010101" pitchFamily="2" charset="-122"/>
              </a:rPr>
              <a:t>beq </a:t>
            </a:r>
            <a:r>
              <a:rPr lang="en-US" altLang="zh-CN" sz="1800">
                <a:solidFill>
                  <a:schemeClr val="hlink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stalled</a:t>
            </a:r>
            <a:endParaRPr lang="en-AU" altLang="zh-CN" sz="1800">
              <a:latin typeface="Lucida Console" panose="020B0609040504020204" pitchFamily="49" charset="0"/>
              <a:ea typeface="宋体" panose="02010600030101010101" pitchFamily="2" charset="-122"/>
            </a:endParaRPr>
          </a:p>
        </p:txBody>
      </p:sp>
      <p:grpSp>
        <p:nvGrpSpPr>
          <p:cNvPr id="188422" name="Group 5"/>
          <p:cNvGrpSpPr>
            <a:grpSpLocks/>
          </p:cNvGrpSpPr>
          <p:nvPr/>
        </p:nvGrpSpPr>
        <p:grpSpPr bwMode="auto">
          <a:xfrm>
            <a:off x="3132138" y="3644900"/>
            <a:ext cx="3024187" cy="504825"/>
            <a:chOff x="2018" y="2341"/>
            <a:chExt cx="1905" cy="318"/>
          </a:xfrm>
        </p:grpSpPr>
        <p:sp>
          <p:nvSpPr>
            <p:cNvPr id="188452" name="Rectangle 6"/>
            <p:cNvSpPr>
              <a:spLocks noChangeArrowheads="1"/>
            </p:cNvSpPr>
            <p:nvPr/>
          </p:nvSpPr>
          <p:spPr bwMode="auto">
            <a:xfrm>
              <a:off x="2018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400">
                  <a:ea typeface="宋体" panose="02010600030101010101" pitchFamily="2" charset="-122"/>
                </a:rPr>
                <a:t>IF</a:t>
              </a:r>
              <a:endParaRPr lang="en-AU" altLang="zh-CN" sz="1400">
                <a:ea typeface="宋体" panose="02010600030101010101" pitchFamily="2" charset="-122"/>
              </a:endParaRPr>
            </a:p>
          </p:txBody>
        </p:sp>
        <p:sp>
          <p:nvSpPr>
            <p:cNvPr id="188453" name="Rectangle 7"/>
            <p:cNvSpPr>
              <a:spLocks noChangeArrowheads="1"/>
            </p:cNvSpPr>
            <p:nvPr/>
          </p:nvSpPr>
          <p:spPr bwMode="auto">
            <a:xfrm>
              <a:off x="2426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400">
                  <a:ea typeface="宋体" panose="02010600030101010101" pitchFamily="2" charset="-122"/>
                </a:rPr>
                <a:t>ID</a:t>
              </a:r>
              <a:endParaRPr lang="en-AU" altLang="zh-CN" sz="1400">
                <a:ea typeface="宋体" panose="02010600030101010101" pitchFamily="2" charset="-122"/>
              </a:endParaRPr>
            </a:p>
          </p:txBody>
        </p:sp>
        <p:sp>
          <p:nvSpPr>
            <p:cNvPr id="188454" name="Rectangle 8"/>
            <p:cNvSpPr>
              <a:spLocks noChangeArrowheads="1"/>
            </p:cNvSpPr>
            <p:nvPr/>
          </p:nvSpPr>
          <p:spPr bwMode="auto">
            <a:xfrm>
              <a:off x="2835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400">
                  <a:ea typeface="宋体" panose="02010600030101010101" pitchFamily="2" charset="-122"/>
                </a:rPr>
                <a:t>EX</a:t>
              </a:r>
              <a:endParaRPr lang="en-AU" altLang="zh-CN" sz="1400">
                <a:ea typeface="宋体" panose="02010600030101010101" pitchFamily="2" charset="-122"/>
              </a:endParaRPr>
            </a:p>
          </p:txBody>
        </p:sp>
        <p:sp>
          <p:nvSpPr>
            <p:cNvPr id="188455" name="Rectangle 9"/>
            <p:cNvSpPr>
              <a:spLocks noChangeArrowheads="1"/>
            </p:cNvSpPr>
            <p:nvPr/>
          </p:nvSpPr>
          <p:spPr bwMode="auto">
            <a:xfrm>
              <a:off x="3243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400">
                  <a:ea typeface="宋体" panose="02010600030101010101" pitchFamily="2" charset="-122"/>
                </a:rPr>
                <a:t>MEM</a:t>
              </a:r>
              <a:endParaRPr lang="en-AU" altLang="zh-CN" sz="1400">
                <a:ea typeface="宋体" panose="02010600030101010101" pitchFamily="2" charset="-122"/>
              </a:endParaRPr>
            </a:p>
          </p:txBody>
        </p:sp>
        <p:sp>
          <p:nvSpPr>
            <p:cNvPr id="188456" name="Rectangle 10"/>
            <p:cNvSpPr>
              <a:spLocks noChangeArrowheads="1"/>
            </p:cNvSpPr>
            <p:nvPr/>
          </p:nvSpPr>
          <p:spPr bwMode="auto">
            <a:xfrm>
              <a:off x="3651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400">
                  <a:ea typeface="宋体" panose="02010600030101010101" pitchFamily="2" charset="-122"/>
                </a:rPr>
                <a:t>WB</a:t>
              </a:r>
              <a:endParaRPr lang="en-AU" altLang="zh-CN" sz="1400">
                <a:ea typeface="宋体" panose="02010600030101010101" pitchFamily="2" charset="-122"/>
              </a:endParaRPr>
            </a:p>
          </p:txBody>
        </p:sp>
        <p:sp>
          <p:nvSpPr>
            <p:cNvPr id="188457" name="Rectangle 11"/>
            <p:cNvSpPr>
              <a:spLocks noChangeArrowheads="1"/>
            </p:cNvSpPr>
            <p:nvPr/>
          </p:nvSpPr>
          <p:spPr bwMode="auto">
            <a:xfrm>
              <a:off x="2336" y="2341"/>
              <a:ext cx="45" cy="31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zh-CN" sz="1600">
                <a:ea typeface="宋体" panose="02010600030101010101" pitchFamily="2" charset="-122"/>
              </a:endParaRPr>
            </a:p>
          </p:txBody>
        </p:sp>
        <p:sp>
          <p:nvSpPr>
            <p:cNvPr id="188458" name="Rectangle 12"/>
            <p:cNvSpPr>
              <a:spLocks noChangeArrowheads="1"/>
            </p:cNvSpPr>
            <p:nvPr/>
          </p:nvSpPr>
          <p:spPr bwMode="auto">
            <a:xfrm>
              <a:off x="2744" y="2341"/>
              <a:ext cx="45" cy="31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zh-CN" sz="1600">
                <a:ea typeface="宋体" panose="02010600030101010101" pitchFamily="2" charset="-122"/>
              </a:endParaRPr>
            </a:p>
          </p:txBody>
        </p:sp>
        <p:sp>
          <p:nvSpPr>
            <p:cNvPr id="188459" name="Rectangle 13"/>
            <p:cNvSpPr>
              <a:spLocks noChangeArrowheads="1"/>
            </p:cNvSpPr>
            <p:nvPr/>
          </p:nvSpPr>
          <p:spPr bwMode="auto">
            <a:xfrm>
              <a:off x="3152" y="2341"/>
              <a:ext cx="45" cy="31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zh-CN" sz="1600">
                <a:ea typeface="宋体" panose="02010600030101010101" pitchFamily="2" charset="-122"/>
              </a:endParaRPr>
            </a:p>
          </p:txBody>
        </p:sp>
        <p:sp>
          <p:nvSpPr>
            <p:cNvPr id="188460" name="Rectangle 14"/>
            <p:cNvSpPr>
              <a:spLocks noChangeArrowheads="1"/>
            </p:cNvSpPr>
            <p:nvPr/>
          </p:nvSpPr>
          <p:spPr bwMode="auto">
            <a:xfrm>
              <a:off x="3560" y="2341"/>
              <a:ext cx="45" cy="31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zh-CN" sz="1600">
                <a:ea typeface="宋体" panose="02010600030101010101" pitchFamily="2" charset="-122"/>
              </a:endParaRPr>
            </a:p>
          </p:txBody>
        </p:sp>
      </p:grpSp>
      <p:sp>
        <p:nvSpPr>
          <p:cNvPr id="188423" name="Rectangle 15"/>
          <p:cNvSpPr>
            <a:spLocks noChangeArrowheads="1"/>
          </p:cNvSpPr>
          <p:nvPr/>
        </p:nvSpPr>
        <p:spPr bwMode="auto">
          <a:xfrm>
            <a:off x="3779838" y="4294188"/>
            <a:ext cx="431800" cy="360362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>
                <a:ea typeface="宋体" panose="02010600030101010101" pitchFamily="2" charset="-122"/>
              </a:rPr>
              <a:t>IF</a:t>
            </a:r>
            <a:endParaRPr lang="en-AU" altLang="zh-CN" sz="1400">
              <a:ea typeface="宋体" panose="02010600030101010101" pitchFamily="2" charset="-122"/>
            </a:endParaRPr>
          </a:p>
        </p:txBody>
      </p:sp>
      <p:sp>
        <p:nvSpPr>
          <p:cNvPr id="188424" name="Rectangle 16"/>
          <p:cNvSpPr>
            <a:spLocks noChangeArrowheads="1"/>
          </p:cNvSpPr>
          <p:nvPr/>
        </p:nvSpPr>
        <p:spPr bwMode="auto">
          <a:xfrm>
            <a:off x="4427538" y="4294188"/>
            <a:ext cx="431800" cy="360362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>
                <a:ea typeface="宋体" panose="02010600030101010101" pitchFamily="2" charset="-122"/>
              </a:rPr>
              <a:t>ID</a:t>
            </a:r>
            <a:endParaRPr lang="en-AU" altLang="zh-CN" sz="1400">
              <a:ea typeface="宋体" panose="02010600030101010101" pitchFamily="2" charset="-122"/>
            </a:endParaRPr>
          </a:p>
        </p:txBody>
      </p:sp>
      <p:sp>
        <p:nvSpPr>
          <p:cNvPr id="188425" name="Rectangle 17"/>
          <p:cNvSpPr>
            <a:spLocks noChangeArrowheads="1"/>
          </p:cNvSpPr>
          <p:nvPr/>
        </p:nvSpPr>
        <p:spPr bwMode="auto">
          <a:xfrm>
            <a:off x="4284663" y="4221163"/>
            <a:ext cx="71437" cy="5048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zh-CN" sz="1600">
              <a:ea typeface="宋体" panose="02010600030101010101" pitchFamily="2" charset="-122"/>
            </a:endParaRPr>
          </a:p>
        </p:txBody>
      </p:sp>
      <p:sp>
        <p:nvSpPr>
          <p:cNvPr id="188426" name="Rectangle 18"/>
          <p:cNvSpPr>
            <a:spLocks noChangeArrowheads="1"/>
          </p:cNvSpPr>
          <p:nvPr/>
        </p:nvSpPr>
        <p:spPr bwMode="auto">
          <a:xfrm>
            <a:off x="4932363" y="4221163"/>
            <a:ext cx="71437" cy="5048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zh-CN" sz="1600">
              <a:ea typeface="宋体" panose="02010600030101010101" pitchFamily="2" charset="-122"/>
            </a:endParaRPr>
          </a:p>
        </p:txBody>
      </p:sp>
      <p:sp>
        <p:nvSpPr>
          <p:cNvPr id="188427" name="Rectangle 19"/>
          <p:cNvSpPr>
            <a:spLocks noChangeArrowheads="1"/>
          </p:cNvSpPr>
          <p:nvPr/>
        </p:nvSpPr>
        <p:spPr bwMode="auto">
          <a:xfrm>
            <a:off x="5580063" y="4221163"/>
            <a:ext cx="71437" cy="5048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zh-CN" sz="1600">
              <a:ea typeface="宋体" panose="02010600030101010101" pitchFamily="2" charset="-122"/>
            </a:endParaRPr>
          </a:p>
        </p:txBody>
      </p:sp>
      <p:sp>
        <p:nvSpPr>
          <p:cNvPr id="188428" name="Rectangle 20"/>
          <p:cNvSpPr>
            <a:spLocks noChangeArrowheads="1"/>
          </p:cNvSpPr>
          <p:nvPr/>
        </p:nvSpPr>
        <p:spPr bwMode="auto">
          <a:xfrm>
            <a:off x="6227763" y="4221163"/>
            <a:ext cx="71437" cy="5048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zh-CN" sz="1600">
              <a:ea typeface="宋体" panose="02010600030101010101" pitchFamily="2" charset="-122"/>
            </a:endParaRPr>
          </a:p>
        </p:txBody>
      </p:sp>
      <p:sp>
        <p:nvSpPr>
          <p:cNvPr id="188429" name="Rectangle 21"/>
          <p:cNvSpPr>
            <a:spLocks noChangeArrowheads="1"/>
          </p:cNvSpPr>
          <p:nvPr/>
        </p:nvSpPr>
        <p:spPr bwMode="auto">
          <a:xfrm>
            <a:off x="5075238" y="4868863"/>
            <a:ext cx="431800" cy="360362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>
                <a:ea typeface="宋体" panose="02010600030101010101" pitchFamily="2" charset="-122"/>
              </a:rPr>
              <a:t>ID</a:t>
            </a:r>
            <a:endParaRPr lang="en-AU" altLang="zh-CN" sz="1400">
              <a:ea typeface="宋体" panose="02010600030101010101" pitchFamily="2" charset="-122"/>
            </a:endParaRPr>
          </a:p>
        </p:txBody>
      </p:sp>
      <p:sp>
        <p:nvSpPr>
          <p:cNvPr id="188430" name="Rectangle 22"/>
          <p:cNvSpPr>
            <a:spLocks noChangeArrowheads="1"/>
          </p:cNvSpPr>
          <p:nvPr/>
        </p:nvSpPr>
        <p:spPr bwMode="auto">
          <a:xfrm>
            <a:off x="4932363" y="4795838"/>
            <a:ext cx="71437" cy="5048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zh-CN" sz="1600">
              <a:ea typeface="宋体" panose="02010600030101010101" pitchFamily="2" charset="-122"/>
            </a:endParaRPr>
          </a:p>
        </p:txBody>
      </p:sp>
      <p:sp>
        <p:nvSpPr>
          <p:cNvPr id="188431" name="Rectangle 23"/>
          <p:cNvSpPr>
            <a:spLocks noChangeArrowheads="1"/>
          </p:cNvSpPr>
          <p:nvPr/>
        </p:nvSpPr>
        <p:spPr bwMode="auto">
          <a:xfrm>
            <a:off x="5580063" y="4795838"/>
            <a:ext cx="71437" cy="5048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zh-CN" sz="1600">
              <a:ea typeface="宋体" panose="02010600030101010101" pitchFamily="2" charset="-122"/>
            </a:endParaRPr>
          </a:p>
        </p:txBody>
      </p:sp>
      <p:sp>
        <p:nvSpPr>
          <p:cNvPr id="188432" name="Rectangle 24"/>
          <p:cNvSpPr>
            <a:spLocks noChangeArrowheads="1"/>
          </p:cNvSpPr>
          <p:nvPr/>
        </p:nvSpPr>
        <p:spPr bwMode="auto">
          <a:xfrm>
            <a:off x="6227763" y="4795838"/>
            <a:ext cx="71437" cy="5048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zh-CN" sz="1600">
              <a:ea typeface="宋体" panose="02010600030101010101" pitchFamily="2" charset="-122"/>
            </a:endParaRPr>
          </a:p>
        </p:txBody>
      </p:sp>
      <p:sp>
        <p:nvSpPr>
          <p:cNvPr id="188433" name="Rectangle 25"/>
          <p:cNvSpPr>
            <a:spLocks noChangeArrowheads="1"/>
          </p:cNvSpPr>
          <p:nvPr/>
        </p:nvSpPr>
        <p:spPr bwMode="auto">
          <a:xfrm>
            <a:off x="6875463" y="4795838"/>
            <a:ext cx="71437" cy="5048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zh-CN" sz="1600">
              <a:ea typeface="宋体" panose="02010600030101010101" pitchFamily="2" charset="-122"/>
            </a:endParaRPr>
          </a:p>
        </p:txBody>
      </p:sp>
      <p:sp>
        <p:nvSpPr>
          <p:cNvPr id="188434" name="Rectangle 26"/>
          <p:cNvSpPr>
            <a:spLocks noChangeArrowheads="1"/>
          </p:cNvSpPr>
          <p:nvPr/>
        </p:nvSpPr>
        <p:spPr bwMode="auto">
          <a:xfrm>
            <a:off x="5724525" y="5445125"/>
            <a:ext cx="431800" cy="360363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>
                <a:ea typeface="宋体" panose="02010600030101010101" pitchFamily="2" charset="-122"/>
              </a:rPr>
              <a:t>ID</a:t>
            </a:r>
            <a:endParaRPr lang="en-AU" altLang="zh-CN" sz="1400">
              <a:ea typeface="宋体" panose="02010600030101010101" pitchFamily="2" charset="-122"/>
            </a:endParaRPr>
          </a:p>
        </p:txBody>
      </p:sp>
      <p:sp>
        <p:nvSpPr>
          <p:cNvPr id="188435" name="Rectangle 27"/>
          <p:cNvSpPr>
            <a:spLocks noChangeArrowheads="1"/>
          </p:cNvSpPr>
          <p:nvPr/>
        </p:nvSpPr>
        <p:spPr bwMode="auto">
          <a:xfrm>
            <a:off x="6373813" y="5445125"/>
            <a:ext cx="431800" cy="360363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>
                <a:ea typeface="宋体" panose="02010600030101010101" pitchFamily="2" charset="-122"/>
              </a:rPr>
              <a:t>EX</a:t>
            </a:r>
            <a:endParaRPr lang="en-AU" altLang="zh-CN" sz="1400">
              <a:ea typeface="宋体" panose="02010600030101010101" pitchFamily="2" charset="-122"/>
            </a:endParaRPr>
          </a:p>
        </p:txBody>
      </p:sp>
      <p:sp>
        <p:nvSpPr>
          <p:cNvPr id="188436" name="Rectangle 28"/>
          <p:cNvSpPr>
            <a:spLocks noChangeArrowheads="1"/>
          </p:cNvSpPr>
          <p:nvPr/>
        </p:nvSpPr>
        <p:spPr bwMode="auto">
          <a:xfrm>
            <a:off x="7021513" y="5445125"/>
            <a:ext cx="431800" cy="360363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>
                <a:ea typeface="宋体" panose="02010600030101010101" pitchFamily="2" charset="-122"/>
              </a:rPr>
              <a:t>MEM</a:t>
            </a:r>
            <a:endParaRPr lang="en-AU" altLang="zh-CN" sz="1400">
              <a:ea typeface="宋体" panose="02010600030101010101" pitchFamily="2" charset="-122"/>
            </a:endParaRPr>
          </a:p>
        </p:txBody>
      </p:sp>
      <p:sp>
        <p:nvSpPr>
          <p:cNvPr id="188437" name="Rectangle 29"/>
          <p:cNvSpPr>
            <a:spLocks noChangeArrowheads="1"/>
          </p:cNvSpPr>
          <p:nvPr/>
        </p:nvSpPr>
        <p:spPr bwMode="auto">
          <a:xfrm>
            <a:off x="7669213" y="5445125"/>
            <a:ext cx="431800" cy="360363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>
                <a:ea typeface="宋体" panose="02010600030101010101" pitchFamily="2" charset="-122"/>
              </a:rPr>
              <a:t>WB</a:t>
            </a:r>
            <a:endParaRPr lang="en-AU" altLang="zh-CN" sz="1400">
              <a:ea typeface="宋体" panose="02010600030101010101" pitchFamily="2" charset="-122"/>
            </a:endParaRPr>
          </a:p>
        </p:txBody>
      </p:sp>
      <p:sp>
        <p:nvSpPr>
          <p:cNvPr id="188438" name="Rectangle 30"/>
          <p:cNvSpPr>
            <a:spLocks noChangeArrowheads="1"/>
          </p:cNvSpPr>
          <p:nvPr/>
        </p:nvSpPr>
        <p:spPr bwMode="auto">
          <a:xfrm>
            <a:off x="5581650" y="5372100"/>
            <a:ext cx="71438" cy="5048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zh-CN" sz="1600">
              <a:ea typeface="宋体" panose="02010600030101010101" pitchFamily="2" charset="-122"/>
            </a:endParaRPr>
          </a:p>
        </p:txBody>
      </p:sp>
      <p:sp>
        <p:nvSpPr>
          <p:cNvPr id="188439" name="Rectangle 31"/>
          <p:cNvSpPr>
            <a:spLocks noChangeArrowheads="1"/>
          </p:cNvSpPr>
          <p:nvPr/>
        </p:nvSpPr>
        <p:spPr bwMode="auto">
          <a:xfrm>
            <a:off x="6229350" y="5372100"/>
            <a:ext cx="71438" cy="5048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zh-CN" sz="1600">
              <a:ea typeface="宋体" panose="02010600030101010101" pitchFamily="2" charset="-122"/>
            </a:endParaRPr>
          </a:p>
        </p:txBody>
      </p:sp>
      <p:sp>
        <p:nvSpPr>
          <p:cNvPr id="188440" name="Rectangle 32"/>
          <p:cNvSpPr>
            <a:spLocks noChangeArrowheads="1"/>
          </p:cNvSpPr>
          <p:nvPr/>
        </p:nvSpPr>
        <p:spPr bwMode="auto">
          <a:xfrm>
            <a:off x="6877050" y="5372100"/>
            <a:ext cx="71438" cy="5048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zh-CN" sz="1600">
              <a:ea typeface="宋体" panose="02010600030101010101" pitchFamily="2" charset="-122"/>
            </a:endParaRPr>
          </a:p>
        </p:txBody>
      </p:sp>
      <p:sp>
        <p:nvSpPr>
          <p:cNvPr id="188441" name="Rectangle 33"/>
          <p:cNvSpPr>
            <a:spLocks noChangeArrowheads="1"/>
          </p:cNvSpPr>
          <p:nvPr/>
        </p:nvSpPr>
        <p:spPr bwMode="auto">
          <a:xfrm>
            <a:off x="7524750" y="5372100"/>
            <a:ext cx="71438" cy="5048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zh-CN" sz="1600">
              <a:ea typeface="宋体" panose="02010600030101010101" pitchFamily="2" charset="-122"/>
            </a:endParaRPr>
          </a:p>
        </p:txBody>
      </p:sp>
      <p:sp>
        <p:nvSpPr>
          <p:cNvPr id="188442" name="Rectangle 34"/>
          <p:cNvSpPr>
            <a:spLocks noChangeArrowheads="1"/>
          </p:cNvSpPr>
          <p:nvPr/>
        </p:nvSpPr>
        <p:spPr bwMode="auto">
          <a:xfrm>
            <a:off x="755650" y="4302125"/>
            <a:ext cx="170338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latin typeface="Lucida Console" panose="020B0609040504020204" pitchFamily="49" charset="0"/>
                <a:ea typeface="宋体" panose="02010600030101010101" pitchFamily="2" charset="-122"/>
              </a:rPr>
              <a:t>beq </a:t>
            </a:r>
            <a:r>
              <a:rPr lang="en-US" altLang="zh-CN" sz="1800">
                <a:solidFill>
                  <a:schemeClr val="hlink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stalled</a:t>
            </a:r>
            <a:endParaRPr lang="en-AU" altLang="zh-CN" sz="1800">
              <a:solidFill>
                <a:schemeClr val="hlink"/>
              </a:solidFill>
              <a:latin typeface="Lucida Console" panose="020B0609040504020204" pitchFamily="49" charset="0"/>
              <a:ea typeface="宋体" panose="02010600030101010101" pitchFamily="2" charset="-122"/>
            </a:endParaRPr>
          </a:p>
        </p:txBody>
      </p:sp>
      <p:sp>
        <p:nvSpPr>
          <p:cNvPr id="188443" name="Rectangle 35"/>
          <p:cNvSpPr>
            <a:spLocks noChangeArrowheads="1"/>
          </p:cNvSpPr>
          <p:nvPr/>
        </p:nvSpPr>
        <p:spPr bwMode="auto">
          <a:xfrm>
            <a:off x="755650" y="3725863"/>
            <a:ext cx="18415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latin typeface="Lucida Console" panose="020B0609040504020204" pitchFamily="49" charset="0"/>
                <a:ea typeface="宋体" panose="02010600030101010101" pitchFamily="2" charset="-122"/>
              </a:rPr>
              <a:t>lw  </a:t>
            </a:r>
            <a:r>
              <a:rPr lang="en-US" altLang="zh-CN" sz="1800">
                <a:solidFill>
                  <a:schemeClr val="hlink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$1</a:t>
            </a:r>
            <a:r>
              <a:rPr lang="en-US" altLang="zh-CN" sz="1800">
                <a:latin typeface="Lucida Console" panose="020B0609040504020204" pitchFamily="49" charset="0"/>
                <a:ea typeface="宋体" panose="02010600030101010101" pitchFamily="2" charset="-122"/>
              </a:rPr>
              <a:t>, addr</a:t>
            </a:r>
            <a:endParaRPr lang="en-AU" altLang="zh-CN" sz="1800">
              <a:latin typeface="Lucida Console" panose="020B0609040504020204" pitchFamily="49" charset="0"/>
              <a:ea typeface="宋体" panose="02010600030101010101" pitchFamily="2" charset="-122"/>
            </a:endParaRPr>
          </a:p>
        </p:txBody>
      </p:sp>
      <p:sp>
        <p:nvSpPr>
          <p:cNvPr id="188444" name="Rectangle 36"/>
          <p:cNvSpPr>
            <a:spLocks noChangeArrowheads="1"/>
          </p:cNvSpPr>
          <p:nvPr/>
        </p:nvSpPr>
        <p:spPr bwMode="auto">
          <a:xfrm>
            <a:off x="755650" y="5454650"/>
            <a:ext cx="267017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latin typeface="Lucida Console" panose="020B0609040504020204" pitchFamily="49" charset="0"/>
                <a:ea typeface="宋体" panose="02010600030101010101" pitchFamily="2" charset="-122"/>
              </a:rPr>
              <a:t>beq </a:t>
            </a:r>
            <a:r>
              <a:rPr lang="en-US" altLang="zh-CN" sz="1800">
                <a:solidFill>
                  <a:schemeClr val="hlink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$1</a:t>
            </a:r>
            <a:r>
              <a:rPr lang="en-US" altLang="zh-CN" sz="1800">
                <a:latin typeface="Lucida Console" panose="020B0609040504020204" pitchFamily="49" charset="0"/>
                <a:ea typeface="宋体" panose="02010600030101010101" pitchFamily="2" charset="-122"/>
              </a:rPr>
              <a:t>, </a:t>
            </a:r>
            <a:r>
              <a:rPr lang="en-US" altLang="zh-CN" sz="1800">
                <a:solidFill>
                  <a:schemeClr val="hlink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$0</a:t>
            </a:r>
            <a:r>
              <a:rPr lang="en-US" altLang="zh-CN" sz="1800">
                <a:latin typeface="Lucida Console" panose="020B0609040504020204" pitchFamily="49" charset="0"/>
                <a:ea typeface="宋体" panose="02010600030101010101" pitchFamily="2" charset="-122"/>
              </a:rPr>
              <a:t>, target</a:t>
            </a:r>
            <a:endParaRPr lang="en-AU" altLang="zh-CN" sz="1800">
              <a:latin typeface="Lucida Console" panose="020B0609040504020204" pitchFamily="49" charset="0"/>
              <a:ea typeface="宋体" panose="02010600030101010101" pitchFamily="2" charset="-122"/>
            </a:endParaRPr>
          </a:p>
        </p:txBody>
      </p:sp>
      <p:sp>
        <p:nvSpPr>
          <p:cNvPr id="188445" name="Line 37"/>
          <p:cNvSpPr>
            <a:spLocks noChangeShapeType="1"/>
          </p:cNvSpPr>
          <p:nvPr/>
        </p:nvSpPr>
        <p:spPr bwMode="auto">
          <a:xfrm>
            <a:off x="5651500" y="3860800"/>
            <a:ext cx="433388" cy="1727200"/>
          </a:xfrm>
          <a:prstGeom prst="line">
            <a:avLst/>
          </a:prstGeom>
          <a:noFill/>
          <a:ln w="19050">
            <a:solidFill>
              <a:schemeClr val="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88446" name="AutoShape 38"/>
          <p:cNvSpPr>
            <a:spLocks noChangeArrowheads="1"/>
          </p:cNvSpPr>
          <p:nvPr/>
        </p:nvSpPr>
        <p:spPr bwMode="auto">
          <a:xfrm>
            <a:off x="5724525" y="4940300"/>
            <a:ext cx="360363" cy="287338"/>
          </a:xfrm>
          <a:prstGeom prst="cloudCallout">
            <a:avLst>
              <a:gd name="adj1" fmla="val -12995"/>
              <a:gd name="adj2" fmla="val 36190"/>
            </a:avLst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zh-CN" sz="1800">
              <a:ea typeface="宋体" panose="02010600030101010101" pitchFamily="2" charset="-122"/>
            </a:endParaRPr>
          </a:p>
        </p:txBody>
      </p:sp>
      <p:sp>
        <p:nvSpPr>
          <p:cNvPr id="188447" name="AutoShape 39"/>
          <p:cNvSpPr>
            <a:spLocks noChangeArrowheads="1"/>
          </p:cNvSpPr>
          <p:nvPr/>
        </p:nvSpPr>
        <p:spPr bwMode="auto">
          <a:xfrm>
            <a:off x="6372225" y="4940300"/>
            <a:ext cx="358775" cy="287338"/>
          </a:xfrm>
          <a:prstGeom prst="cloudCallout">
            <a:avLst>
              <a:gd name="adj1" fmla="val -12833"/>
              <a:gd name="adj2" fmla="val 36190"/>
            </a:avLst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zh-CN" sz="1800">
              <a:ea typeface="宋体" panose="02010600030101010101" pitchFamily="2" charset="-122"/>
            </a:endParaRPr>
          </a:p>
        </p:txBody>
      </p:sp>
      <p:sp>
        <p:nvSpPr>
          <p:cNvPr id="188448" name="AutoShape 40"/>
          <p:cNvSpPr>
            <a:spLocks noChangeArrowheads="1"/>
          </p:cNvSpPr>
          <p:nvPr/>
        </p:nvSpPr>
        <p:spPr bwMode="auto">
          <a:xfrm>
            <a:off x="7019925" y="4940300"/>
            <a:ext cx="358775" cy="287338"/>
          </a:xfrm>
          <a:prstGeom prst="cloudCallout">
            <a:avLst>
              <a:gd name="adj1" fmla="val -12833"/>
              <a:gd name="adj2" fmla="val 36190"/>
            </a:avLst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zh-CN" sz="1800">
              <a:ea typeface="宋体" panose="02010600030101010101" pitchFamily="2" charset="-122"/>
            </a:endParaRPr>
          </a:p>
        </p:txBody>
      </p:sp>
      <p:sp>
        <p:nvSpPr>
          <p:cNvPr id="188449" name="AutoShape 41"/>
          <p:cNvSpPr>
            <a:spLocks noChangeArrowheads="1"/>
          </p:cNvSpPr>
          <p:nvPr/>
        </p:nvSpPr>
        <p:spPr bwMode="auto">
          <a:xfrm>
            <a:off x="5076825" y="4364038"/>
            <a:ext cx="360363" cy="287337"/>
          </a:xfrm>
          <a:prstGeom prst="cloudCallout">
            <a:avLst>
              <a:gd name="adj1" fmla="val -12995"/>
              <a:gd name="adj2" fmla="val 36190"/>
            </a:avLst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zh-CN" sz="1800">
              <a:ea typeface="宋体" panose="02010600030101010101" pitchFamily="2" charset="-122"/>
            </a:endParaRPr>
          </a:p>
        </p:txBody>
      </p:sp>
      <p:sp>
        <p:nvSpPr>
          <p:cNvPr id="188450" name="AutoShape 42"/>
          <p:cNvSpPr>
            <a:spLocks noChangeArrowheads="1"/>
          </p:cNvSpPr>
          <p:nvPr/>
        </p:nvSpPr>
        <p:spPr bwMode="auto">
          <a:xfrm>
            <a:off x="5724525" y="4364038"/>
            <a:ext cx="358775" cy="287337"/>
          </a:xfrm>
          <a:prstGeom prst="cloudCallout">
            <a:avLst>
              <a:gd name="adj1" fmla="val -12833"/>
              <a:gd name="adj2" fmla="val 36190"/>
            </a:avLst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zh-CN" sz="1800">
              <a:ea typeface="宋体" panose="02010600030101010101" pitchFamily="2" charset="-122"/>
            </a:endParaRPr>
          </a:p>
        </p:txBody>
      </p:sp>
      <p:sp>
        <p:nvSpPr>
          <p:cNvPr id="188451" name="AutoShape 43"/>
          <p:cNvSpPr>
            <a:spLocks noChangeArrowheads="1"/>
          </p:cNvSpPr>
          <p:nvPr/>
        </p:nvSpPr>
        <p:spPr bwMode="auto">
          <a:xfrm>
            <a:off x="6372225" y="4364038"/>
            <a:ext cx="358775" cy="287337"/>
          </a:xfrm>
          <a:prstGeom prst="cloudCallout">
            <a:avLst>
              <a:gd name="adj1" fmla="val -12833"/>
              <a:gd name="adj2" fmla="val 36190"/>
            </a:avLst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zh-CN" sz="1800"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6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B064E048-4516-4FC1-99ED-D9E56DE86EE4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111</a:t>
            </a:fld>
            <a:endParaRPr lang="en-AU" altLang="zh-CN" sz="1400"/>
          </a:p>
        </p:txBody>
      </p:sp>
      <p:sp>
        <p:nvSpPr>
          <p:cNvPr id="19046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动态分支预测</a:t>
            </a:r>
            <a:endParaRPr lang="en-US" altLang="zh-CN" dirty="0" smtClean="0">
              <a:ea typeface="宋体" panose="02010600030101010101" pitchFamily="2" charset="-122"/>
            </a:endParaRPr>
          </a:p>
        </p:txBody>
      </p:sp>
      <p:sp>
        <p:nvSpPr>
          <p:cNvPr id="19046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sz="2800" dirty="0" smtClean="0">
                <a:ea typeface="宋体" panose="02010600030101010101" pitchFamily="2" charset="-122"/>
              </a:rPr>
              <a:t>需求：流水线级数更多或者使用了超标量技术，因控制冒险引起流水线性能损失将更</a:t>
            </a:r>
            <a:r>
              <a:rPr lang="zh-CN" altLang="en-US" sz="2800" dirty="0">
                <a:ea typeface="宋体" panose="02010600030101010101" pitchFamily="2" charset="-122"/>
              </a:rPr>
              <a:t>严重</a:t>
            </a:r>
            <a:endParaRPr lang="en-US" altLang="zh-CN" sz="2800" dirty="0" smtClean="0"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 sz="2800" dirty="0" smtClean="0">
                <a:ea typeface="宋体" panose="02010600030101010101" pitchFamily="2" charset="-122"/>
              </a:rPr>
              <a:t>动态分支预测方法之一：</a:t>
            </a:r>
            <a:endParaRPr lang="en-US" altLang="zh-CN" sz="2800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sz="2400" dirty="0" smtClean="0">
                <a:ea typeface="宋体" panose="02010600030101010101" pitchFamily="2" charset="-122"/>
              </a:rPr>
              <a:t>分支预测缓存</a:t>
            </a:r>
            <a:r>
              <a:rPr lang="en-US" altLang="zh-CN" sz="2400" dirty="0" smtClean="0">
                <a:ea typeface="宋体" panose="02010600030101010101" pitchFamily="2" charset="-122"/>
              </a:rPr>
              <a:t>Branch prediction buffer (</a:t>
            </a:r>
            <a:r>
              <a:rPr lang="zh-CN" altLang="en-US" sz="2400" dirty="0" smtClean="0">
                <a:ea typeface="宋体" panose="02010600030101010101" pitchFamily="2" charset="-122"/>
              </a:rPr>
              <a:t>分支历史记录</a:t>
            </a:r>
            <a:r>
              <a:rPr lang="en-US" altLang="zh-CN" sz="2400" dirty="0" smtClean="0">
                <a:ea typeface="宋体" panose="02010600030101010101" pitchFamily="2" charset="-122"/>
              </a:rPr>
              <a:t>)</a:t>
            </a:r>
          </a:p>
          <a:p>
            <a:pPr lvl="1" eaLnBrk="1" hangingPunct="1"/>
            <a:r>
              <a:rPr lang="zh-CN" altLang="en-US" sz="2400" dirty="0" smtClean="0">
                <a:ea typeface="宋体" panose="02010600030101010101" pitchFamily="2" charset="-122"/>
              </a:rPr>
              <a:t>用近期的分支地址为标签索引（</a:t>
            </a:r>
            <a:r>
              <a:rPr lang="en-US" altLang="zh-CN" sz="2400" dirty="0" smtClean="0">
                <a:ea typeface="宋体" panose="02010600030101010101" pitchFamily="2" charset="-122"/>
              </a:rPr>
              <a:t>Index</a:t>
            </a:r>
            <a:r>
              <a:rPr lang="zh-CN" altLang="en-US" sz="2400" dirty="0" smtClean="0">
                <a:ea typeface="宋体" panose="02010600030101010101" pitchFamily="2" charset="-122"/>
              </a:rPr>
              <a:t>）</a:t>
            </a:r>
            <a:endParaRPr lang="en-US" altLang="zh-CN" sz="2400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sz="2400" dirty="0" smtClean="0">
                <a:ea typeface="宋体" panose="02010600030101010101" pitchFamily="2" charset="-122"/>
              </a:rPr>
              <a:t>保存历史分支结果</a:t>
            </a:r>
            <a:r>
              <a:rPr lang="en-US" altLang="zh-CN" sz="2400" dirty="0" smtClean="0">
                <a:ea typeface="宋体" panose="02010600030101010101" pitchFamily="2" charset="-122"/>
              </a:rPr>
              <a:t> (</a:t>
            </a:r>
            <a:r>
              <a:rPr lang="zh-CN" altLang="en-US" sz="2400" dirty="0" smtClean="0">
                <a:ea typeface="宋体" panose="02010600030101010101" pitchFamily="2" charset="-122"/>
              </a:rPr>
              <a:t>分支</a:t>
            </a:r>
            <a:r>
              <a:rPr lang="en-US" altLang="zh-CN" sz="2400" dirty="0" smtClean="0">
                <a:ea typeface="宋体" panose="02010600030101010101" pitchFamily="2" charset="-122"/>
              </a:rPr>
              <a:t>/</a:t>
            </a:r>
            <a:r>
              <a:rPr lang="zh-CN" altLang="en-US" sz="2400" dirty="0" smtClean="0">
                <a:ea typeface="宋体" panose="02010600030101010101" pitchFamily="2" charset="-122"/>
              </a:rPr>
              <a:t>不分支</a:t>
            </a:r>
            <a:r>
              <a:rPr lang="en-US" altLang="zh-CN" sz="2400" dirty="0" smtClean="0">
                <a:ea typeface="宋体" panose="02010600030101010101" pitchFamily="2" charset="-122"/>
              </a:rPr>
              <a:t>)</a:t>
            </a:r>
          </a:p>
          <a:p>
            <a:pPr lvl="1" eaLnBrk="1" hangingPunct="1"/>
            <a:r>
              <a:rPr lang="zh-CN" altLang="en-US" sz="2400" dirty="0" smtClean="0">
                <a:ea typeface="宋体" panose="02010600030101010101" pitchFamily="2" charset="-122"/>
              </a:rPr>
              <a:t>执行一条分支指令</a:t>
            </a:r>
            <a:endParaRPr lang="en-US" altLang="zh-CN" sz="2400" dirty="0" smtClean="0">
              <a:ea typeface="宋体" panose="02010600030101010101" pitchFamily="2" charset="-122"/>
            </a:endParaRPr>
          </a:p>
          <a:p>
            <a:pPr lvl="2" eaLnBrk="1" hangingPunct="1"/>
            <a:r>
              <a:rPr lang="zh-CN" altLang="en-US" sz="2000" dirty="0" smtClean="0">
                <a:ea typeface="宋体" panose="02010600030101010101" pitchFamily="2" charset="-122"/>
              </a:rPr>
              <a:t>根据地址查缓存，将历史纪录作为分支决策</a:t>
            </a:r>
            <a:endParaRPr lang="en-US" altLang="zh-CN" sz="2000" dirty="0" smtClean="0">
              <a:ea typeface="宋体" panose="02010600030101010101" pitchFamily="2" charset="-122"/>
            </a:endParaRPr>
          </a:p>
          <a:p>
            <a:pPr lvl="2" eaLnBrk="1" hangingPunct="1"/>
            <a:r>
              <a:rPr lang="zh-CN" altLang="en-US" sz="2000" dirty="0" smtClean="0">
                <a:ea typeface="宋体" panose="02010600030101010101" pitchFamily="2" charset="-122"/>
              </a:rPr>
              <a:t>根据分支决策结果，取下一条指令或者跳转目标地址的指令</a:t>
            </a:r>
            <a:endParaRPr lang="en-US" altLang="zh-CN" sz="2000" dirty="0" smtClean="0">
              <a:ea typeface="宋体" panose="02010600030101010101" pitchFamily="2" charset="-122"/>
            </a:endParaRPr>
          </a:p>
          <a:p>
            <a:pPr lvl="2" eaLnBrk="1" hangingPunct="1"/>
            <a:r>
              <a:rPr lang="zh-CN" altLang="en-US" sz="2000" dirty="0" smtClean="0">
                <a:ea typeface="宋体" panose="02010600030101010101" pitchFamily="2" charset="-122"/>
              </a:rPr>
              <a:t>如果预测</a:t>
            </a:r>
            <a:r>
              <a:rPr lang="zh-CN" altLang="en-US" sz="2000" b="1" dirty="0" smtClean="0">
                <a:solidFill>
                  <a:srgbClr val="FF0000"/>
                </a:solidFill>
                <a:ea typeface="宋体" panose="02010600030101010101" pitchFamily="2" charset="-122"/>
              </a:rPr>
              <a:t>错</a:t>
            </a:r>
            <a:r>
              <a:rPr lang="zh-CN" altLang="en-US" sz="2000" dirty="0" smtClean="0">
                <a:ea typeface="宋体" panose="02010600030101010101" pitchFamily="2" charset="-122"/>
              </a:rPr>
              <a:t>：清空流水线，取另一分支，</a:t>
            </a:r>
            <a:r>
              <a:rPr lang="zh-CN" altLang="en-US" sz="2000" dirty="0" smtClean="0">
                <a:solidFill>
                  <a:srgbClr val="FF0000"/>
                </a:solidFill>
                <a:ea typeface="宋体" panose="02010600030101010101" pitchFamily="2" charset="-122"/>
              </a:rPr>
              <a:t>反转</a:t>
            </a:r>
            <a:r>
              <a:rPr lang="zh-CN" altLang="en-US" sz="2000" dirty="0" smtClean="0">
                <a:ea typeface="宋体" panose="02010600030101010101" pitchFamily="2" charset="-122"/>
              </a:rPr>
              <a:t>预测结果</a:t>
            </a:r>
            <a:endParaRPr lang="en-AU" altLang="zh-CN" sz="2000" dirty="0" smtClean="0"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14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23B660FD-C36B-49E6-A543-F95D5836BA07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112</a:t>
            </a:fld>
            <a:endParaRPr lang="en-AU" altLang="zh-CN" sz="1400"/>
          </a:p>
        </p:txBody>
      </p:sp>
      <p:sp>
        <p:nvSpPr>
          <p:cNvPr id="192515" name="Rectangle 2"/>
          <p:cNvSpPr>
            <a:spLocks noChangeArrowheads="1"/>
          </p:cNvSpPr>
          <p:nvPr/>
        </p:nvSpPr>
        <p:spPr bwMode="auto">
          <a:xfrm>
            <a:off x="2700338" y="3140075"/>
            <a:ext cx="2447925" cy="431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zh-CN" sz="1600">
              <a:ea typeface="宋体" panose="02010600030101010101" pitchFamily="2" charset="-122"/>
            </a:endParaRPr>
          </a:p>
        </p:txBody>
      </p:sp>
      <p:sp>
        <p:nvSpPr>
          <p:cNvPr id="192516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 smtClean="0">
                <a:ea typeface="宋体" panose="02010600030101010101" pitchFamily="2" charset="-122"/>
              </a:rPr>
              <a:t>1-Bit </a:t>
            </a:r>
            <a:r>
              <a:rPr lang="zh-CN" altLang="en-US" dirty="0" smtClean="0">
                <a:ea typeface="宋体" panose="02010600030101010101" pitchFamily="2" charset="-122"/>
              </a:rPr>
              <a:t>预测器</a:t>
            </a:r>
            <a:r>
              <a:rPr lang="en-US" altLang="zh-CN" dirty="0" smtClean="0">
                <a:ea typeface="宋体" panose="02010600030101010101" pitchFamily="2" charset="-122"/>
              </a:rPr>
              <a:t>: </a:t>
            </a:r>
            <a:r>
              <a:rPr lang="zh-CN" altLang="en-US" dirty="0" smtClean="0">
                <a:ea typeface="宋体" panose="02010600030101010101" pitchFamily="2" charset="-122"/>
              </a:rPr>
              <a:t>不足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  <p:sp>
        <p:nvSpPr>
          <p:cNvPr id="192517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684213" y="1125538"/>
            <a:ext cx="8270875" cy="719137"/>
          </a:xfrm>
        </p:spPr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一个内层循环的分支误判有两次</a:t>
            </a:r>
            <a:r>
              <a:rPr lang="en-US" altLang="zh-CN" dirty="0" smtClean="0">
                <a:ea typeface="宋体" panose="02010600030101010101" pitchFamily="2" charset="-122"/>
              </a:rPr>
              <a:t>!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  <p:sp>
        <p:nvSpPr>
          <p:cNvPr id="192518" name="Text Box 5"/>
          <p:cNvSpPr txBox="1">
            <a:spLocks noChangeArrowheads="1"/>
          </p:cNvSpPr>
          <p:nvPr/>
        </p:nvSpPr>
        <p:spPr bwMode="auto">
          <a:xfrm>
            <a:off x="1617663" y="1916113"/>
            <a:ext cx="3536950" cy="222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latin typeface="Lucida Console" panose="020B0609040504020204" pitchFamily="49" charset="0"/>
                <a:ea typeface="宋体" panose="02010600030101010101" pitchFamily="2" charset="-122"/>
              </a:rPr>
              <a:t>outer: …</a:t>
            </a:r>
            <a:br>
              <a:rPr lang="en-US" altLang="zh-CN" sz="2000">
                <a:latin typeface="Lucida Console" panose="020B0609040504020204" pitchFamily="49" charset="0"/>
                <a:ea typeface="宋体" panose="02010600030101010101" pitchFamily="2" charset="-122"/>
              </a:rPr>
            </a:br>
            <a:r>
              <a:rPr lang="en-US" altLang="zh-CN" sz="2000">
                <a:latin typeface="Lucida Console" panose="020B0609040504020204" pitchFamily="49" charset="0"/>
                <a:ea typeface="宋体" panose="02010600030101010101" pitchFamily="2" charset="-122"/>
              </a:rPr>
              <a:t>       …</a:t>
            </a:r>
            <a:br>
              <a:rPr lang="en-US" altLang="zh-CN" sz="2000">
                <a:latin typeface="Lucida Console" panose="020B0609040504020204" pitchFamily="49" charset="0"/>
                <a:ea typeface="宋体" panose="02010600030101010101" pitchFamily="2" charset="-122"/>
              </a:rPr>
            </a:br>
            <a:r>
              <a:rPr lang="en-US" altLang="zh-CN" sz="2000">
                <a:latin typeface="Lucida Console" panose="020B0609040504020204" pitchFamily="49" charset="0"/>
                <a:ea typeface="宋体" panose="02010600030101010101" pitchFamily="2" charset="-122"/>
              </a:rPr>
              <a:t>inner: …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latin typeface="Lucida Console" panose="020B0609040504020204" pitchFamily="49" charset="0"/>
                <a:ea typeface="宋体" panose="02010600030101010101" pitchFamily="2" charset="-122"/>
              </a:rPr>
              <a:t>       …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latin typeface="Lucida Console" panose="020B0609040504020204" pitchFamily="49" charset="0"/>
                <a:ea typeface="宋体" panose="02010600030101010101" pitchFamily="2" charset="-122"/>
              </a:rPr>
              <a:t>       beq …, …, inner</a:t>
            </a:r>
            <a:br>
              <a:rPr lang="en-US" altLang="zh-CN" sz="2000">
                <a:latin typeface="Lucida Console" panose="020B0609040504020204" pitchFamily="49" charset="0"/>
                <a:ea typeface="宋体" panose="02010600030101010101" pitchFamily="2" charset="-122"/>
              </a:rPr>
            </a:br>
            <a:r>
              <a:rPr lang="en-US" altLang="zh-CN" sz="2000">
                <a:latin typeface="Lucida Console" panose="020B0609040504020204" pitchFamily="49" charset="0"/>
                <a:ea typeface="宋体" panose="02010600030101010101" pitchFamily="2" charset="-122"/>
              </a:rPr>
              <a:t>       …</a:t>
            </a:r>
            <a:br>
              <a:rPr lang="en-US" altLang="zh-CN" sz="2000">
                <a:latin typeface="Lucida Console" panose="020B0609040504020204" pitchFamily="49" charset="0"/>
                <a:ea typeface="宋体" panose="02010600030101010101" pitchFamily="2" charset="-122"/>
              </a:rPr>
            </a:br>
            <a:r>
              <a:rPr lang="en-US" altLang="zh-CN" sz="2000">
                <a:latin typeface="Lucida Console" panose="020B0609040504020204" pitchFamily="49" charset="0"/>
                <a:ea typeface="宋体" panose="02010600030101010101" pitchFamily="2" charset="-122"/>
              </a:rPr>
              <a:t>       beq …, …, outer</a:t>
            </a:r>
            <a:endParaRPr lang="en-AU" altLang="zh-CN" sz="2000">
              <a:latin typeface="Lucida Console" panose="020B0609040504020204" pitchFamily="49" charset="0"/>
              <a:ea typeface="宋体" panose="02010600030101010101" pitchFamily="2" charset="-122"/>
            </a:endParaRPr>
          </a:p>
        </p:txBody>
      </p:sp>
      <p:sp>
        <p:nvSpPr>
          <p:cNvPr id="192519" name="Line 6"/>
          <p:cNvSpPr>
            <a:spLocks noChangeShapeType="1"/>
          </p:cNvSpPr>
          <p:nvPr/>
        </p:nvSpPr>
        <p:spPr bwMode="auto">
          <a:xfrm>
            <a:off x="5219700" y="3378200"/>
            <a:ext cx="36036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92520" name="Line 7"/>
          <p:cNvSpPr>
            <a:spLocks noChangeShapeType="1"/>
          </p:cNvSpPr>
          <p:nvPr/>
        </p:nvSpPr>
        <p:spPr bwMode="auto">
          <a:xfrm flipV="1">
            <a:off x="5580063" y="2730500"/>
            <a:ext cx="0" cy="647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92521" name="Line 8"/>
          <p:cNvSpPr>
            <a:spLocks noChangeShapeType="1"/>
          </p:cNvSpPr>
          <p:nvPr/>
        </p:nvSpPr>
        <p:spPr bwMode="auto">
          <a:xfrm flipH="1">
            <a:off x="4356100" y="2730500"/>
            <a:ext cx="122396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92522" name="Line 9"/>
          <p:cNvSpPr>
            <a:spLocks noChangeShapeType="1"/>
          </p:cNvSpPr>
          <p:nvPr/>
        </p:nvSpPr>
        <p:spPr bwMode="auto">
          <a:xfrm>
            <a:off x="5219700" y="3954463"/>
            <a:ext cx="7207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92523" name="Line 10"/>
          <p:cNvSpPr>
            <a:spLocks noChangeShapeType="1"/>
          </p:cNvSpPr>
          <p:nvPr/>
        </p:nvSpPr>
        <p:spPr bwMode="auto">
          <a:xfrm flipV="1">
            <a:off x="5940425" y="2082800"/>
            <a:ext cx="0" cy="18716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92524" name="Line 11"/>
          <p:cNvSpPr>
            <a:spLocks noChangeShapeType="1"/>
          </p:cNvSpPr>
          <p:nvPr/>
        </p:nvSpPr>
        <p:spPr bwMode="auto">
          <a:xfrm flipH="1">
            <a:off x="4356100" y="2082800"/>
            <a:ext cx="15843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92525" name="Rectangle 12"/>
          <p:cNvSpPr>
            <a:spLocks noChangeArrowheads="1"/>
          </p:cNvSpPr>
          <p:nvPr/>
        </p:nvSpPr>
        <p:spPr bwMode="auto">
          <a:xfrm>
            <a:off x="684213" y="4364038"/>
            <a:ext cx="7772400" cy="1873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1" eaLnBrk="1" hangingPunct="1"/>
            <a:r>
              <a:rPr lang="zh-CN" altLang="en-US" dirty="0" smtClean="0">
                <a:ea typeface="宋体" panose="02010600030101010101" pitchFamily="2" charset="-122"/>
              </a:rPr>
              <a:t>内存循环的最后一次迭代将误判（历史纪录为顺序执行）</a:t>
            </a:r>
            <a:endParaRPr lang="en-US" altLang="zh-CN" dirty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dirty="0" smtClean="0">
                <a:ea typeface="宋体" panose="02010600030101010101" pitchFamily="2" charset="-122"/>
              </a:rPr>
              <a:t>因此，经过外层循环迭代后，下一次执行内存循环时，第一次迭代将误判（顺序执行）</a:t>
            </a:r>
            <a:endParaRPr lang="en-AU" altLang="zh-CN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E38DABCC-DB83-452B-BA1B-269FD916B195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113</a:t>
            </a:fld>
            <a:endParaRPr lang="en-AU" altLang="zh-CN" sz="1400"/>
          </a:p>
        </p:txBody>
      </p:sp>
      <p:pic>
        <p:nvPicPr>
          <p:cNvPr id="194563" name="Picture 6" descr="f04-63-P37449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375" y="2349500"/>
            <a:ext cx="6132513" cy="3722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56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 smtClean="0">
                <a:ea typeface="宋体" panose="02010600030101010101" pitchFamily="2" charset="-122"/>
              </a:rPr>
              <a:t>2-Bit </a:t>
            </a:r>
            <a:r>
              <a:rPr lang="zh-CN" altLang="en-US" dirty="0" smtClean="0">
                <a:ea typeface="宋体" panose="02010600030101010101" pitchFamily="2" charset="-122"/>
              </a:rPr>
              <a:t>预测器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  <p:sp>
        <p:nvSpPr>
          <p:cNvPr id="19456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连续两次误判才改变预测方向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10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4A0C14A6-AA2D-4957-8263-01A589236DFC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114</a:t>
            </a:fld>
            <a:endParaRPr lang="en-AU" altLang="zh-CN" sz="1400"/>
          </a:p>
        </p:txBody>
      </p:sp>
      <p:sp>
        <p:nvSpPr>
          <p:cNvPr id="196611" name="Rectangle 2"/>
          <p:cNvSpPr>
            <a:spLocks noGrp="1" noChangeArrowheads="1"/>
          </p:cNvSpPr>
          <p:nvPr>
            <p:ph type="title"/>
          </p:nvPr>
        </p:nvSpPr>
        <p:spPr>
          <a:xfrm>
            <a:off x="684213" y="138609"/>
            <a:ext cx="8259762" cy="769441"/>
          </a:xfrm>
        </p:spPr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分支目标地址的计算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  <p:sp>
        <p:nvSpPr>
          <p:cNvPr id="19661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及时完成了预测</a:t>
            </a:r>
            <a:r>
              <a:rPr lang="en-US" altLang="zh-CN" dirty="0" smtClean="0">
                <a:ea typeface="宋体" panose="02010600030101010101" pitchFamily="2" charset="-122"/>
              </a:rPr>
              <a:t>, </a:t>
            </a:r>
            <a:r>
              <a:rPr lang="zh-CN" altLang="en-US" dirty="0" smtClean="0">
                <a:ea typeface="宋体" panose="02010600030101010101" pitchFamily="2" charset="-122"/>
              </a:rPr>
              <a:t>仍然需要计算目标地址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dirty="0" smtClean="0">
                <a:ea typeface="宋体" panose="02010600030101010101" pitchFamily="2" charset="-122"/>
              </a:rPr>
              <a:t>需要</a:t>
            </a:r>
            <a:r>
              <a:rPr lang="en-US" altLang="zh-CN" dirty="0" smtClean="0">
                <a:ea typeface="宋体" panose="02010600030101010101" pitchFamily="2" charset="-122"/>
              </a:rPr>
              <a:t>1</a:t>
            </a:r>
            <a:r>
              <a:rPr lang="zh-CN" altLang="en-US" dirty="0" smtClean="0">
                <a:ea typeface="宋体" panose="02010600030101010101" pitchFamily="2" charset="-122"/>
              </a:rPr>
              <a:t>个时钟周期用于计算分支目标地址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分支目标缓存</a:t>
            </a:r>
            <a:r>
              <a:rPr lang="zh-CN" altLang="en-US" sz="2400" dirty="0" smtClean="0">
                <a:ea typeface="宋体" panose="02010600030101010101" pitchFamily="2" charset="-122"/>
              </a:rPr>
              <a:t>（</a:t>
            </a:r>
            <a:r>
              <a:rPr lang="en-US" altLang="zh-CN" sz="2400" dirty="0" smtClean="0">
                <a:ea typeface="宋体" panose="02010600030101010101" pitchFamily="2" charset="-122"/>
              </a:rPr>
              <a:t>BTB, Branch target buffer</a:t>
            </a:r>
            <a:r>
              <a:rPr lang="zh-CN" altLang="en-US" sz="2400" dirty="0" smtClean="0">
                <a:ea typeface="宋体" panose="02010600030101010101" pitchFamily="2" charset="-122"/>
              </a:rPr>
              <a:t>）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dirty="0" smtClean="0">
                <a:ea typeface="宋体" panose="02010600030101010101" pitchFamily="2" charset="-122"/>
              </a:rPr>
              <a:t>缓存了近期使用的目标地址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dirty="0" smtClean="0">
                <a:ea typeface="宋体" panose="02010600030101010101" pitchFamily="2" charset="-122"/>
              </a:rPr>
              <a:t>根据分支指令的</a:t>
            </a:r>
            <a:r>
              <a:rPr lang="en-US" altLang="zh-CN" dirty="0" smtClean="0">
                <a:ea typeface="宋体" panose="02010600030101010101" pitchFamily="2" charset="-122"/>
              </a:rPr>
              <a:t>PC</a:t>
            </a:r>
            <a:r>
              <a:rPr lang="zh-CN" altLang="en-US" dirty="0" smtClean="0">
                <a:ea typeface="宋体" panose="02010600030101010101" pitchFamily="2" charset="-122"/>
              </a:rPr>
              <a:t>来标识（</a:t>
            </a:r>
            <a:r>
              <a:rPr lang="en-US" altLang="zh-CN" dirty="0" smtClean="0">
                <a:ea typeface="宋体" panose="02010600030101010101" pitchFamily="2" charset="-122"/>
              </a:rPr>
              <a:t>indexing</a:t>
            </a:r>
            <a:r>
              <a:rPr lang="zh-CN" altLang="en-US" dirty="0" smtClean="0">
                <a:ea typeface="宋体" panose="02010600030101010101" pitchFamily="2" charset="-122"/>
              </a:rPr>
              <a:t>）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2" eaLnBrk="1" hangingPunct="1"/>
            <a:r>
              <a:rPr lang="zh-CN" altLang="en-US" dirty="0" smtClean="0">
                <a:ea typeface="宋体" panose="02010600030101010101" pitchFamily="2" charset="-122"/>
              </a:rPr>
              <a:t>如果</a:t>
            </a:r>
            <a:r>
              <a:rPr lang="en-US" altLang="zh-CN" dirty="0" smtClean="0">
                <a:ea typeface="宋体" panose="02010600030101010101" pitchFamily="2" charset="-122"/>
              </a:rPr>
              <a:t>PC</a:t>
            </a:r>
            <a:r>
              <a:rPr lang="zh-CN" altLang="en-US" dirty="0" smtClean="0">
                <a:ea typeface="宋体" panose="02010600030101010101" pitchFamily="2" charset="-122"/>
              </a:rPr>
              <a:t>匹配并且预测为分支发生，则直接从</a:t>
            </a:r>
            <a:r>
              <a:rPr lang="en-US" altLang="zh-CN" dirty="0" smtClean="0">
                <a:ea typeface="宋体" panose="02010600030101010101" pitchFamily="2" charset="-122"/>
              </a:rPr>
              <a:t>BTB</a:t>
            </a:r>
            <a:r>
              <a:rPr lang="zh-CN" altLang="en-US" dirty="0" smtClean="0">
                <a:ea typeface="宋体" panose="02010600030101010101" pitchFamily="2" charset="-122"/>
              </a:rPr>
              <a:t>中去除目标地址而无需计算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延迟槽</a:t>
            </a:r>
            <a:r>
              <a:rPr lang="zh-CN" altLang="en-US" dirty="0"/>
              <a:t>技术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4213" y="1125538"/>
            <a:ext cx="8270875" cy="935310"/>
          </a:xfrm>
        </p:spPr>
        <p:txBody>
          <a:bodyPr/>
          <a:lstStyle/>
          <a:p>
            <a:r>
              <a:rPr lang="zh-CN" altLang="en-US" dirty="0" smtClean="0"/>
              <a:t>分支发生在分支指令之后的第二个时钟周期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中间间隔</a:t>
            </a:r>
            <a:r>
              <a:rPr lang="zh-CN" altLang="en-US" dirty="0"/>
              <a:t>一</a:t>
            </a:r>
            <a:r>
              <a:rPr lang="zh-CN" altLang="en-US" dirty="0" smtClean="0"/>
              <a:t>个“分支延迟槽”可以执行无关指令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无关指令：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前面的指令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后续指令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目标处指令</a:t>
            </a:r>
            <a:r>
              <a:rPr lang="en-US" altLang="zh-CN" dirty="0" smtClean="0"/>
              <a:t>	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 altLang="zh-CN" dirty="0" smtClean="0"/>
              <a:t>Chapter 4 — The Processor — </a:t>
            </a:r>
            <a:fld id="{2BC4159C-8FB5-4701-B7E8-AE7E0381651F}" type="slidenum">
              <a:rPr lang="en-AU" altLang="zh-CN" smtClean="0"/>
              <a:pPr>
                <a:defRPr/>
              </a:pPr>
              <a:t>115</a:t>
            </a:fld>
            <a:endParaRPr lang="en-AU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0495" y="2278336"/>
            <a:ext cx="5448523" cy="4060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842953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4213" y="446385"/>
            <a:ext cx="8259762" cy="461665"/>
          </a:xfrm>
        </p:spPr>
        <p:txBody>
          <a:bodyPr/>
          <a:lstStyle/>
          <a:p>
            <a:endParaRPr lang="zh-CN" altLang="en-US" sz="24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竞争预测器（</a:t>
            </a:r>
            <a:r>
              <a:rPr lang="en-US" altLang="zh-CN" dirty="0"/>
              <a:t>tournament branch predictor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对每个分支使用</a:t>
            </a:r>
            <a:r>
              <a:rPr lang="zh-CN" altLang="en-US" dirty="0"/>
              <a:t>多</a:t>
            </a:r>
            <a:r>
              <a:rPr lang="zh-CN" altLang="en-US" dirty="0" smtClean="0"/>
              <a:t>个预测器</a:t>
            </a:r>
            <a:endParaRPr lang="en-US" altLang="zh-CN" dirty="0" smtClean="0"/>
          </a:p>
          <a:p>
            <a:pPr lvl="1"/>
            <a:r>
              <a:rPr lang="zh-CN" altLang="en-US" dirty="0"/>
              <a:t>记</a:t>
            </a:r>
            <a:r>
              <a:rPr lang="zh-CN" altLang="en-US" dirty="0" smtClean="0"/>
              <a:t>录预测器的准确程度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选择最准确的作为分支判决</a:t>
            </a:r>
            <a:endParaRPr lang="en-US" altLang="zh-CN" dirty="0" smtClean="0"/>
          </a:p>
          <a:p>
            <a:r>
              <a:rPr lang="zh-CN" altLang="en-US" dirty="0" smtClean="0"/>
              <a:t>消除分支的指令（</a:t>
            </a:r>
            <a:r>
              <a:rPr lang="en-US" altLang="zh-CN" dirty="0" smtClean="0"/>
              <a:t>MIPS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lvl="1"/>
            <a:r>
              <a:rPr lang="en-US" altLang="zh-CN" dirty="0" err="1" smtClean="0"/>
              <a:t>movn</a:t>
            </a:r>
            <a:r>
              <a:rPr lang="zh-CN" altLang="en-US" dirty="0" smtClean="0"/>
              <a:t> </a:t>
            </a:r>
            <a:r>
              <a:rPr lang="en-US" altLang="zh-CN" dirty="0" smtClean="0"/>
              <a:t>(move</a:t>
            </a:r>
            <a:r>
              <a:rPr lang="zh-CN" altLang="en-US" dirty="0" smtClean="0"/>
              <a:t> </a:t>
            </a:r>
            <a:r>
              <a:rPr lang="en-US" altLang="zh-CN" dirty="0" smtClean="0"/>
              <a:t>if</a:t>
            </a:r>
            <a:r>
              <a:rPr lang="zh-CN" altLang="en-US" dirty="0" smtClean="0"/>
              <a:t> </a:t>
            </a:r>
            <a:r>
              <a:rPr lang="en-US" altLang="zh-CN" dirty="0" smtClean="0"/>
              <a:t>not</a:t>
            </a:r>
            <a:r>
              <a:rPr lang="zh-CN" altLang="en-US" dirty="0" smtClean="0"/>
              <a:t> </a:t>
            </a:r>
            <a:r>
              <a:rPr lang="en-US" altLang="zh-CN" dirty="0" smtClean="0"/>
              <a:t>zero)</a:t>
            </a:r>
          </a:p>
          <a:p>
            <a:pPr lvl="1"/>
            <a:r>
              <a:rPr lang="en-US" altLang="zh-CN" dirty="0" err="1"/>
              <a:t>m</a:t>
            </a:r>
            <a:r>
              <a:rPr lang="en-US" altLang="zh-CN" dirty="0" err="1" smtClean="0"/>
              <a:t>ovz</a:t>
            </a:r>
            <a:r>
              <a:rPr lang="en-US" altLang="zh-CN" dirty="0" smtClean="0"/>
              <a:t> (move if zero)</a:t>
            </a:r>
            <a:r>
              <a:rPr lang="zh-CN" altLang="en-US" dirty="0" smtClean="0"/>
              <a:t> </a:t>
            </a:r>
            <a:endParaRPr lang="en-US" altLang="zh-CN" dirty="0" smtClean="0"/>
          </a:p>
          <a:p>
            <a:pPr lvl="1"/>
            <a:r>
              <a:rPr lang="en-US" altLang="zh-CN" dirty="0" err="1" smtClean="0"/>
              <a:t>slt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 altLang="zh-CN" smtClean="0"/>
              <a:t>Chapter 4 — The Processor — </a:t>
            </a:r>
            <a:fld id="{2BC4159C-8FB5-4701-B7E8-AE7E0381651F}" type="slidenum">
              <a:rPr lang="en-AU" altLang="zh-CN" smtClean="0"/>
              <a:pPr>
                <a:defRPr/>
              </a:pPr>
              <a:t>116</a:t>
            </a:fld>
            <a:endParaRPr lang="en-AU" altLang="zh-CN"/>
          </a:p>
        </p:txBody>
      </p:sp>
    </p:spTree>
    <p:extLst>
      <p:ext uri="{BB962C8B-B14F-4D97-AF65-F5344CB8AC3E}">
        <p14:creationId xmlns:p14="http://schemas.microsoft.com/office/powerpoint/2010/main" val="121344521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流水线全图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 altLang="zh-CN" smtClean="0"/>
              <a:t>Chapter 4 — The Processor — </a:t>
            </a:r>
            <a:fld id="{2BC4159C-8FB5-4701-B7E8-AE7E0381651F}" type="slidenum">
              <a:rPr lang="en-AU" altLang="zh-CN" smtClean="0"/>
              <a:pPr>
                <a:defRPr/>
              </a:pPr>
              <a:t>117</a:t>
            </a:fld>
            <a:endParaRPr lang="en-AU" alt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175" y="1096242"/>
            <a:ext cx="8658100" cy="5285507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62175" y="5085184"/>
            <a:ext cx="224773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C00000"/>
                </a:solidFill>
              </a:rPr>
              <a:t>非流水基础之上增加：</a:t>
            </a:r>
            <a:endParaRPr lang="en-US" altLang="zh-CN" dirty="0" smtClean="0">
              <a:solidFill>
                <a:srgbClr val="C00000"/>
              </a:solidFill>
            </a:endParaRPr>
          </a:p>
          <a:p>
            <a:r>
              <a:rPr lang="en-US" altLang="zh-CN" dirty="0" smtClean="0">
                <a:solidFill>
                  <a:srgbClr val="C00000"/>
                </a:solidFill>
              </a:rPr>
              <a:t>1</a:t>
            </a:r>
            <a:r>
              <a:rPr lang="zh-CN" altLang="en-US" dirty="0" smtClean="0">
                <a:solidFill>
                  <a:srgbClr val="C00000"/>
                </a:solidFill>
              </a:rPr>
              <a:t>）流水线寄存器</a:t>
            </a:r>
            <a:endParaRPr lang="en-US" altLang="zh-CN" dirty="0" smtClean="0">
              <a:solidFill>
                <a:srgbClr val="C00000"/>
              </a:solidFill>
            </a:endParaRPr>
          </a:p>
          <a:p>
            <a:r>
              <a:rPr lang="en-US" altLang="zh-CN" dirty="0" smtClean="0">
                <a:solidFill>
                  <a:srgbClr val="C00000"/>
                </a:solidFill>
              </a:rPr>
              <a:t>2</a:t>
            </a:r>
            <a:r>
              <a:rPr lang="zh-CN" altLang="en-US" dirty="0" smtClean="0">
                <a:solidFill>
                  <a:srgbClr val="C00000"/>
                </a:solidFill>
              </a:rPr>
              <a:t>）旁路电路</a:t>
            </a:r>
            <a:endParaRPr lang="en-US" altLang="zh-CN" dirty="0" smtClean="0">
              <a:solidFill>
                <a:srgbClr val="C00000"/>
              </a:solidFill>
            </a:endParaRPr>
          </a:p>
          <a:p>
            <a:r>
              <a:rPr lang="en-US" altLang="zh-CN" dirty="0" smtClean="0">
                <a:solidFill>
                  <a:srgbClr val="C00000"/>
                </a:solidFill>
              </a:rPr>
              <a:t>3</a:t>
            </a:r>
            <a:r>
              <a:rPr lang="zh-CN" altLang="en-US" dirty="0" smtClean="0">
                <a:solidFill>
                  <a:srgbClr val="C00000"/>
                </a:solidFill>
              </a:rPr>
              <a:t>）冒险电路</a:t>
            </a:r>
            <a:endParaRPr lang="en-US" altLang="zh-CN" dirty="0" smtClean="0">
              <a:solidFill>
                <a:srgbClr val="C00000"/>
              </a:solidFill>
            </a:endParaRPr>
          </a:p>
          <a:p>
            <a:r>
              <a:rPr lang="en-US" altLang="zh-CN" dirty="0" smtClean="0">
                <a:solidFill>
                  <a:srgbClr val="C00000"/>
                </a:solidFill>
              </a:rPr>
              <a:t>4</a:t>
            </a:r>
            <a:r>
              <a:rPr lang="zh-CN" altLang="en-US" dirty="0" smtClean="0">
                <a:solidFill>
                  <a:srgbClr val="C00000"/>
                </a:solidFill>
              </a:rPr>
              <a:t>）分支预测及撤销</a:t>
            </a:r>
            <a:endParaRPr lang="zh-CN" alt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0357511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58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0B7EE37D-E1E0-42E5-B2B9-2656601443B6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118</a:t>
            </a:fld>
            <a:endParaRPr lang="en-AU" altLang="zh-CN" sz="1400"/>
          </a:p>
        </p:txBody>
      </p:sp>
      <p:sp>
        <p:nvSpPr>
          <p:cNvPr id="1986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 smtClean="0">
                <a:ea typeface="宋体" panose="02010600030101010101" pitchFamily="2" charset="-122"/>
              </a:rPr>
              <a:t>4.9 </a:t>
            </a:r>
            <a:r>
              <a:rPr lang="zh-CN" altLang="en-US" dirty="0" smtClean="0">
                <a:ea typeface="宋体" panose="02010600030101010101" pitchFamily="2" charset="-122"/>
              </a:rPr>
              <a:t>异常与中断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  <p:sp>
        <p:nvSpPr>
          <p:cNvPr id="19866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sz="2800" dirty="0" smtClean="0">
                <a:ea typeface="宋体" panose="02010600030101010101" pitchFamily="2" charset="-122"/>
              </a:rPr>
              <a:t>异常事件的出现将打断原来正常执行的指令流</a:t>
            </a:r>
            <a:endParaRPr lang="en-US" altLang="zh-CN" sz="2800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sz="2400" dirty="0" smtClean="0">
                <a:ea typeface="宋体" panose="02010600030101010101" pitchFamily="2" charset="-122"/>
              </a:rPr>
              <a:t>不同</a:t>
            </a:r>
            <a:r>
              <a:rPr lang="en-US" altLang="zh-CN" sz="2400" dirty="0" smtClean="0">
                <a:ea typeface="宋体" panose="02010600030101010101" pitchFamily="2" charset="-122"/>
              </a:rPr>
              <a:t>ISA</a:t>
            </a:r>
            <a:r>
              <a:rPr lang="zh-CN" altLang="en-US" sz="2400" dirty="0" smtClean="0">
                <a:ea typeface="宋体" panose="02010600030101010101" pitchFamily="2" charset="-122"/>
              </a:rPr>
              <a:t>的机器属于上略有不同</a:t>
            </a:r>
            <a:endParaRPr lang="en-US" altLang="zh-CN" sz="2400" dirty="0" smtClean="0"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 sz="2800" dirty="0" smtClean="0">
                <a:ea typeface="宋体" panose="02010600030101010101" pitchFamily="2" charset="-122"/>
              </a:rPr>
              <a:t>异常</a:t>
            </a:r>
            <a:r>
              <a:rPr lang="en-US" altLang="zh-CN" sz="2800" dirty="0" smtClean="0">
                <a:ea typeface="宋体" panose="02010600030101010101" pitchFamily="2" charset="-122"/>
              </a:rPr>
              <a:t>Exception</a:t>
            </a:r>
          </a:p>
          <a:p>
            <a:pPr lvl="1" eaLnBrk="1" hangingPunct="1"/>
            <a:r>
              <a:rPr lang="zh-CN" altLang="en-US" sz="2400" dirty="0" smtClean="0">
                <a:ea typeface="宋体" panose="02010600030101010101" pitchFamily="2" charset="-122"/>
              </a:rPr>
              <a:t>源于</a:t>
            </a:r>
            <a:r>
              <a:rPr lang="en-US" altLang="zh-CN" sz="2400" dirty="0" smtClean="0">
                <a:ea typeface="宋体" panose="02010600030101010101" pitchFamily="2" charset="-122"/>
              </a:rPr>
              <a:t>CPU</a:t>
            </a:r>
            <a:r>
              <a:rPr lang="zh-CN" altLang="en-US" sz="2400" dirty="0" smtClean="0">
                <a:ea typeface="宋体" panose="02010600030101010101" pitchFamily="2" charset="-122"/>
              </a:rPr>
              <a:t>内部事件</a:t>
            </a:r>
            <a:endParaRPr lang="en-US" altLang="zh-CN" sz="2400" dirty="0" smtClean="0">
              <a:ea typeface="宋体" panose="02010600030101010101" pitchFamily="2" charset="-122"/>
            </a:endParaRPr>
          </a:p>
          <a:p>
            <a:pPr lvl="2" eaLnBrk="1" hangingPunct="1"/>
            <a:r>
              <a:rPr lang="zh-CN" altLang="en-US" sz="2000" dirty="0" smtClean="0">
                <a:ea typeface="宋体" panose="02010600030101010101" pitchFamily="2" charset="-122"/>
              </a:rPr>
              <a:t>例如</a:t>
            </a:r>
            <a:r>
              <a:rPr lang="en-US" altLang="zh-CN" sz="2000" dirty="0" smtClean="0">
                <a:ea typeface="宋体" panose="02010600030101010101" pitchFamily="2" charset="-122"/>
              </a:rPr>
              <a:t>, </a:t>
            </a:r>
            <a:r>
              <a:rPr lang="zh-CN" altLang="en-US" sz="2000" dirty="0" smtClean="0">
                <a:ea typeface="宋体" panose="02010600030101010101" pitchFamily="2" charset="-122"/>
              </a:rPr>
              <a:t>无效指令</a:t>
            </a:r>
            <a:r>
              <a:rPr lang="en-US" altLang="zh-CN" sz="2000" dirty="0" smtClean="0">
                <a:ea typeface="宋体" panose="02010600030101010101" pitchFamily="2" charset="-122"/>
              </a:rPr>
              <a:t>, </a:t>
            </a:r>
            <a:r>
              <a:rPr lang="zh-CN" altLang="en-US" sz="2000" dirty="0" smtClean="0">
                <a:ea typeface="宋体" panose="02010600030101010101" pitchFamily="2" charset="-122"/>
              </a:rPr>
              <a:t>溢出</a:t>
            </a:r>
            <a:r>
              <a:rPr lang="en-US" altLang="zh-CN" sz="2000" dirty="0" smtClean="0">
                <a:ea typeface="宋体" panose="02010600030101010101" pitchFamily="2" charset="-122"/>
              </a:rPr>
              <a:t>, </a:t>
            </a:r>
            <a:r>
              <a:rPr lang="zh-CN" altLang="en-US" sz="2000" dirty="0" smtClean="0">
                <a:ea typeface="宋体" panose="02010600030101010101" pitchFamily="2" charset="-122"/>
              </a:rPr>
              <a:t>系统调用指令</a:t>
            </a:r>
            <a:r>
              <a:rPr lang="en-US" altLang="zh-CN" sz="2000" dirty="0" smtClean="0">
                <a:ea typeface="宋体" panose="02010600030101010101" pitchFamily="2" charset="-122"/>
              </a:rPr>
              <a:t>, …</a:t>
            </a:r>
          </a:p>
          <a:p>
            <a:pPr eaLnBrk="1" hangingPunct="1"/>
            <a:r>
              <a:rPr lang="zh-CN" altLang="en-US" sz="2800" dirty="0" smtClean="0">
                <a:ea typeface="宋体" panose="02010600030101010101" pitchFamily="2" charset="-122"/>
              </a:rPr>
              <a:t>中断</a:t>
            </a:r>
            <a:endParaRPr lang="en-US" altLang="zh-CN" sz="2800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sz="2400" dirty="0" smtClean="0">
                <a:ea typeface="宋体" panose="02010600030101010101" pitchFamily="2" charset="-122"/>
              </a:rPr>
              <a:t>源于外部</a:t>
            </a:r>
            <a:r>
              <a:rPr lang="en-US" altLang="zh-CN" sz="2400" dirty="0" smtClean="0">
                <a:ea typeface="宋体" panose="02010600030101010101" pitchFamily="2" charset="-122"/>
              </a:rPr>
              <a:t>I/O </a:t>
            </a:r>
            <a:r>
              <a:rPr lang="zh-CN" altLang="en-US" sz="2400" dirty="0" smtClean="0">
                <a:ea typeface="宋体" panose="02010600030101010101" pitchFamily="2" charset="-122"/>
              </a:rPr>
              <a:t>控制器</a:t>
            </a:r>
            <a:endParaRPr lang="en-US" altLang="zh-CN" sz="2400" dirty="0" smtClean="0"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 sz="2800" dirty="0" smtClean="0">
                <a:ea typeface="宋体" panose="02010600030101010101" pitchFamily="2" charset="-122"/>
              </a:rPr>
              <a:t>既能正确处理异常与终端，又尽可能不引起性能下降，是非常复杂的事情</a:t>
            </a:r>
            <a:endParaRPr lang="en-AU" altLang="zh-CN" sz="2800" dirty="0" smtClean="0">
              <a:ea typeface="宋体" panose="02010600030101010101" pitchFamily="2" charset="-122"/>
            </a:endParaRPr>
          </a:p>
        </p:txBody>
      </p:sp>
      <p:sp>
        <p:nvSpPr>
          <p:cNvPr id="198661" name="Text Box 4"/>
          <p:cNvSpPr txBox="1">
            <a:spLocks noChangeArrowheads="1"/>
          </p:cNvSpPr>
          <p:nvPr/>
        </p:nvSpPr>
        <p:spPr bwMode="auto">
          <a:xfrm rot="5400000">
            <a:off x="8055769" y="721519"/>
            <a:ext cx="1809750" cy="366712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solidFill>
                  <a:schemeClr val="folHlink"/>
                </a:solidFill>
                <a:ea typeface="宋体" panose="02010600030101010101" pitchFamily="2" charset="-122"/>
              </a:rPr>
              <a:t>§4.9 Exceptions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BD31C716-31C1-4DBB-8682-9CC29D7E4266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119</a:t>
            </a:fld>
            <a:endParaRPr lang="en-AU" altLang="zh-CN" sz="1400"/>
          </a:p>
        </p:txBody>
      </p:sp>
      <p:sp>
        <p:nvSpPr>
          <p:cNvPr id="20070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异常处理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  <p:sp>
        <p:nvSpPr>
          <p:cNvPr id="20070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CN" sz="2800" dirty="0" smtClean="0">
                <a:ea typeface="宋体" panose="02010600030101010101" pitchFamily="2" charset="-122"/>
              </a:rPr>
              <a:t>MIPS</a:t>
            </a:r>
            <a:r>
              <a:rPr lang="zh-CN" altLang="en-US" sz="2800" dirty="0" smtClean="0">
                <a:ea typeface="宋体" panose="02010600030101010101" pitchFamily="2" charset="-122"/>
              </a:rPr>
              <a:t>的异常由</a:t>
            </a:r>
            <a:r>
              <a:rPr lang="en-US" altLang="zh-CN" sz="2800" dirty="0" smtClean="0">
                <a:ea typeface="宋体" panose="02010600030101010101" pitchFamily="2" charset="-122"/>
              </a:rPr>
              <a:t>CP0</a:t>
            </a:r>
            <a:r>
              <a:rPr lang="zh-CN" altLang="en-US" sz="2000" dirty="0" smtClean="0">
                <a:ea typeface="宋体" panose="02010600030101010101" pitchFamily="2" charset="-122"/>
              </a:rPr>
              <a:t> </a:t>
            </a:r>
            <a:r>
              <a:rPr lang="en-US" altLang="zh-CN" sz="2000" dirty="0" smtClean="0">
                <a:ea typeface="宋体" panose="02010600030101010101" pitchFamily="2" charset="-122"/>
              </a:rPr>
              <a:t>(</a:t>
            </a:r>
            <a:r>
              <a:rPr lang="en-US" altLang="zh-CN" sz="2000" dirty="0">
                <a:ea typeface="宋体" panose="02010600030101010101" pitchFamily="2" charset="-122"/>
              </a:rPr>
              <a:t>System </a:t>
            </a:r>
            <a:r>
              <a:rPr lang="en-US" altLang="zh-CN" sz="2000" dirty="0" smtClean="0">
                <a:ea typeface="宋体" panose="02010600030101010101" pitchFamily="2" charset="-122"/>
              </a:rPr>
              <a:t>Control</a:t>
            </a:r>
            <a:r>
              <a:rPr lang="zh-CN" altLang="en-US" sz="2000" dirty="0" smtClean="0">
                <a:ea typeface="宋体" panose="02010600030101010101" pitchFamily="2" charset="-122"/>
              </a:rPr>
              <a:t> </a:t>
            </a:r>
            <a:r>
              <a:rPr lang="en-US" altLang="zh-CN" sz="2000" dirty="0" smtClean="0">
                <a:ea typeface="宋体" panose="02010600030101010101" pitchFamily="2" charset="-122"/>
              </a:rPr>
              <a:t>Coprocessor )</a:t>
            </a:r>
            <a:r>
              <a:rPr lang="zh-CN" altLang="en-US" sz="2800" dirty="0" smtClean="0">
                <a:ea typeface="宋体" panose="02010600030101010101" pitchFamily="2" charset="-122"/>
              </a:rPr>
              <a:t>处理</a:t>
            </a:r>
            <a:endParaRPr lang="en-US" altLang="zh-CN" sz="2800" dirty="0" smtClean="0">
              <a:ea typeface="宋体" panose="02010600030101010101" pitchFamily="2" charset="-122"/>
            </a:endParaRPr>
          </a:p>
          <a:p>
            <a:pPr eaLnBrk="1" hangingPunct="1">
              <a:lnSpc>
                <a:spcPct val="90000"/>
              </a:lnSpc>
            </a:pPr>
            <a:endParaRPr lang="en-US" altLang="zh-CN" sz="2800" dirty="0" smtClean="0">
              <a:ea typeface="宋体" panose="02010600030101010101" pitchFamily="2" charset="-122"/>
            </a:endParaRPr>
          </a:p>
          <a:p>
            <a:pPr eaLnBrk="1" hangingPunct="1">
              <a:lnSpc>
                <a:spcPct val="90000"/>
              </a:lnSpc>
            </a:pPr>
            <a:r>
              <a:rPr lang="zh-CN" altLang="en-US" sz="2800" dirty="0" smtClean="0">
                <a:ea typeface="宋体" panose="02010600030101010101" pitchFamily="2" charset="-122"/>
              </a:rPr>
              <a:t>需要保存引起异常（或被打断）的指令</a:t>
            </a:r>
            <a:r>
              <a:rPr lang="en-US" altLang="zh-CN" sz="2800" dirty="0" smtClean="0">
                <a:ea typeface="宋体" panose="02010600030101010101" pitchFamily="2" charset="-122"/>
              </a:rPr>
              <a:t> PC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sz="2400" dirty="0" smtClean="0">
                <a:ea typeface="宋体" panose="02010600030101010101" pitchFamily="2" charset="-122"/>
              </a:rPr>
              <a:t>MIPS</a:t>
            </a:r>
            <a:r>
              <a:rPr lang="zh-CN" altLang="en-US" sz="2400" dirty="0" smtClean="0">
                <a:ea typeface="宋体" panose="02010600030101010101" pitchFamily="2" charset="-122"/>
              </a:rPr>
              <a:t>保存在</a:t>
            </a:r>
            <a:r>
              <a:rPr lang="en-US" altLang="zh-CN" sz="2400" dirty="0" smtClean="0">
                <a:ea typeface="宋体" panose="02010600030101010101" pitchFamily="2" charset="-122"/>
              </a:rPr>
              <a:t>EPC</a:t>
            </a:r>
            <a:r>
              <a:rPr lang="zh-CN" altLang="en-US" sz="2400" dirty="0" smtClean="0">
                <a:ea typeface="宋体" panose="02010600030101010101" pitchFamily="2" charset="-122"/>
              </a:rPr>
              <a:t>（</a:t>
            </a:r>
            <a:r>
              <a:rPr lang="en-US" altLang="zh-CN" sz="2400" dirty="0" smtClean="0">
                <a:ea typeface="宋体" panose="02010600030101010101" pitchFamily="2" charset="-122"/>
              </a:rPr>
              <a:t>Exception Program Counter )</a:t>
            </a:r>
          </a:p>
          <a:p>
            <a:pPr eaLnBrk="1" hangingPunct="1">
              <a:lnSpc>
                <a:spcPct val="90000"/>
              </a:lnSpc>
            </a:pPr>
            <a:r>
              <a:rPr lang="zh-CN" altLang="en-US" sz="2800" dirty="0" smtClean="0">
                <a:ea typeface="宋体" panose="02010600030101010101" pitchFamily="2" charset="-122"/>
              </a:rPr>
              <a:t>保存异常的原因</a:t>
            </a:r>
            <a:endParaRPr lang="en-US" altLang="zh-CN" sz="2800" dirty="0" smtClean="0">
              <a:ea typeface="宋体" panose="02010600030101010101" pitchFamily="2" charset="-122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altLang="zh-CN" sz="2400" dirty="0" smtClean="0">
                <a:ea typeface="宋体" panose="02010600030101010101" pitchFamily="2" charset="-122"/>
              </a:rPr>
              <a:t>MIPS</a:t>
            </a:r>
            <a:r>
              <a:rPr lang="zh-CN" altLang="en-US" sz="2400" dirty="0" smtClean="0">
                <a:ea typeface="宋体" panose="02010600030101010101" pitchFamily="2" charset="-122"/>
              </a:rPr>
              <a:t>有状态寄存器：</a:t>
            </a:r>
            <a:r>
              <a:rPr lang="en-US" altLang="zh-CN" sz="2400" dirty="0" smtClean="0">
                <a:ea typeface="宋体" panose="02010600030101010101" pitchFamily="2" charset="-122"/>
              </a:rPr>
              <a:t>Cause register</a:t>
            </a:r>
          </a:p>
          <a:p>
            <a:pPr lvl="1" eaLnBrk="1" hangingPunct="1">
              <a:lnSpc>
                <a:spcPct val="90000"/>
              </a:lnSpc>
            </a:pPr>
            <a:r>
              <a:rPr lang="zh-CN" altLang="en-US" sz="2400" dirty="0" smtClean="0">
                <a:ea typeface="宋体" panose="02010600030101010101" pitchFamily="2" charset="-122"/>
              </a:rPr>
              <a:t>我们这里假设只有一位：</a:t>
            </a:r>
            <a:endParaRPr lang="en-US" altLang="zh-CN" sz="2400" dirty="0" smtClean="0">
              <a:ea typeface="宋体" panose="02010600030101010101" pitchFamily="2" charset="-122"/>
            </a:endParaRPr>
          </a:p>
          <a:p>
            <a:pPr lvl="2" eaLnBrk="1" hangingPunct="1">
              <a:lnSpc>
                <a:spcPct val="90000"/>
              </a:lnSpc>
            </a:pPr>
            <a:r>
              <a:rPr lang="en-US" altLang="zh-CN" sz="2000" dirty="0" smtClean="0">
                <a:ea typeface="宋体" panose="02010600030101010101" pitchFamily="2" charset="-122"/>
              </a:rPr>
              <a:t>0 </a:t>
            </a:r>
            <a:r>
              <a:rPr lang="zh-CN" altLang="en-US" sz="2000" dirty="0" smtClean="0">
                <a:ea typeface="宋体" panose="02010600030101010101" pitchFamily="2" charset="-122"/>
              </a:rPr>
              <a:t>表示无效（未定义）指令</a:t>
            </a:r>
            <a:r>
              <a:rPr lang="en-US" altLang="zh-CN" sz="2000" dirty="0" smtClean="0">
                <a:ea typeface="宋体" panose="02010600030101010101" pitchFamily="2" charset="-122"/>
              </a:rPr>
              <a:t>, 1 </a:t>
            </a:r>
            <a:r>
              <a:rPr lang="zh-CN" altLang="en-US" sz="2000" dirty="0" smtClean="0">
                <a:ea typeface="宋体" panose="02010600030101010101" pitchFamily="2" charset="-122"/>
              </a:rPr>
              <a:t>表示溢出</a:t>
            </a:r>
            <a:endParaRPr lang="en-US" altLang="zh-CN" sz="2000" dirty="0" smtClean="0">
              <a:ea typeface="宋体" panose="02010600030101010101" pitchFamily="2" charset="-122"/>
            </a:endParaRPr>
          </a:p>
          <a:p>
            <a:pPr eaLnBrk="1" hangingPunct="1">
              <a:lnSpc>
                <a:spcPct val="90000"/>
              </a:lnSpc>
            </a:pPr>
            <a:r>
              <a:rPr lang="zh-CN" altLang="en-US" sz="2800" dirty="0" smtClean="0">
                <a:ea typeface="宋体" panose="02010600030101010101" pitchFamily="2" charset="-122"/>
              </a:rPr>
              <a:t>跳转到异常处理入口代码，其地址：</a:t>
            </a:r>
            <a:r>
              <a:rPr lang="en-US" altLang="zh-CN" sz="2800" dirty="0" smtClean="0">
                <a:ea typeface="宋体" panose="02010600030101010101" pitchFamily="2" charset="-122"/>
              </a:rPr>
              <a:t>8000 00180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41169819-DD96-4FA9-B74F-196900E1A0B9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12</a:t>
            </a:fld>
            <a:endParaRPr lang="en-AU" altLang="zh-CN" sz="1400"/>
          </a:p>
        </p:txBody>
      </p:sp>
      <p:sp>
        <p:nvSpPr>
          <p:cNvPr id="2253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组合单元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1412875"/>
            <a:ext cx="3440113" cy="1295400"/>
          </a:xfrm>
        </p:spPr>
        <p:txBody>
          <a:bodyPr/>
          <a:lstStyle/>
          <a:p>
            <a:pPr eaLnBrk="1" hangingPunct="1"/>
            <a:r>
              <a:rPr lang="en-US" altLang="zh-CN" dirty="0" smtClean="0">
                <a:ea typeface="宋体" panose="02010600030101010101" pitchFamily="2" charset="-122"/>
              </a:rPr>
              <a:t>AND-gate </a:t>
            </a:r>
            <a:r>
              <a:rPr lang="zh-CN" altLang="en-US" dirty="0" smtClean="0">
                <a:ea typeface="宋体" panose="02010600030101010101" pitchFamily="2" charset="-122"/>
              </a:rPr>
              <a:t>与门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en-US" altLang="zh-CN" dirty="0" smtClean="0">
                <a:ea typeface="宋体" panose="02010600030101010101" pitchFamily="2" charset="-122"/>
              </a:rPr>
              <a:t>Y = A &amp; B</a:t>
            </a:r>
          </a:p>
        </p:txBody>
      </p:sp>
      <p:grpSp>
        <p:nvGrpSpPr>
          <p:cNvPr id="22533" name="Group 4"/>
          <p:cNvGrpSpPr>
            <a:grpSpLocks/>
          </p:cNvGrpSpPr>
          <p:nvPr/>
        </p:nvGrpSpPr>
        <p:grpSpPr bwMode="auto">
          <a:xfrm>
            <a:off x="1258888" y="2641600"/>
            <a:ext cx="1560512" cy="655638"/>
            <a:chOff x="249" y="2299"/>
            <a:chExt cx="983" cy="413"/>
          </a:xfrm>
        </p:grpSpPr>
        <p:grpSp>
          <p:nvGrpSpPr>
            <p:cNvPr id="22585" name="Group 5"/>
            <p:cNvGrpSpPr>
              <a:grpSpLocks/>
            </p:cNvGrpSpPr>
            <p:nvPr/>
          </p:nvGrpSpPr>
          <p:grpSpPr bwMode="auto">
            <a:xfrm>
              <a:off x="476" y="2387"/>
              <a:ext cx="544" cy="273"/>
              <a:chOff x="431" y="1888"/>
              <a:chExt cx="544" cy="273"/>
            </a:xfrm>
          </p:grpSpPr>
          <p:sp>
            <p:nvSpPr>
              <p:cNvPr id="22589" name="Arc 6"/>
              <p:cNvSpPr>
                <a:spLocks/>
              </p:cNvSpPr>
              <p:nvPr/>
            </p:nvSpPr>
            <p:spPr bwMode="auto">
              <a:xfrm>
                <a:off x="701" y="1889"/>
                <a:ext cx="139" cy="272"/>
              </a:xfrm>
              <a:custGeom>
                <a:avLst/>
                <a:gdLst>
                  <a:gd name="T0" fmla="*/ 0 w 22080"/>
                  <a:gd name="T1" fmla="*/ 0 h 43200"/>
                  <a:gd name="T2" fmla="*/ 0 w 22080"/>
                  <a:gd name="T3" fmla="*/ 0 h 43200"/>
                  <a:gd name="T4" fmla="*/ 0 w 22080"/>
                  <a:gd name="T5" fmla="*/ 0 h 43200"/>
                  <a:gd name="T6" fmla="*/ 0 60000 65536"/>
                  <a:gd name="T7" fmla="*/ 0 60000 65536"/>
                  <a:gd name="T8" fmla="*/ 0 60000 65536"/>
                  <a:gd name="T9" fmla="*/ 0 w 22080"/>
                  <a:gd name="T10" fmla="*/ 0 h 43200"/>
                  <a:gd name="T11" fmla="*/ 22080 w 22080"/>
                  <a:gd name="T12" fmla="*/ 43200 h 432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2080" h="43200" fill="none" extrusionOk="0">
                    <a:moveTo>
                      <a:pt x="479" y="0"/>
                    </a:moveTo>
                    <a:cubicBezTo>
                      <a:pt x="12409" y="0"/>
                      <a:pt x="22080" y="9670"/>
                      <a:pt x="22080" y="21600"/>
                    </a:cubicBezTo>
                    <a:cubicBezTo>
                      <a:pt x="22080" y="33529"/>
                      <a:pt x="12409" y="43200"/>
                      <a:pt x="480" y="43200"/>
                    </a:cubicBezTo>
                    <a:cubicBezTo>
                      <a:pt x="319" y="43200"/>
                      <a:pt x="159" y="43198"/>
                      <a:pt x="0" y="43194"/>
                    </a:cubicBezTo>
                  </a:path>
                  <a:path w="22080" h="43200" stroke="0" extrusionOk="0">
                    <a:moveTo>
                      <a:pt x="479" y="0"/>
                    </a:moveTo>
                    <a:cubicBezTo>
                      <a:pt x="12409" y="0"/>
                      <a:pt x="22080" y="9670"/>
                      <a:pt x="22080" y="21600"/>
                    </a:cubicBezTo>
                    <a:cubicBezTo>
                      <a:pt x="22080" y="33529"/>
                      <a:pt x="12409" y="43200"/>
                      <a:pt x="480" y="43200"/>
                    </a:cubicBezTo>
                    <a:cubicBezTo>
                      <a:pt x="319" y="43200"/>
                      <a:pt x="159" y="43198"/>
                      <a:pt x="0" y="43194"/>
                    </a:cubicBezTo>
                    <a:lnTo>
                      <a:pt x="480" y="21600"/>
                    </a:lnTo>
                    <a:lnTo>
                      <a:pt x="479" y="0"/>
                    </a:lnTo>
                    <a:close/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2590" name="Line 7"/>
              <p:cNvSpPr>
                <a:spLocks noChangeShapeType="1"/>
              </p:cNvSpPr>
              <p:nvPr/>
            </p:nvSpPr>
            <p:spPr bwMode="auto">
              <a:xfrm>
                <a:off x="567" y="1888"/>
                <a:ext cx="136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2591" name="Line 8"/>
              <p:cNvSpPr>
                <a:spLocks noChangeShapeType="1"/>
              </p:cNvSpPr>
              <p:nvPr/>
            </p:nvSpPr>
            <p:spPr bwMode="auto">
              <a:xfrm>
                <a:off x="567" y="1888"/>
                <a:ext cx="0" cy="27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2592" name="Line 9"/>
              <p:cNvSpPr>
                <a:spLocks noChangeShapeType="1"/>
              </p:cNvSpPr>
              <p:nvPr/>
            </p:nvSpPr>
            <p:spPr bwMode="auto">
              <a:xfrm>
                <a:off x="567" y="2160"/>
                <a:ext cx="136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2593" name="Line 10"/>
              <p:cNvSpPr>
                <a:spLocks noChangeShapeType="1"/>
              </p:cNvSpPr>
              <p:nvPr/>
            </p:nvSpPr>
            <p:spPr bwMode="auto">
              <a:xfrm>
                <a:off x="431" y="1933"/>
                <a:ext cx="136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2594" name="Line 11"/>
              <p:cNvSpPr>
                <a:spLocks noChangeShapeType="1"/>
              </p:cNvSpPr>
              <p:nvPr/>
            </p:nvSpPr>
            <p:spPr bwMode="auto">
              <a:xfrm>
                <a:off x="431" y="2115"/>
                <a:ext cx="136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2595" name="Line 12"/>
              <p:cNvSpPr>
                <a:spLocks noChangeShapeType="1"/>
              </p:cNvSpPr>
              <p:nvPr/>
            </p:nvSpPr>
            <p:spPr bwMode="auto">
              <a:xfrm>
                <a:off x="839" y="2024"/>
                <a:ext cx="136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22586" name="Text Box 13"/>
            <p:cNvSpPr txBox="1">
              <a:spLocks noChangeArrowheads="1"/>
            </p:cNvSpPr>
            <p:nvPr/>
          </p:nvSpPr>
          <p:spPr bwMode="auto">
            <a:xfrm>
              <a:off x="249" y="2299"/>
              <a:ext cx="21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ea typeface="宋体" panose="02010600030101010101" pitchFamily="2" charset="-122"/>
                </a:rPr>
                <a:t>A</a:t>
              </a:r>
              <a:endParaRPr lang="en-AU" altLang="zh-CN" sz="1800">
                <a:ea typeface="宋体" panose="02010600030101010101" pitchFamily="2" charset="-122"/>
              </a:endParaRPr>
            </a:p>
          </p:txBody>
        </p:sp>
        <p:sp>
          <p:nvSpPr>
            <p:cNvPr id="22587" name="Text Box 14"/>
            <p:cNvSpPr txBox="1">
              <a:spLocks noChangeArrowheads="1"/>
            </p:cNvSpPr>
            <p:nvPr/>
          </p:nvSpPr>
          <p:spPr bwMode="auto">
            <a:xfrm>
              <a:off x="249" y="2481"/>
              <a:ext cx="21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ea typeface="宋体" panose="02010600030101010101" pitchFamily="2" charset="-122"/>
                </a:rPr>
                <a:t>B</a:t>
              </a:r>
              <a:endParaRPr lang="en-AU" altLang="zh-CN" sz="1800">
                <a:ea typeface="宋体" panose="02010600030101010101" pitchFamily="2" charset="-122"/>
              </a:endParaRPr>
            </a:p>
          </p:txBody>
        </p:sp>
        <p:sp>
          <p:nvSpPr>
            <p:cNvPr id="22588" name="Text Box 15"/>
            <p:cNvSpPr txBox="1">
              <a:spLocks noChangeArrowheads="1"/>
            </p:cNvSpPr>
            <p:nvPr/>
          </p:nvSpPr>
          <p:spPr bwMode="auto">
            <a:xfrm>
              <a:off x="1020" y="2390"/>
              <a:ext cx="21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ea typeface="宋体" panose="02010600030101010101" pitchFamily="2" charset="-122"/>
                </a:rPr>
                <a:t>Y</a:t>
              </a:r>
              <a:endParaRPr lang="en-AU" altLang="zh-CN" sz="1800">
                <a:ea typeface="宋体" panose="02010600030101010101" pitchFamily="2" charset="-122"/>
              </a:endParaRPr>
            </a:p>
          </p:txBody>
        </p:sp>
      </p:grpSp>
      <p:grpSp>
        <p:nvGrpSpPr>
          <p:cNvPr id="22534" name="Group 16"/>
          <p:cNvGrpSpPr>
            <a:grpSpLocks/>
          </p:cNvGrpSpPr>
          <p:nvPr/>
        </p:nvGrpSpPr>
        <p:grpSpPr bwMode="auto">
          <a:xfrm>
            <a:off x="1547813" y="4868863"/>
            <a:ext cx="1416050" cy="1308100"/>
            <a:chOff x="113" y="2840"/>
            <a:chExt cx="892" cy="824"/>
          </a:xfrm>
        </p:grpSpPr>
        <p:sp>
          <p:nvSpPr>
            <p:cNvPr id="22570" name="Line 17"/>
            <p:cNvSpPr>
              <a:spLocks noChangeShapeType="1"/>
            </p:cNvSpPr>
            <p:nvPr/>
          </p:nvSpPr>
          <p:spPr bwMode="auto">
            <a:xfrm>
              <a:off x="340" y="2976"/>
              <a:ext cx="13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71" name="Line 18"/>
            <p:cNvSpPr>
              <a:spLocks noChangeShapeType="1"/>
            </p:cNvSpPr>
            <p:nvPr/>
          </p:nvSpPr>
          <p:spPr bwMode="auto">
            <a:xfrm>
              <a:off x="340" y="3158"/>
              <a:ext cx="13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72" name="Line 19"/>
            <p:cNvSpPr>
              <a:spLocks noChangeShapeType="1"/>
            </p:cNvSpPr>
            <p:nvPr/>
          </p:nvSpPr>
          <p:spPr bwMode="auto">
            <a:xfrm>
              <a:off x="657" y="3067"/>
              <a:ext cx="13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73" name="Text Box 20"/>
            <p:cNvSpPr txBox="1">
              <a:spLocks noChangeArrowheads="1"/>
            </p:cNvSpPr>
            <p:nvPr/>
          </p:nvSpPr>
          <p:spPr bwMode="auto">
            <a:xfrm>
              <a:off x="113" y="2843"/>
              <a:ext cx="23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ea typeface="宋体" panose="02010600030101010101" pitchFamily="2" charset="-122"/>
                </a:rPr>
                <a:t>I0</a:t>
              </a:r>
              <a:endParaRPr lang="en-AU" altLang="zh-CN" sz="1800">
                <a:ea typeface="宋体" panose="02010600030101010101" pitchFamily="2" charset="-122"/>
              </a:endParaRPr>
            </a:p>
          </p:txBody>
        </p:sp>
        <p:sp>
          <p:nvSpPr>
            <p:cNvPr id="22574" name="Text Box 21"/>
            <p:cNvSpPr txBox="1">
              <a:spLocks noChangeArrowheads="1"/>
            </p:cNvSpPr>
            <p:nvPr/>
          </p:nvSpPr>
          <p:spPr bwMode="auto">
            <a:xfrm>
              <a:off x="113" y="3025"/>
              <a:ext cx="23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ea typeface="宋体" panose="02010600030101010101" pitchFamily="2" charset="-122"/>
                </a:rPr>
                <a:t>I1</a:t>
              </a:r>
              <a:endParaRPr lang="en-AU" altLang="zh-CN" sz="1800">
                <a:ea typeface="宋体" panose="02010600030101010101" pitchFamily="2" charset="-122"/>
              </a:endParaRPr>
            </a:p>
          </p:txBody>
        </p:sp>
        <p:sp>
          <p:nvSpPr>
            <p:cNvPr id="22575" name="Text Box 22"/>
            <p:cNvSpPr txBox="1">
              <a:spLocks noChangeArrowheads="1"/>
            </p:cNvSpPr>
            <p:nvPr/>
          </p:nvSpPr>
          <p:spPr bwMode="auto">
            <a:xfrm>
              <a:off x="793" y="2934"/>
              <a:ext cx="21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ea typeface="宋体" panose="02010600030101010101" pitchFamily="2" charset="-122"/>
                </a:rPr>
                <a:t>Y</a:t>
              </a:r>
              <a:endParaRPr lang="en-AU" altLang="zh-CN" sz="1800">
                <a:ea typeface="宋体" panose="02010600030101010101" pitchFamily="2" charset="-122"/>
              </a:endParaRPr>
            </a:p>
          </p:txBody>
        </p:sp>
        <p:sp>
          <p:nvSpPr>
            <p:cNvPr id="22576" name="Line 23"/>
            <p:cNvSpPr>
              <a:spLocks noChangeShapeType="1"/>
            </p:cNvSpPr>
            <p:nvPr/>
          </p:nvSpPr>
          <p:spPr bwMode="auto">
            <a:xfrm>
              <a:off x="476" y="2931"/>
              <a:ext cx="0" cy="27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77" name="Arc 24"/>
            <p:cNvSpPr>
              <a:spLocks/>
            </p:cNvSpPr>
            <p:nvPr/>
          </p:nvSpPr>
          <p:spPr bwMode="auto">
            <a:xfrm>
              <a:off x="567" y="2840"/>
              <a:ext cx="90" cy="9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578" name="Arc 25"/>
            <p:cNvSpPr>
              <a:spLocks/>
            </p:cNvSpPr>
            <p:nvPr/>
          </p:nvSpPr>
          <p:spPr bwMode="auto">
            <a:xfrm flipH="1">
              <a:off x="476" y="2840"/>
              <a:ext cx="90" cy="9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579" name="Arc 26"/>
            <p:cNvSpPr>
              <a:spLocks/>
            </p:cNvSpPr>
            <p:nvPr/>
          </p:nvSpPr>
          <p:spPr bwMode="auto">
            <a:xfrm flipV="1">
              <a:off x="567" y="3203"/>
              <a:ext cx="90" cy="9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580" name="Arc 27"/>
            <p:cNvSpPr>
              <a:spLocks/>
            </p:cNvSpPr>
            <p:nvPr/>
          </p:nvSpPr>
          <p:spPr bwMode="auto">
            <a:xfrm flipH="1" flipV="1">
              <a:off x="476" y="3203"/>
              <a:ext cx="90" cy="9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581" name="Line 28"/>
            <p:cNvSpPr>
              <a:spLocks noChangeShapeType="1"/>
            </p:cNvSpPr>
            <p:nvPr/>
          </p:nvSpPr>
          <p:spPr bwMode="auto">
            <a:xfrm>
              <a:off x="657" y="2931"/>
              <a:ext cx="0" cy="27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82" name="Text Box 29"/>
            <p:cNvSpPr txBox="1">
              <a:spLocks noChangeArrowheads="1"/>
            </p:cNvSpPr>
            <p:nvPr/>
          </p:nvSpPr>
          <p:spPr bwMode="auto">
            <a:xfrm>
              <a:off x="476" y="2840"/>
              <a:ext cx="181" cy="4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3600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400">
                  <a:ea typeface="宋体" panose="02010600030101010101" pitchFamily="2" charset="-122"/>
                </a:rPr>
                <a:t>M</a:t>
              </a:r>
              <a:br>
                <a:rPr lang="en-US" altLang="zh-CN" sz="1400">
                  <a:ea typeface="宋体" panose="02010600030101010101" pitchFamily="2" charset="-122"/>
                </a:rPr>
              </a:br>
              <a:r>
                <a:rPr lang="en-US" altLang="zh-CN" sz="1400">
                  <a:ea typeface="宋体" panose="02010600030101010101" pitchFamily="2" charset="-122"/>
                </a:rPr>
                <a:t>u</a:t>
              </a:r>
              <a:br>
                <a:rPr lang="en-US" altLang="zh-CN" sz="1400">
                  <a:ea typeface="宋体" panose="02010600030101010101" pitchFamily="2" charset="-122"/>
                </a:rPr>
              </a:br>
              <a:r>
                <a:rPr lang="en-US" altLang="zh-CN" sz="1400">
                  <a:ea typeface="宋体" panose="02010600030101010101" pitchFamily="2" charset="-122"/>
                </a:rPr>
                <a:t>x</a:t>
              </a:r>
              <a:endParaRPr lang="en-AU" altLang="zh-CN" sz="1400">
                <a:ea typeface="宋体" panose="02010600030101010101" pitchFamily="2" charset="-122"/>
              </a:endParaRPr>
            </a:p>
          </p:txBody>
        </p:sp>
        <p:sp>
          <p:nvSpPr>
            <p:cNvPr id="22583" name="Line 30"/>
            <p:cNvSpPr>
              <a:spLocks noChangeShapeType="1"/>
            </p:cNvSpPr>
            <p:nvPr/>
          </p:nvSpPr>
          <p:spPr bwMode="auto">
            <a:xfrm flipV="1">
              <a:off x="567" y="3294"/>
              <a:ext cx="0" cy="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84" name="Text Box 31"/>
            <p:cNvSpPr txBox="1">
              <a:spLocks noChangeArrowheads="1"/>
            </p:cNvSpPr>
            <p:nvPr/>
          </p:nvSpPr>
          <p:spPr bwMode="auto">
            <a:xfrm>
              <a:off x="461" y="3433"/>
              <a:ext cx="21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ea typeface="宋体" panose="02010600030101010101" pitchFamily="2" charset="-122"/>
                </a:rPr>
                <a:t>S</a:t>
              </a:r>
              <a:endParaRPr lang="en-AU" altLang="zh-CN" sz="1800">
                <a:ea typeface="宋体" panose="02010600030101010101" pitchFamily="2" charset="-122"/>
              </a:endParaRPr>
            </a:p>
          </p:txBody>
        </p:sp>
      </p:grpSp>
      <p:sp>
        <p:nvSpPr>
          <p:cNvPr id="22535" name="Rectangle 32"/>
          <p:cNvSpPr>
            <a:spLocks noChangeArrowheads="1"/>
          </p:cNvSpPr>
          <p:nvPr/>
        </p:nvSpPr>
        <p:spPr bwMode="auto">
          <a:xfrm>
            <a:off x="684213" y="3644900"/>
            <a:ext cx="3815779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CN" dirty="0" smtClean="0">
                <a:ea typeface="宋体" panose="02010600030101010101" pitchFamily="2" charset="-122"/>
              </a:rPr>
              <a:t>Multiplexer</a:t>
            </a:r>
            <a:r>
              <a:rPr lang="zh-CN" altLang="en-US" dirty="0" smtClean="0">
                <a:ea typeface="宋体" panose="02010600030101010101" pitchFamily="2" charset="-122"/>
              </a:rPr>
              <a:t>乘法器</a:t>
            </a:r>
            <a:endParaRPr lang="en-US" altLang="zh-CN" dirty="0">
              <a:ea typeface="宋体" panose="02010600030101010101" pitchFamily="2" charset="-122"/>
            </a:endParaRPr>
          </a:p>
          <a:p>
            <a:pPr lvl="1" eaLnBrk="1" hangingPunct="1"/>
            <a:r>
              <a:rPr lang="en-US" altLang="zh-CN" dirty="0">
                <a:ea typeface="宋体" panose="02010600030101010101" pitchFamily="2" charset="-122"/>
              </a:rPr>
              <a:t>Y = S ? I1 : I0</a:t>
            </a:r>
            <a:endParaRPr lang="en-AU" altLang="zh-CN" dirty="0">
              <a:ea typeface="宋体" panose="02010600030101010101" pitchFamily="2" charset="-122"/>
            </a:endParaRPr>
          </a:p>
        </p:txBody>
      </p:sp>
      <p:grpSp>
        <p:nvGrpSpPr>
          <p:cNvPr id="22536" name="Group 33"/>
          <p:cNvGrpSpPr>
            <a:grpSpLocks/>
          </p:cNvGrpSpPr>
          <p:nvPr/>
        </p:nvGrpSpPr>
        <p:grpSpPr bwMode="auto">
          <a:xfrm>
            <a:off x="7092950" y="1484313"/>
            <a:ext cx="1604963" cy="1012825"/>
            <a:chOff x="1111" y="2659"/>
            <a:chExt cx="1011" cy="638"/>
          </a:xfrm>
        </p:grpSpPr>
        <p:sp>
          <p:nvSpPr>
            <p:cNvPr id="22556" name="Line 34"/>
            <p:cNvSpPr>
              <a:spLocks noChangeShapeType="1"/>
            </p:cNvSpPr>
            <p:nvPr/>
          </p:nvSpPr>
          <p:spPr bwMode="auto">
            <a:xfrm>
              <a:off x="1338" y="2795"/>
              <a:ext cx="13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57" name="Line 35"/>
            <p:cNvSpPr>
              <a:spLocks noChangeShapeType="1"/>
            </p:cNvSpPr>
            <p:nvPr/>
          </p:nvSpPr>
          <p:spPr bwMode="auto">
            <a:xfrm>
              <a:off x="1338" y="3158"/>
              <a:ext cx="13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58" name="Line 36"/>
            <p:cNvSpPr>
              <a:spLocks noChangeShapeType="1"/>
            </p:cNvSpPr>
            <p:nvPr/>
          </p:nvSpPr>
          <p:spPr bwMode="auto">
            <a:xfrm>
              <a:off x="1791" y="2976"/>
              <a:ext cx="13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59" name="Text Box 37"/>
            <p:cNvSpPr txBox="1">
              <a:spLocks noChangeArrowheads="1"/>
            </p:cNvSpPr>
            <p:nvPr/>
          </p:nvSpPr>
          <p:spPr bwMode="auto">
            <a:xfrm>
              <a:off x="1111" y="2662"/>
              <a:ext cx="21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ea typeface="宋体" panose="02010600030101010101" pitchFamily="2" charset="-122"/>
                </a:rPr>
                <a:t>A</a:t>
              </a:r>
              <a:endParaRPr lang="en-AU" altLang="zh-CN" sz="1800">
                <a:ea typeface="宋体" panose="02010600030101010101" pitchFamily="2" charset="-122"/>
              </a:endParaRPr>
            </a:p>
          </p:txBody>
        </p:sp>
        <p:sp>
          <p:nvSpPr>
            <p:cNvPr id="22560" name="Text Box 38"/>
            <p:cNvSpPr txBox="1">
              <a:spLocks noChangeArrowheads="1"/>
            </p:cNvSpPr>
            <p:nvPr/>
          </p:nvSpPr>
          <p:spPr bwMode="auto">
            <a:xfrm>
              <a:off x="1111" y="3066"/>
              <a:ext cx="21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ea typeface="宋体" panose="02010600030101010101" pitchFamily="2" charset="-122"/>
                </a:rPr>
                <a:t>B</a:t>
              </a:r>
              <a:endParaRPr lang="en-AU" altLang="zh-CN" sz="1800">
                <a:ea typeface="宋体" panose="02010600030101010101" pitchFamily="2" charset="-122"/>
              </a:endParaRPr>
            </a:p>
          </p:txBody>
        </p:sp>
        <p:sp>
          <p:nvSpPr>
            <p:cNvPr id="22561" name="Text Box 39"/>
            <p:cNvSpPr txBox="1">
              <a:spLocks noChangeArrowheads="1"/>
            </p:cNvSpPr>
            <p:nvPr/>
          </p:nvSpPr>
          <p:spPr bwMode="auto">
            <a:xfrm>
              <a:off x="1910" y="2843"/>
              <a:ext cx="21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ea typeface="宋体" panose="02010600030101010101" pitchFamily="2" charset="-122"/>
                </a:rPr>
                <a:t>Y</a:t>
              </a:r>
              <a:endParaRPr lang="en-AU" altLang="zh-CN" sz="1800">
                <a:ea typeface="宋体" panose="02010600030101010101" pitchFamily="2" charset="-122"/>
              </a:endParaRPr>
            </a:p>
          </p:txBody>
        </p:sp>
        <p:sp>
          <p:nvSpPr>
            <p:cNvPr id="22562" name="Line 40"/>
            <p:cNvSpPr>
              <a:spLocks noChangeShapeType="1"/>
            </p:cNvSpPr>
            <p:nvPr/>
          </p:nvSpPr>
          <p:spPr bwMode="auto">
            <a:xfrm>
              <a:off x="1474" y="2659"/>
              <a:ext cx="0" cy="22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63" name="Line 41"/>
            <p:cNvSpPr>
              <a:spLocks noChangeShapeType="1"/>
            </p:cNvSpPr>
            <p:nvPr/>
          </p:nvSpPr>
          <p:spPr bwMode="auto">
            <a:xfrm>
              <a:off x="1474" y="3067"/>
              <a:ext cx="0" cy="22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64" name="Line 42"/>
            <p:cNvSpPr>
              <a:spLocks noChangeShapeType="1"/>
            </p:cNvSpPr>
            <p:nvPr/>
          </p:nvSpPr>
          <p:spPr bwMode="auto">
            <a:xfrm>
              <a:off x="1474" y="2886"/>
              <a:ext cx="91" cy="9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65" name="Line 43"/>
            <p:cNvSpPr>
              <a:spLocks noChangeShapeType="1"/>
            </p:cNvSpPr>
            <p:nvPr/>
          </p:nvSpPr>
          <p:spPr bwMode="auto">
            <a:xfrm flipH="1">
              <a:off x="1474" y="2976"/>
              <a:ext cx="91" cy="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66" name="Line 44"/>
            <p:cNvSpPr>
              <a:spLocks noChangeShapeType="1"/>
            </p:cNvSpPr>
            <p:nvPr/>
          </p:nvSpPr>
          <p:spPr bwMode="auto">
            <a:xfrm>
              <a:off x="1474" y="2659"/>
              <a:ext cx="317" cy="18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67" name="Line 45"/>
            <p:cNvSpPr>
              <a:spLocks noChangeShapeType="1"/>
            </p:cNvSpPr>
            <p:nvPr/>
          </p:nvSpPr>
          <p:spPr bwMode="auto">
            <a:xfrm flipV="1">
              <a:off x="1474" y="3113"/>
              <a:ext cx="317" cy="18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68" name="Line 46"/>
            <p:cNvSpPr>
              <a:spLocks noChangeShapeType="1"/>
            </p:cNvSpPr>
            <p:nvPr/>
          </p:nvSpPr>
          <p:spPr bwMode="auto">
            <a:xfrm>
              <a:off x="1791" y="2840"/>
              <a:ext cx="0" cy="27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69" name="Text Box 47"/>
            <p:cNvSpPr txBox="1">
              <a:spLocks noChangeArrowheads="1"/>
            </p:cNvSpPr>
            <p:nvPr/>
          </p:nvSpPr>
          <p:spPr bwMode="auto">
            <a:xfrm>
              <a:off x="1620" y="2889"/>
              <a:ext cx="84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ea typeface="宋体" panose="02010600030101010101" pitchFamily="2" charset="-122"/>
                </a:rPr>
                <a:t>+</a:t>
              </a:r>
              <a:endParaRPr lang="en-AU" altLang="zh-CN" sz="1800">
                <a:ea typeface="宋体" panose="02010600030101010101" pitchFamily="2" charset="-122"/>
              </a:endParaRPr>
            </a:p>
          </p:txBody>
        </p:sp>
      </p:grpSp>
      <p:grpSp>
        <p:nvGrpSpPr>
          <p:cNvPr id="22537" name="Group 48"/>
          <p:cNvGrpSpPr>
            <a:grpSpLocks/>
          </p:cNvGrpSpPr>
          <p:nvPr/>
        </p:nvGrpSpPr>
        <p:grpSpPr bwMode="auto">
          <a:xfrm>
            <a:off x="5627905" y="4747428"/>
            <a:ext cx="1676400" cy="1595438"/>
            <a:chOff x="2699" y="2750"/>
            <a:chExt cx="1056" cy="1005"/>
          </a:xfrm>
        </p:grpSpPr>
        <p:sp>
          <p:nvSpPr>
            <p:cNvPr id="22540" name="Line 49"/>
            <p:cNvSpPr>
              <a:spLocks noChangeShapeType="1"/>
            </p:cNvSpPr>
            <p:nvPr/>
          </p:nvSpPr>
          <p:spPr bwMode="auto">
            <a:xfrm>
              <a:off x="2926" y="2886"/>
              <a:ext cx="13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41" name="Line 50"/>
            <p:cNvSpPr>
              <a:spLocks noChangeShapeType="1"/>
            </p:cNvSpPr>
            <p:nvPr/>
          </p:nvSpPr>
          <p:spPr bwMode="auto">
            <a:xfrm>
              <a:off x="2926" y="3339"/>
              <a:ext cx="13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42" name="Line 51"/>
            <p:cNvSpPr>
              <a:spLocks noChangeShapeType="1"/>
            </p:cNvSpPr>
            <p:nvPr/>
          </p:nvSpPr>
          <p:spPr bwMode="auto">
            <a:xfrm>
              <a:off x="3424" y="3113"/>
              <a:ext cx="13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43" name="Text Box 52"/>
            <p:cNvSpPr txBox="1">
              <a:spLocks noChangeArrowheads="1"/>
            </p:cNvSpPr>
            <p:nvPr/>
          </p:nvSpPr>
          <p:spPr bwMode="auto">
            <a:xfrm>
              <a:off x="2699" y="2753"/>
              <a:ext cx="21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ea typeface="宋体" panose="02010600030101010101" pitchFamily="2" charset="-122"/>
                </a:rPr>
                <a:t>A</a:t>
              </a:r>
              <a:endParaRPr lang="en-AU" altLang="zh-CN" sz="1800">
                <a:ea typeface="宋体" panose="02010600030101010101" pitchFamily="2" charset="-122"/>
              </a:endParaRPr>
            </a:p>
          </p:txBody>
        </p:sp>
        <p:sp>
          <p:nvSpPr>
            <p:cNvPr id="22544" name="Text Box 53"/>
            <p:cNvSpPr txBox="1">
              <a:spLocks noChangeArrowheads="1"/>
            </p:cNvSpPr>
            <p:nvPr/>
          </p:nvSpPr>
          <p:spPr bwMode="auto">
            <a:xfrm>
              <a:off x="2699" y="3247"/>
              <a:ext cx="21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ea typeface="宋体" panose="02010600030101010101" pitchFamily="2" charset="-122"/>
                </a:rPr>
                <a:t>B</a:t>
              </a:r>
              <a:endParaRPr lang="en-AU" altLang="zh-CN" sz="1800">
                <a:ea typeface="宋体" panose="02010600030101010101" pitchFamily="2" charset="-122"/>
              </a:endParaRPr>
            </a:p>
          </p:txBody>
        </p:sp>
        <p:sp>
          <p:nvSpPr>
            <p:cNvPr id="22545" name="Text Box 54"/>
            <p:cNvSpPr txBox="1">
              <a:spLocks noChangeArrowheads="1"/>
            </p:cNvSpPr>
            <p:nvPr/>
          </p:nvSpPr>
          <p:spPr bwMode="auto">
            <a:xfrm>
              <a:off x="3543" y="2979"/>
              <a:ext cx="21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ea typeface="宋体" panose="02010600030101010101" pitchFamily="2" charset="-122"/>
                </a:rPr>
                <a:t>Y</a:t>
              </a:r>
              <a:endParaRPr lang="en-AU" altLang="zh-CN" sz="1800">
                <a:ea typeface="宋体" panose="02010600030101010101" pitchFamily="2" charset="-122"/>
              </a:endParaRPr>
            </a:p>
          </p:txBody>
        </p:sp>
        <p:sp>
          <p:nvSpPr>
            <p:cNvPr id="22546" name="Line 55"/>
            <p:cNvSpPr>
              <a:spLocks noChangeShapeType="1"/>
            </p:cNvSpPr>
            <p:nvPr/>
          </p:nvSpPr>
          <p:spPr bwMode="auto">
            <a:xfrm>
              <a:off x="3061" y="2750"/>
              <a:ext cx="1" cy="27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47" name="Line 56"/>
            <p:cNvSpPr>
              <a:spLocks noChangeShapeType="1"/>
            </p:cNvSpPr>
            <p:nvPr/>
          </p:nvSpPr>
          <p:spPr bwMode="auto">
            <a:xfrm flipH="1">
              <a:off x="3061" y="3203"/>
              <a:ext cx="1" cy="27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48" name="Line 57"/>
            <p:cNvSpPr>
              <a:spLocks noChangeShapeType="1"/>
            </p:cNvSpPr>
            <p:nvPr/>
          </p:nvSpPr>
          <p:spPr bwMode="auto">
            <a:xfrm>
              <a:off x="3062" y="3022"/>
              <a:ext cx="91" cy="9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49" name="Line 58"/>
            <p:cNvSpPr>
              <a:spLocks noChangeShapeType="1"/>
            </p:cNvSpPr>
            <p:nvPr/>
          </p:nvSpPr>
          <p:spPr bwMode="auto">
            <a:xfrm flipH="1">
              <a:off x="3062" y="3112"/>
              <a:ext cx="91" cy="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50" name="Line 59"/>
            <p:cNvSpPr>
              <a:spLocks noChangeShapeType="1"/>
            </p:cNvSpPr>
            <p:nvPr/>
          </p:nvSpPr>
          <p:spPr bwMode="auto">
            <a:xfrm>
              <a:off x="3061" y="2750"/>
              <a:ext cx="363" cy="18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51" name="Line 60"/>
            <p:cNvSpPr>
              <a:spLocks noChangeShapeType="1"/>
            </p:cNvSpPr>
            <p:nvPr/>
          </p:nvSpPr>
          <p:spPr bwMode="auto">
            <a:xfrm flipV="1">
              <a:off x="3061" y="3294"/>
              <a:ext cx="363" cy="18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52" name="Line 61"/>
            <p:cNvSpPr>
              <a:spLocks noChangeShapeType="1"/>
            </p:cNvSpPr>
            <p:nvPr/>
          </p:nvSpPr>
          <p:spPr bwMode="auto">
            <a:xfrm>
              <a:off x="3424" y="2931"/>
              <a:ext cx="0" cy="36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53" name="Text Box 62"/>
            <p:cNvSpPr txBox="1">
              <a:spLocks noChangeArrowheads="1"/>
            </p:cNvSpPr>
            <p:nvPr/>
          </p:nvSpPr>
          <p:spPr bwMode="auto">
            <a:xfrm>
              <a:off x="3152" y="3025"/>
              <a:ext cx="280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ea typeface="宋体" panose="02010600030101010101" pitchFamily="2" charset="-122"/>
                </a:rPr>
                <a:t>ALU</a:t>
              </a:r>
              <a:endParaRPr lang="en-AU" altLang="zh-CN" sz="1800">
                <a:ea typeface="宋体" panose="02010600030101010101" pitchFamily="2" charset="-122"/>
              </a:endParaRPr>
            </a:p>
          </p:txBody>
        </p:sp>
        <p:sp>
          <p:nvSpPr>
            <p:cNvPr id="22554" name="Line 63"/>
            <p:cNvSpPr>
              <a:spLocks noChangeShapeType="1"/>
            </p:cNvSpPr>
            <p:nvPr/>
          </p:nvSpPr>
          <p:spPr bwMode="auto">
            <a:xfrm>
              <a:off x="3243" y="3385"/>
              <a:ext cx="0" cy="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55" name="Text Box 64"/>
            <p:cNvSpPr txBox="1">
              <a:spLocks noChangeArrowheads="1"/>
            </p:cNvSpPr>
            <p:nvPr/>
          </p:nvSpPr>
          <p:spPr bwMode="auto">
            <a:xfrm>
              <a:off x="3152" y="3524"/>
              <a:ext cx="20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ea typeface="宋体" panose="02010600030101010101" pitchFamily="2" charset="-122"/>
                </a:rPr>
                <a:t>F</a:t>
              </a:r>
              <a:endParaRPr lang="en-AU" altLang="zh-CN" sz="1800">
                <a:ea typeface="宋体" panose="02010600030101010101" pitchFamily="2" charset="-122"/>
              </a:endParaRPr>
            </a:p>
          </p:txBody>
        </p:sp>
      </p:grpSp>
      <p:sp>
        <p:nvSpPr>
          <p:cNvPr id="22538" name="Rectangle 65"/>
          <p:cNvSpPr>
            <a:spLocks noChangeArrowheads="1"/>
          </p:cNvSpPr>
          <p:nvPr/>
        </p:nvSpPr>
        <p:spPr bwMode="auto">
          <a:xfrm>
            <a:off x="4211638" y="1412875"/>
            <a:ext cx="3101975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CN" dirty="0" smtClean="0">
                <a:ea typeface="宋体" panose="02010600030101010101" pitchFamily="2" charset="-122"/>
              </a:rPr>
              <a:t>Adder</a:t>
            </a:r>
            <a:r>
              <a:rPr lang="zh-CN" altLang="en-US" dirty="0" smtClean="0">
                <a:ea typeface="宋体" panose="02010600030101010101" pitchFamily="2" charset="-122"/>
              </a:rPr>
              <a:t>加法器</a:t>
            </a:r>
            <a:endParaRPr lang="en-US" altLang="zh-CN" dirty="0">
              <a:ea typeface="宋体" panose="02010600030101010101" pitchFamily="2" charset="-122"/>
            </a:endParaRPr>
          </a:p>
          <a:p>
            <a:pPr lvl="1" eaLnBrk="1" hangingPunct="1"/>
            <a:r>
              <a:rPr lang="en-US" altLang="zh-CN" dirty="0">
                <a:ea typeface="宋体" panose="02010600030101010101" pitchFamily="2" charset="-122"/>
              </a:rPr>
              <a:t>Y = A + B</a:t>
            </a:r>
          </a:p>
        </p:txBody>
      </p:sp>
      <p:sp>
        <p:nvSpPr>
          <p:cNvPr id="22539" name="Rectangle 66"/>
          <p:cNvSpPr>
            <a:spLocks noChangeArrowheads="1"/>
          </p:cNvSpPr>
          <p:nvPr/>
        </p:nvSpPr>
        <p:spPr bwMode="auto">
          <a:xfrm>
            <a:off x="4211638" y="3047197"/>
            <a:ext cx="4319587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CN" dirty="0">
                <a:ea typeface="宋体" panose="02010600030101010101" pitchFamily="2" charset="-122"/>
              </a:rPr>
              <a:t>Arithmetic/Logic </a:t>
            </a:r>
            <a:r>
              <a:rPr lang="en-US" altLang="zh-CN" dirty="0" smtClean="0">
                <a:ea typeface="宋体" panose="02010600030101010101" pitchFamily="2" charset="-122"/>
              </a:rPr>
              <a:t>Unit</a:t>
            </a:r>
          </a:p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算术逻辑单元</a:t>
            </a:r>
            <a:endParaRPr lang="en-US" altLang="zh-CN" dirty="0">
              <a:ea typeface="宋体" panose="02010600030101010101" pitchFamily="2" charset="-122"/>
            </a:endParaRPr>
          </a:p>
          <a:p>
            <a:pPr lvl="1" eaLnBrk="1" hangingPunct="1"/>
            <a:r>
              <a:rPr lang="en-US" altLang="zh-CN" dirty="0">
                <a:ea typeface="宋体" panose="02010600030101010101" pitchFamily="2" charset="-122"/>
              </a:rPr>
              <a:t>Y = F(A, B)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54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A88958A0-5861-4A5B-BD9B-738A623DA045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120</a:t>
            </a:fld>
            <a:endParaRPr lang="en-AU" altLang="zh-CN" sz="1400"/>
          </a:p>
        </p:txBody>
      </p:sp>
      <p:sp>
        <p:nvSpPr>
          <p:cNvPr id="20275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其他机制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  <p:sp>
        <p:nvSpPr>
          <p:cNvPr id="20275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zh-CN" altLang="en-US" dirty="0" smtClean="0">
                <a:ea typeface="宋体" panose="02010600030101010101" pitchFamily="2" charset="-122"/>
              </a:rPr>
              <a:t>向量中断 </a:t>
            </a:r>
            <a:r>
              <a:rPr lang="zh-CN" altLang="en-US" sz="2400" dirty="0" smtClean="0">
                <a:ea typeface="宋体" panose="02010600030101010101" pitchFamily="2" charset="-122"/>
              </a:rPr>
              <a:t>（</a:t>
            </a:r>
            <a:r>
              <a:rPr lang="en-US" altLang="zh-CN" sz="2400" dirty="0" smtClean="0">
                <a:ea typeface="宋体" panose="02010600030101010101" pitchFamily="2" charset="-122"/>
              </a:rPr>
              <a:t>Vectored Interrupts</a:t>
            </a:r>
            <a:r>
              <a:rPr lang="zh-CN" altLang="en-US" sz="2400" dirty="0" smtClean="0">
                <a:ea typeface="宋体" panose="02010600030101010101" pitchFamily="2" charset="-122"/>
              </a:rPr>
              <a:t>）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>
              <a:lnSpc>
                <a:spcPct val="90000"/>
              </a:lnSpc>
            </a:pPr>
            <a:r>
              <a:rPr lang="zh-CN" altLang="en-US" dirty="0" smtClean="0">
                <a:ea typeface="宋体" panose="02010600030101010101" pitchFamily="2" charset="-122"/>
              </a:rPr>
              <a:t>处理程序的入口代码根据原因不同而不同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eaLnBrk="1" hangingPunct="1">
              <a:lnSpc>
                <a:spcPct val="90000"/>
              </a:lnSpc>
            </a:pPr>
            <a:r>
              <a:rPr lang="zh-CN" altLang="en-US" dirty="0" smtClean="0">
                <a:ea typeface="宋体" panose="02010600030101010101" pitchFamily="2" charset="-122"/>
              </a:rPr>
              <a:t>例如</a:t>
            </a:r>
            <a:r>
              <a:rPr lang="en-US" altLang="zh-CN" dirty="0" smtClean="0">
                <a:ea typeface="宋体" panose="02010600030101010101" pitchFamily="2" charset="-122"/>
              </a:rPr>
              <a:t>:</a:t>
            </a:r>
          </a:p>
          <a:p>
            <a:pPr lvl="1" eaLnBrk="1" hangingPunct="1">
              <a:lnSpc>
                <a:spcPct val="90000"/>
              </a:lnSpc>
            </a:pPr>
            <a:r>
              <a:rPr lang="zh-CN" altLang="en-US" dirty="0" smtClean="0">
                <a:ea typeface="宋体" panose="02010600030101010101" pitchFamily="2" charset="-122"/>
              </a:rPr>
              <a:t>无效指令</a:t>
            </a:r>
            <a:r>
              <a:rPr lang="en-US" altLang="zh-CN" dirty="0" smtClean="0">
                <a:ea typeface="宋体" panose="02010600030101010101" pitchFamily="2" charset="-122"/>
              </a:rPr>
              <a:t>:		C000 0000</a:t>
            </a:r>
          </a:p>
          <a:p>
            <a:pPr lvl="1" eaLnBrk="1" hangingPunct="1">
              <a:lnSpc>
                <a:spcPct val="90000"/>
              </a:lnSpc>
            </a:pPr>
            <a:r>
              <a:rPr lang="zh-CN" altLang="en-US" dirty="0" smtClean="0">
                <a:ea typeface="宋体" panose="02010600030101010101" pitchFamily="2" charset="-122"/>
              </a:rPr>
              <a:t>溢出</a:t>
            </a:r>
            <a:r>
              <a:rPr lang="en-US" altLang="zh-CN" dirty="0" smtClean="0">
                <a:ea typeface="宋体" panose="02010600030101010101" pitchFamily="2" charset="-122"/>
              </a:rPr>
              <a:t>:			C000 0020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zh-CN" dirty="0" smtClean="0">
                <a:ea typeface="宋体" panose="02010600030101010101" pitchFamily="2" charset="-122"/>
              </a:rPr>
              <a:t>…:			C000 0040</a:t>
            </a:r>
          </a:p>
          <a:p>
            <a:pPr eaLnBrk="1" hangingPunct="1">
              <a:lnSpc>
                <a:spcPct val="90000"/>
              </a:lnSpc>
            </a:pPr>
            <a:r>
              <a:rPr lang="zh-CN" altLang="en-US" dirty="0" smtClean="0">
                <a:ea typeface="宋体" panose="02010600030101010101" pitchFamily="2" charset="-122"/>
              </a:rPr>
              <a:t>入口处的代码安排：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>
              <a:lnSpc>
                <a:spcPct val="90000"/>
              </a:lnSpc>
            </a:pPr>
            <a:r>
              <a:rPr lang="zh-CN" altLang="en-US" dirty="0" smtClean="0">
                <a:ea typeface="宋体" panose="02010600030101010101" pitchFamily="2" charset="-122"/>
              </a:rPr>
              <a:t>直接处理中断事件</a:t>
            </a:r>
            <a:r>
              <a:rPr lang="en-US" altLang="zh-CN" dirty="0" smtClean="0">
                <a:ea typeface="宋体" panose="02010600030101010101" pitchFamily="2" charset="-122"/>
              </a:rPr>
              <a:t>, </a:t>
            </a:r>
            <a:r>
              <a:rPr lang="zh-CN" altLang="en-US" dirty="0" smtClean="0">
                <a:ea typeface="宋体" panose="02010600030101010101" pitchFamily="2" charset="-122"/>
              </a:rPr>
              <a:t>或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>
              <a:lnSpc>
                <a:spcPct val="90000"/>
              </a:lnSpc>
            </a:pPr>
            <a:r>
              <a:rPr lang="zh-CN" altLang="en-US" dirty="0" smtClean="0">
                <a:ea typeface="宋体" panose="02010600030101010101" pitchFamily="2" charset="-122"/>
              </a:rPr>
              <a:t>跳转到具体处理代码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02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8E6031F0-6BCB-43D2-915D-84ACD4BEB451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121</a:t>
            </a:fld>
            <a:endParaRPr lang="en-AU" altLang="zh-CN" sz="1400"/>
          </a:p>
        </p:txBody>
      </p:sp>
      <p:sp>
        <p:nvSpPr>
          <p:cNvPr id="20480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处理操作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  <p:sp>
        <p:nvSpPr>
          <p:cNvPr id="20480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zh-CN" altLang="en-US" dirty="0" smtClean="0">
                <a:ea typeface="宋体" panose="02010600030101010101" pitchFamily="2" charset="-122"/>
              </a:rPr>
              <a:t>读出异常的原因</a:t>
            </a:r>
            <a:r>
              <a:rPr lang="en-US" altLang="zh-CN" dirty="0" smtClean="0">
                <a:ea typeface="宋体" panose="02010600030101010101" pitchFamily="2" charset="-122"/>
              </a:rPr>
              <a:t>, </a:t>
            </a:r>
            <a:r>
              <a:rPr lang="zh-CN" altLang="en-US" dirty="0" smtClean="0">
                <a:ea typeface="宋体" panose="02010600030101010101" pitchFamily="2" charset="-122"/>
              </a:rPr>
              <a:t>跳转到相应的处理代码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eaLnBrk="1" hangingPunct="1">
              <a:lnSpc>
                <a:spcPct val="90000"/>
              </a:lnSpc>
            </a:pPr>
            <a:r>
              <a:rPr lang="zh-CN" altLang="en-US" dirty="0" smtClean="0">
                <a:ea typeface="宋体" panose="02010600030101010101" pitchFamily="2" charset="-122"/>
              </a:rPr>
              <a:t>确定所需的处理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eaLnBrk="1" hangingPunct="1">
              <a:lnSpc>
                <a:spcPct val="90000"/>
              </a:lnSpc>
            </a:pPr>
            <a:r>
              <a:rPr lang="zh-CN" altLang="en-US" dirty="0" smtClean="0">
                <a:ea typeface="宋体" panose="02010600030101010101" pitchFamily="2" charset="-122"/>
              </a:rPr>
              <a:t>如果问题可以解决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>
              <a:lnSpc>
                <a:spcPct val="90000"/>
              </a:lnSpc>
            </a:pPr>
            <a:r>
              <a:rPr lang="zh-CN" altLang="en-US" dirty="0" smtClean="0">
                <a:ea typeface="宋体" panose="02010600030101010101" pitchFamily="2" charset="-122"/>
              </a:rPr>
              <a:t>解决问题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>
              <a:lnSpc>
                <a:spcPct val="90000"/>
              </a:lnSpc>
            </a:pPr>
            <a:r>
              <a:rPr lang="zh-CN" altLang="en-US" dirty="0" smtClean="0">
                <a:ea typeface="宋体" panose="02010600030101010101" pitchFamily="2" charset="-122"/>
              </a:rPr>
              <a:t>返回到</a:t>
            </a:r>
            <a:r>
              <a:rPr lang="en-US" altLang="zh-CN" dirty="0" smtClean="0">
                <a:ea typeface="宋体" panose="02010600030101010101" pitchFamily="2" charset="-122"/>
              </a:rPr>
              <a:t>EPC</a:t>
            </a:r>
            <a:r>
              <a:rPr lang="zh-CN" altLang="en-US" dirty="0" smtClean="0">
                <a:ea typeface="宋体" panose="02010600030101010101" pitchFamily="2" charset="-122"/>
              </a:rPr>
              <a:t>指出的被中断指令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eaLnBrk="1" hangingPunct="1">
              <a:lnSpc>
                <a:spcPct val="90000"/>
              </a:lnSpc>
            </a:pPr>
            <a:r>
              <a:rPr lang="zh-CN" altLang="en-US" dirty="0" smtClean="0">
                <a:ea typeface="宋体" panose="02010600030101010101" pitchFamily="2" charset="-122"/>
              </a:rPr>
              <a:t>否则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>
              <a:lnSpc>
                <a:spcPct val="90000"/>
              </a:lnSpc>
            </a:pPr>
            <a:r>
              <a:rPr lang="zh-CN" altLang="en-US" dirty="0" smtClean="0">
                <a:ea typeface="宋体" panose="02010600030101010101" pitchFamily="2" charset="-122"/>
              </a:rPr>
              <a:t>终止程序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>
              <a:lnSpc>
                <a:spcPct val="90000"/>
              </a:lnSpc>
            </a:pPr>
            <a:r>
              <a:rPr lang="zh-CN" altLang="en-US" dirty="0" smtClean="0">
                <a:ea typeface="宋体" panose="02010600030101010101" pitchFamily="2" charset="-122"/>
              </a:rPr>
              <a:t>报告</a:t>
            </a:r>
            <a:r>
              <a:rPr lang="en-US" altLang="zh-CN" dirty="0" smtClean="0">
                <a:ea typeface="宋体" panose="02010600030101010101" pitchFamily="2" charset="-122"/>
              </a:rPr>
              <a:t>EPC, cause, …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0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EE7C98A8-A3C3-443F-84C4-CB562E616304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122</a:t>
            </a:fld>
            <a:endParaRPr lang="en-AU" altLang="zh-CN" sz="1400"/>
          </a:p>
        </p:txBody>
      </p:sp>
      <p:sp>
        <p:nvSpPr>
          <p:cNvPr id="20685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流水线中的异常处理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  <p:sp>
        <p:nvSpPr>
          <p:cNvPr id="20685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zh-CN" altLang="en-US" dirty="0" smtClean="0">
                <a:ea typeface="宋体" panose="02010600030101010101" pitchFamily="2" charset="-122"/>
              </a:rPr>
              <a:t>等效于某种形式的控制冒险（分支冒险）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eaLnBrk="1" hangingPunct="1">
              <a:lnSpc>
                <a:spcPct val="90000"/>
              </a:lnSpc>
            </a:pPr>
            <a:r>
              <a:rPr lang="zh-CN" altLang="en-US" dirty="0" smtClean="0">
                <a:ea typeface="宋体" panose="02010600030101010101" pitchFamily="2" charset="-122"/>
              </a:rPr>
              <a:t>考察</a:t>
            </a:r>
            <a:r>
              <a:rPr lang="en-US" altLang="zh-CN" dirty="0" smtClean="0">
                <a:ea typeface="宋体" panose="02010600030101010101" pitchFamily="2" charset="-122"/>
              </a:rPr>
              <a:t>EX</a:t>
            </a:r>
            <a:r>
              <a:rPr lang="zh-CN" altLang="en-US" dirty="0" smtClean="0">
                <a:ea typeface="宋体" panose="02010600030101010101" pitchFamily="2" charset="-122"/>
              </a:rPr>
              <a:t>阶段的</a:t>
            </a:r>
            <a:r>
              <a:rPr lang="en-US" altLang="zh-CN" dirty="0" smtClean="0">
                <a:ea typeface="宋体" panose="02010600030101010101" pitchFamily="2" charset="-122"/>
              </a:rPr>
              <a:t>add</a:t>
            </a:r>
            <a:r>
              <a:rPr lang="zh-CN" altLang="en-US" dirty="0" smtClean="0">
                <a:ea typeface="宋体" panose="02010600030101010101" pitchFamily="2" charset="-122"/>
              </a:rPr>
              <a:t>指令发出的异常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dirty="0" smtClean="0">
                <a:latin typeface="Lucida Console" panose="020B0609040504020204" pitchFamily="49" charset="0"/>
                <a:ea typeface="宋体" panose="02010600030101010101" pitchFamily="2" charset="-122"/>
              </a:rPr>
              <a:t>add $1, $2, $1</a:t>
            </a:r>
          </a:p>
          <a:p>
            <a:pPr lvl="1" eaLnBrk="1" hangingPunct="1">
              <a:lnSpc>
                <a:spcPct val="90000"/>
              </a:lnSpc>
            </a:pPr>
            <a:r>
              <a:rPr lang="zh-CN" altLang="en-US" dirty="0" smtClean="0">
                <a:ea typeface="宋体" panose="02010600030101010101" pitchFamily="2" charset="-122"/>
              </a:rPr>
              <a:t>阻止</a:t>
            </a:r>
            <a:r>
              <a:rPr lang="en-US" altLang="zh-CN" dirty="0" smtClean="0">
                <a:ea typeface="宋体" panose="02010600030101010101" pitchFamily="2" charset="-122"/>
              </a:rPr>
              <a:t>$1</a:t>
            </a:r>
            <a:r>
              <a:rPr lang="zh-CN" altLang="en-US" dirty="0" smtClean="0">
                <a:ea typeface="宋体" panose="02010600030101010101" pitchFamily="2" charset="-122"/>
              </a:rPr>
              <a:t>的更新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>
              <a:lnSpc>
                <a:spcPct val="90000"/>
              </a:lnSpc>
            </a:pPr>
            <a:r>
              <a:rPr lang="zh-CN" altLang="en-US" dirty="0" smtClean="0">
                <a:ea typeface="宋体" panose="02010600030101010101" pitchFamily="2" charset="-122"/>
              </a:rPr>
              <a:t>继续完成前面的指令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>
              <a:lnSpc>
                <a:spcPct val="90000"/>
              </a:lnSpc>
            </a:pPr>
            <a:r>
              <a:rPr lang="zh-CN" altLang="en-US" dirty="0" smtClean="0">
                <a:ea typeface="宋体" panose="02010600030101010101" pitchFamily="2" charset="-122"/>
              </a:rPr>
              <a:t>将</a:t>
            </a:r>
            <a:r>
              <a:rPr lang="en-US" altLang="zh-CN" dirty="0" smtClean="0">
                <a:latin typeface="Lucida Console" panose="020B0609040504020204" pitchFamily="49" charset="0"/>
                <a:ea typeface="宋体" panose="02010600030101010101" pitchFamily="2" charset="-122"/>
              </a:rPr>
              <a:t>add</a:t>
            </a:r>
            <a:r>
              <a:rPr lang="zh-CN" altLang="en-US" dirty="0" smtClean="0">
                <a:latin typeface="Lucida Console" panose="020B0609040504020204" pitchFamily="49" charset="0"/>
                <a:ea typeface="宋体" panose="02010600030101010101" pitchFamily="2" charset="-122"/>
              </a:rPr>
              <a:t>及后续指令撤销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>
              <a:lnSpc>
                <a:spcPct val="90000"/>
              </a:lnSpc>
            </a:pPr>
            <a:r>
              <a:rPr lang="zh-CN" altLang="en-US" dirty="0">
                <a:ea typeface="宋体" panose="02010600030101010101" pitchFamily="2" charset="-122"/>
              </a:rPr>
              <a:t>保存</a:t>
            </a:r>
            <a:r>
              <a:rPr lang="en-US" altLang="zh-CN" dirty="0" smtClean="0">
                <a:ea typeface="宋体" panose="02010600030101010101" pitchFamily="2" charset="-122"/>
              </a:rPr>
              <a:t>EPC</a:t>
            </a:r>
            <a:r>
              <a:rPr lang="zh-CN" altLang="en-US" dirty="0" smtClean="0">
                <a:ea typeface="宋体" panose="02010600030101010101" pitchFamily="2" charset="-122"/>
              </a:rPr>
              <a:t>和设置</a:t>
            </a:r>
            <a:r>
              <a:rPr lang="en-US" altLang="zh-CN" dirty="0" smtClean="0">
                <a:ea typeface="宋体" panose="02010600030101010101" pitchFamily="2" charset="-122"/>
              </a:rPr>
              <a:t>Cause</a:t>
            </a:r>
            <a:r>
              <a:rPr lang="zh-CN" altLang="en-US" dirty="0" smtClean="0">
                <a:ea typeface="宋体" panose="02010600030101010101" pitchFamily="2" charset="-122"/>
              </a:rPr>
              <a:t>寄存器的值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>
              <a:lnSpc>
                <a:spcPct val="90000"/>
              </a:lnSpc>
            </a:pPr>
            <a:r>
              <a:rPr lang="zh-CN" altLang="en-US" dirty="0" smtClean="0">
                <a:ea typeface="宋体" panose="02010600030101010101" pitchFamily="2" charset="-122"/>
              </a:rPr>
              <a:t>将控制权转交给处理程序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eaLnBrk="1" hangingPunct="1">
              <a:lnSpc>
                <a:spcPct val="90000"/>
              </a:lnSpc>
            </a:pPr>
            <a:r>
              <a:rPr lang="zh-CN" altLang="en-US" dirty="0" smtClean="0">
                <a:ea typeface="宋体" panose="02010600030101010101" pitchFamily="2" charset="-122"/>
              </a:rPr>
              <a:t>类似于分支指令中的错误预测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>
              <a:lnSpc>
                <a:spcPct val="90000"/>
              </a:lnSpc>
            </a:pPr>
            <a:r>
              <a:rPr lang="zh-CN" altLang="en-US" dirty="0" smtClean="0">
                <a:ea typeface="宋体" panose="02010600030101010101" pitchFamily="2" charset="-122"/>
              </a:rPr>
              <a:t>使用类似的硬件技术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指令撤销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IF</a:t>
            </a:r>
            <a:r>
              <a:rPr lang="zh-CN" altLang="en-US" dirty="0" smtClean="0"/>
              <a:t>级已经有</a:t>
            </a:r>
            <a:r>
              <a:rPr lang="en-US" altLang="zh-CN" dirty="0" smtClean="0"/>
              <a:t>IF-flush</a:t>
            </a:r>
          </a:p>
          <a:p>
            <a:pPr lvl="1"/>
            <a:r>
              <a:rPr lang="en-US" altLang="zh-CN" dirty="0" smtClean="0"/>
              <a:t>ID</a:t>
            </a:r>
            <a:r>
              <a:rPr lang="zh-CN" altLang="en-US" dirty="0" smtClean="0"/>
              <a:t>级已有（阻塞用的）全</a:t>
            </a:r>
            <a:r>
              <a:rPr lang="en-US" altLang="zh-CN" dirty="0" smtClean="0"/>
              <a:t>0</a:t>
            </a:r>
            <a:r>
              <a:rPr lang="zh-CN" altLang="en-US" dirty="0" smtClean="0"/>
              <a:t>的控制信号，新增</a:t>
            </a:r>
            <a:r>
              <a:rPr lang="en-US" altLang="zh-CN" dirty="0" smtClean="0"/>
              <a:t>ID-Flush</a:t>
            </a:r>
          </a:p>
          <a:p>
            <a:pPr lvl="1"/>
            <a:r>
              <a:rPr lang="en-US" altLang="zh-CN" dirty="0" smtClean="0"/>
              <a:t>EX</a:t>
            </a:r>
            <a:r>
              <a:rPr lang="zh-CN" altLang="en-US" dirty="0" smtClean="0"/>
              <a:t>新增</a:t>
            </a:r>
            <a:r>
              <a:rPr lang="en-US" altLang="zh-CN" dirty="0" smtClean="0"/>
              <a:t>EX-Flush</a:t>
            </a:r>
          </a:p>
          <a:p>
            <a:pPr lvl="1"/>
            <a:r>
              <a:rPr lang="zh-CN" altLang="en-US" dirty="0" smtClean="0"/>
              <a:t>此例子异常不会在</a:t>
            </a:r>
            <a:r>
              <a:rPr lang="en-US" altLang="zh-CN" dirty="0" smtClean="0"/>
              <a:t>MEM</a:t>
            </a:r>
            <a:r>
              <a:rPr lang="zh-CN" altLang="en-US" dirty="0" smtClean="0"/>
              <a:t>和</a:t>
            </a:r>
            <a:r>
              <a:rPr lang="en-US" altLang="zh-CN" dirty="0" smtClean="0"/>
              <a:t>WB</a:t>
            </a:r>
            <a:r>
              <a:rPr lang="zh-CN" altLang="en-US" dirty="0" smtClean="0"/>
              <a:t>产生，无须后续的撤销动作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 altLang="zh-CN" smtClean="0"/>
              <a:t>Chapter 4 — The Processor — </a:t>
            </a:r>
            <a:fld id="{2BC4159C-8FB5-4701-B7E8-AE7E0381651F}" type="slidenum">
              <a:rPr lang="en-AU" altLang="zh-CN" smtClean="0"/>
              <a:pPr>
                <a:defRPr/>
              </a:pPr>
              <a:t>123</a:t>
            </a:fld>
            <a:endParaRPr lang="en-AU" altLang="zh-CN"/>
          </a:p>
        </p:txBody>
      </p:sp>
    </p:spTree>
    <p:extLst>
      <p:ext uri="{BB962C8B-B14F-4D97-AF65-F5344CB8AC3E}">
        <p14:creationId xmlns:p14="http://schemas.microsoft.com/office/powerpoint/2010/main" val="1376712149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98" name="Footer Placeholder 2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8E424A18-F644-4BEB-B896-0CE9C19413DA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124</a:t>
            </a:fld>
            <a:endParaRPr lang="en-AU" altLang="zh-CN" sz="1400"/>
          </a:p>
        </p:txBody>
      </p:sp>
      <p:pic>
        <p:nvPicPr>
          <p:cNvPr id="208899" name="Picture 5" descr="f04-66-P37449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19" y="1235868"/>
            <a:ext cx="8567427" cy="5145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890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带有异常处理的</a:t>
            </a:r>
            <a:r>
              <a:rPr lang="zh-CN" altLang="en-US" dirty="0">
                <a:ea typeface="宋体" panose="02010600030101010101" pitchFamily="2" charset="-122"/>
              </a:rPr>
              <a:t>流水线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  <p:sp>
        <p:nvSpPr>
          <p:cNvPr id="2" name="椭圆 1"/>
          <p:cNvSpPr/>
          <p:nvPr/>
        </p:nvSpPr>
        <p:spPr bwMode="auto">
          <a:xfrm>
            <a:off x="107504" y="4077072"/>
            <a:ext cx="648072" cy="216024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椭圆 5"/>
          <p:cNvSpPr/>
          <p:nvPr/>
        </p:nvSpPr>
        <p:spPr bwMode="auto">
          <a:xfrm flipV="1">
            <a:off x="765085" y="1340768"/>
            <a:ext cx="648072" cy="216024"/>
          </a:xfrm>
          <a:prstGeom prst="ellipse">
            <a:avLst/>
          </a:prstGeom>
          <a:noFill/>
          <a:ln w="19050" cap="flat" cmpd="sng" algn="ctr">
            <a:solidFill>
              <a:srgbClr val="0099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椭圆 6"/>
          <p:cNvSpPr/>
          <p:nvPr/>
        </p:nvSpPr>
        <p:spPr bwMode="auto">
          <a:xfrm flipV="1">
            <a:off x="3995936" y="1554415"/>
            <a:ext cx="648072" cy="216024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椭圆 7"/>
          <p:cNvSpPr/>
          <p:nvPr/>
        </p:nvSpPr>
        <p:spPr bwMode="auto">
          <a:xfrm flipV="1">
            <a:off x="6012160" y="1221287"/>
            <a:ext cx="648072" cy="216024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46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0734ED5F-8CA5-4FEA-95A9-954556FF30D9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125</a:t>
            </a:fld>
            <a:endParaRPr lang="en-AU" altLang="zh-CN" sz="1400"/>
          </a:p>
        </p:txBody>
      </p:sp>
      <p:sp>
        <p:nvSpPr>
          <p:cNvPr id="21094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异常的</a:t>
            </a:r>
            <a:r>
              <a:rPr lang="zh-CN" altLang="en-US" dirty="0">
                <a:ea typeface="宋体" panose="02010600030101010101" pitchFamily="2" charset="-122"/>
              </a:rPr>
              <a:t>属性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  <p:sp>
        <p:nvSpPr>
          <p:cNvPr id="21094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可恢复的异常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dirty="0" smtClean="0">
                <a:ea typeface="宋体" panose="02010600030101010101" pitchFamily="2" charset="-122"/>
              </a:rPr>
              <a:t>流水线将撤销该指令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dirty="0" smtClean="0">
                <a:ea typeface="宋体" panose="02010600030101010101" pitchFamily="2" charset="-122"/>
              </a:rPr>
              <a:t>执行处理程序</a:t>
            </a:r>
            <a:r>
              <a:rPr lang="en-US" altLang="zh-CN" dirty="0" smtClean="0">
                <a:ea typeface="宋体" panose="02010600030101010101" pitchFamily="2" charset="-122"/>
              </a:rPr>
              <a:t>, </a:t>
            </a:r>
            <a:r>
              <a:rPr lang="zh-CN" altLang="en-US" dirty="0" smtClean="0">
                <a:ea typeface="宋体" panose="02010600030101010101" pitchFamily="2" charset="-122"/>
              </a:rPr>
              <a:t>然后返回到该指令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2" eaLnBrk="1" hangingPunct="1"/>
            <a:r>
              <a:rPr lang="zh-CN" altLang="en-US" dirty="0" smtClean="0">
                <a:ea typeface="宋体" panose="02010600030101010101" pitchFamily="2" charset="-122"/>
              </a:rPr>
              <a:t>重新取指，从头执行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该指令的</a:t>
            </a:r>
            <a:r>
              <a:rPr lang="en-US" altLang="zh-CN" dirty="0" smtClean="0">
                <a:ea typeface="宋体" panose="02010600030101010101" pitchFamily="2" charset="-122"/>
              </a:rPr>
              <a:t>PC</a:t>
            </a:r>
            <a:r>
              <a:rPr lang="zh-CN" altLang="en-US" dirty="0" smtClean="0">
                <a:ea typeface="宋体" panose="02010600030101010101" pitchFamily="2" charset="-122"/>
              </a:rPr>
              <a:t>保存在</a:t>
            </a:r>
            <a:r>
              <a:rPr lang="en-US" altLang="zh-CN" dirty="0" smtClean="0">
                <a:ea typeface="宋体" panose="02010600030101010101" pitchFamily="2" charset="-122"/>
              </a:rPr>
              <a:t>EPC</a:t>
            </a:r>
          </a:p>
          <a:p>
            <a:pPr lvl="1" eaLnBrk="1" hangingPunct="1"/>
            <a:r>
              <a:rPr lang="zh-CN" altLang="en-US" dirty="0" smtClean="0">
                <a:ea typeface="宋体" panose="02010600030101010101" pitchFamily="2" charset="-122"/>
              </a:rPr>
              <a:t>用于识别引起异常的指令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dirty="0" smtClean="0">
                <a:ea typeface="宋体" panose="02010600030101010101" pitchFamily="2" charset="-122"/>
              </a:rPr>
              <a:t>实际保存的是</a:t>
            </a:r>
            <a:r>
              <a:rPr lang="en-US" altLang="zh-CN" dirty="0" smtClean="0">
                <a:ea typeface="宋体" panose="02010600030101010101" pitchFamily="2" charset="-122"/>
              </a:rPr>
              <a:t> PC + 4</a:t>
            </a:r>
          </a:p>
          <a:p>
            <a:pPr lvl="2" eaLnBrk="1" hangingPunct="1"/>
            <a:r>
              <a:rPr lang="zh-CN" altLang="en-US" dirty="0" smtClean="0">
                <a:ea typeface="宋体" panose="02010600030101010101" pitchFamily="2" charset="-122"/>
              </a:rPr>
              <a:t>返回执行时需要做</a:t>
            </a:r>
            <a:r>
              <a:rPr lang="en-US" altLang="zh-CN" dirty="0" smtClean="0">
                <a:ea typeface="宋体" panose="02010600030101010101" pitchFamily="2" charset="-122"/>
              </a:rPr>
              <a:t>-4</a:t>
            </a:r>
            <a:r>
              <a:rPr lang="zh-CN" altLang="en-US" dirty="0" smtClean="0">
                <a:ea typeface="宋体" panose="02010600030101010101" pitchFamily="2" charset="-122"/>
              </a:rPr>
              <a:t>的调整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94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8B515268-A78F-4F7E-A646-2615FF491A5B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126</a:t>
            </a:fld>
            <a:endParaRPr lang="en-AU" altLang="zh-CN" sz="1400"/>
          </a:p>
        </p:txBody>
      </p:sp>
      <p:sp>
        <p:nvSpPr>
          <p:cNvPr id="21299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异常的例子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  <p:sp>
        <p:nvSpPr>
          <p:cNvPr id="21299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CN" sz="2800" smtClean="0">
                <a:ea typeface="宋体" panose="02010600030101010101" pitchFamily="2" charset="-122"/>
              </a:rPr>
              <a:t>Exception on </a:t>
            </a:r>
            <a:r>
              <a:rPr lang="en-US" altLang="zh-CN" sz="2800" smtClean="0">
                <a:solidFill>
                  <a:schemeClr val="hlink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add</a:t>
            </a:r>
            <a:r>
              <a:rPr lang="en-US" altLang="zh-CN" sz="2800" smtClean="0">
                <a:ea typeface="宋体" panose="02010600030101010101" pitchFamily="2" charset="-122"/>
              </a:rPr>
              <a:t> in</a:t>
            </a:r>
          </a:p>
          <a:p>
            <a:pPr lvl="1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AU" altLang="zh-CN" sz="2400" smtClean="0">
                <a:latin typeface="Lucida Console" panose="020B0609040504020204" pitchFamily="49" charset="0"/>
                <a:ea typeface="宋体" panose="02010600030101010101" pitchFamily="2" charset="-122"/>
              </a:rPr>
              <a:t>	40	sub  $11, $2, $4</a:t>
            </a:r>
            <a:br>
              <a:rPr lang="en-AU" altLang="zh-CN" sz="2400" smtClean="0">
                <a:latin typeface="Lucida Console" panose="020B0609040504020204" pitchFamily="49" charset="0"/>
                <a:ea typeface="宋体" panose="02010600030101010101" pitchFamily="2" charset="-122"/>
              </a:rPr>
            </a:br>
            <a:r>
              <a:rPr lang="en-AU" altLang="zh-CN" sz="2400" smtClean="0">
                <a:latin typeface="Lucida Console" panose="020B0609040504020204" pitchFamily="49" charset="0"/>
                <a:ea typeface="宋体" panose="02010600030101010101" pitchFamily="2" charset="-122"/>
              </a:rPr>
              <a:t>44	and  $12, $2, $5</a:t>
            </a:r>
            <a:br>
              <a:rPr lang="en-AU" altLang="zh-CN" sz="2400" smtClean="0">
                <a:latin typeface="Lucida Console" panose="020B0609040504020204" pitchFamily="49" charset="0"/>
                <a:ea typeface="宋体" panose="02010600030101010101" pitchFamily="2" charset="-122"/>
              </a:rPr>
            </a:br>
            <a:r>
              <a:rPr lang="en-AU" altLang="zh-CN" sz="2400" smtClean="0">
                <a:latin typeface="Lucida Console" panose="020B0609040504020204" pitchFamily="49" charset="0"/>
                <a:ea typeface="宋体" panose="02010600030101010101" pitchFamily="2" charset="-122"/>
              </a:rPr>
              <a:t>48	or   $13, $2, $6</a:t>
            </a:r>
            <a:br>
              <a:rPr lang="en-AU" altLang="zh-CN" sz="2400" smtClean="0">
                <a:latin typeface="Lucida Console" panose="020B0609040504020204" pitchFamily="49" charset="0"/>
                <a:ea typeface="宋体" panose="02010600030101010101" pitchFamily="2" charset="-122"/>
              </a:rPr>
            </a:br>
            <a:r>
              <a:rPr lang="en-AU" altLang="zh-CN" sz="2400" smtClean="0">
                <a:solidFill>
                  <a:schemeClr val="hlink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4C	add  $1,  $2, $1</a:t>
            </a:r>
            <a:r>
              <a:rPr lang="en-AU" altLang="zh-CN" sz="2400" smtClean="0">
                <a:latin typeface="Lucida Console" panose="020B0609040504020204" pitchFamily="49" charset="0"/>
                <a:ea typeface="宋体" panose="02010600030101010101" pitchFamily="2" charset="-122"/>
              </a:rPr>
              <a:t/>
            </a:r>
            <a:br>
              <a:rPr lang="en-AU" altLang="zh-CN" sz="2400" smtClean="0">
                <a:latin typeface="Lucida Console" panose="020B0609040504020204" pitchFamily="49" charset="0"/>
                <a:ea typeface="宋体" panose="02010600030101010101" pitchFamily="2" charset="-122"/>
              </a:rPr>
            </a:br>
            <a:r>
              <a:rPr lang="en-AU" altLang="zh-CN" sz="2400" smtClean="0">
                <a:latin typeface="Lucida Console" panose="020B0609040504020204" pitchFamily="49" charset="0"/>
                <a:ea typeface="宋体" panose="02010600030101010101" pitchFamily="2" charset="-122"/>
              </a:rPr>
              <a:t>50	slt  $15, $6, $7</a:t>
            </a:r>
            <a:br>
              <a:rPr lang="en-AU" altLang="zh-CN" sz="2400" smtClean="0">
                <a:latin typeface="Lucida Console" panose="020B0609040504020204" pitchFamily="49" charset="0"/>
                <a:ea typeface="宋体" panose="02010600030101010101" pitchFamily="2" charset="-122"/>
              </a:rPr>
            </a:br>
            <a:r>
              <a:rPr lang="en-AU" altLang="zh-CN" sz="2400" smtClean="0">
                <a:latin typeface="Lucida Console" panose="020B0609040504020204" pitchFamily="49" charset="0"/>
                <a:ea typeface="宋体" panose="02010600030101010101" pitchFamily="2" charset="-122"/>
              </a:rPr>
              <a:t>54	lw   $16, 50($7)</a:t>
            </a:r>
            <a:br>
              <a:rPr lang="en-AU" altLang="zh-CN" sz="2400" smtClean="0">
                <a:latin typeface="Lucida Console" panose="020B0609040504020204" pitchFamily="49" charset="0"/>
                <a:ea typeface="宋体" panose="02010600030101010101" pitchFamily="2" charset="-122"/>
              </a:rPr>
            </a:br>
            <a:r>
              <a:rPr lang="en-AU" altLang="zh-CN" sz="2400" smtClean="0">
                <a:latin typeface="Lucida Console" panose="020B0609040504020204" pitchFamily="49" charset="0"/>
                <a:ea typeface="宋体" panose="02010600030101010101" pitchFamily="2" charset="-122"/>
              </a:rPr>
              <a:t>…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2800" smtClean="0">
                <a:ea typeface="宋体" panose="02010600030101010101" pitchFamily="2" charset="-122"/>
              </a:rPr>
              <a:t>Handler</a:t>
            </a:r>
          </a:p>
          <a:p>
            <a:pPr lvl="1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AU" altLang="zh-CN" sz="2400" smtClean="0">
                <a:latin typeface="Lucida Console" panose="020B0609040504020204" pitchFamily="49" charset="0"/>
                <a:ea typeface="宋体" panose="02010600030101010101" pitchFamily="2" charset="-122"/>
              </a:rPr>
              <a:t>	80000180	sw   $25, 1000($0)</a:t>
            </a:r>
            <a:br>
              <a:rPr lang="en-AU" altLang="zh-CN" sz="2400" smtClean="0">
                <a:latin typeface="Lucida Console" panose="020B0609040504020204" pitchFamily="49" charset="0"/>
                <a:ea typeface="宋体" panose="02010600030101010101" pitchFamily="2" charset="-122"/>
              </a:rPr>
            </a:br>
            <a:r>
              <a:rPr lang="en-AU" altLang="zh-CN" sz="2400" smtClean="0">
                <a:latin typeface="Lucida Console" panose="020B0609040504020204" pitchFamily="49" charset="0"/>
                <a:ea typeface="宋体" panose="02010600030101010101" pitchFamily="2" charset="-122"/>
              </a:rPr>
              <a:t>80000184	sw   $26, 1004($0)</a:t>
            </a:r>
            <a:br>
              <a:rPr lang="en-AU" altLang="zh-CN" sz="2400" smtClean="0">
                <a:latin typeface="Lucida Console" panose="020B0609040504020204" pitchFamily="49" charset="0"/>
                <a:ea typeface="宋体" panose="02010600030101010101" pitchFamily="2" charset="-122"/>
              </a:rPr>
            </a:br>
            <a:r>
              <a:rPr lang="en-AU" altLang="zh-CN" sz="2400" smtClean="0">
                <a:latin typeface="Lucida Console" panose="020B0609040504020204" pitchFamily="49" charset="0"/>
                <a:ea typeface="宋体" panose="02010600030101010101" pitchFamily="2" charset="-122"/>
              </a:rPr>
              <a:t>…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42" name="Footer Placeholder 2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8DBF53C0-8FD6-4750-98A8-E878034F74A8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127</a:t>
            </a:fld>
            <a:endParaRPr lang="en-AU" altLang="zh-CN" sz="1400"/>
          </a:p>
        </p:txBody>
      </p:sp>
      <p:pic>
        <p:nvPicPr>
          <p:cNvPr id="215043" name="Picture 7" descr="f04-67-P374493-to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3" y="1341438"/>
            <a:ext cx="8231187" cy="4867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044" name="Rectangle 2"/>
          <p:cNvSpPr>
            <a:spLocks noGrp="1" noChangeArrowheads="1"/>
          </p:cNvSpPr>
          <p:nvPr>
            <p:ph type="title"/>
          </p:nvPr>
        </p:nvSpPr>
        <p:spPr>
          <a:xfrm>
            <a:off x="684213" y="138609"/>
            <a:ext cx="8259762" cy="769441"/>
          </a:xfrm>
        </p:spPr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异常例子</a:t>
            </a:r>
            <a:r>
              <a:rPr lang="zh-CN" altLang="en-US" sz="3200" dirty="0" smtClean="0">
                <a:ea typeface="宋体" panose="02010600030101010101" pitchFamily="2" charset="-122"/>
              </a:rPr>
              <a:t>（</a:t>
            </a:r>
            <a:r>
              <a:rPr lang="en-US" altLang="zh-CN" sz="3200" dirty="0" smtClean="0">
                <a:ea typeface="宋体" panose="02010600030101010101" pitchFamily="2" charset="-122"/>
              </a:rPr>
              <a:t>add</a:t>
            </a:r>
            <a:r>
              <a:rPr lang="zh-CN" altLang="en-US" sz="3200" dirty="0" smtClean="0">
                <a:ea typeface="宋体" panose="02010600030101010101" pitchFamily="2" charset="-122"/>
              </a:rPr>
              <a:t>在</a:t>
            </a:r>
            <a:r>
              <a:rPr lang="en-US" altLang="zh-CN" sz="3200" dirty="0" smtClean="0">
                <a:ea typeface="宋体" panose="02010600030101010101" pitchFamily="2" charset="-122"/>
              </a:rPr>
              <a:t>EX</a:t>
            </a:r>
            <a:r>
              <a:rPr lang="zh-CN" altLang="en-US" sz="3200" dirty="0" smtClean="0">
                <a:ea typeface="宋体" panose="02010600030101010101" pitchFamily="2" charset="-122"/>
              </a:rPr>
              <a:t>引发异常）</a:t>
            </a:r>
            <a:endParaRPr lang="en-AU" altLang="zh-CN" sz="3200" dirty="0" smtClean="0">
              <a:ea typeface="宋体" panose="02010600030101010101" pitchFamily="2" charset="-122"/>
            </a:endParaRPr>
          </a:p>
        </p:txBody>
      </p:sp>
      <p:sp>
        <p:nvSpPr>
          <p:cNvPr id="2" name="椭圆 1"/>
          <p:cNvSpPr/>
          <p:nvPr/>
        </p:nvSpPr>
        <p:spPr bwMode="auto">
          <a:xfrm>
            <a:off x="5508104" y="2780928"/>
            <a:ext cx="504056" cy="504056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90" name="Footer Placeholder 2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39F22453-0D0C-4489-9BDE-0F05DAE030B2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128</a:t>
            </a:fld>
            <a:endParaRPr lang="en-AU" altLang="zh-CN" sz="1400"/>
          </a:p>
        </p:txBody>
      </p:sp>
      <p:pic>
        <p:nvPicPr>
          <p:cNvPr id="217091" name="Picture 7" descr="f04-67-P374493-botto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3" y="1341438"/>
            <a:ext cx="8259762" cy="474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7092" name="Rectangle 2"/>
          <p:cNvSpPr>
            <a:spLocks noGrp="1" noChangeArrowheads="1"/>
          </p:cNvSpPr>
          <p:nvPr>
            <p:ph type="title"/>
          </p:nvPr>
        </p:nvSpPr>
        <p:spPr>
          <a:xfrm>
            <a:off x="684213" y="138609"/>
            <a:ext cx="8259762" cy="769441"/>
          </a:xfrm>
        </p:spPr>
        <p:txBody>
          <a:bodyPr/>
          <a:lstStyle/>
          <a:p>
            <a:pPr eaLnBrk="1" hangingPunct="1"/>
            <a:r>
              <a:rPr lang="zh-CN" altLang="en-US" dirty="0">
                <a:ea typeface="宋体" panose="02010600030101010101" pitchFamily="2" charset="-122"/>
              </a:rPr>
              <a:t>异常例子</a:t>
            </a:r>
            <a:r>
              <a:rPr lang="zh-CN" altLang="en-US" sz="2800" dirty="0" smtClean="0">
                <a:ea typeface="宋体" panose="02010600030101010101" pitchFamily="2" charset="-122"/>
              </a:rPr>
              <a:t>（乙撤销指令并转到处理程序入口）</a:t>
            </a:r>
            <a:endParaRPr lang="en-AU" altLang="zh-CN" sz="2800" dirty="0" smtClean="0">
              <a:ea typeface="宋体" panose="02010600030101010101" pitchFamily="2" charset="-122"/>
            </a:endParaRPr>
          </a:p>
        </p:txBody>
      </p:sp>
      <p:sp>
        <p:nvSpPr>
          <p:cNvPr id="2" name="椭圆 1"/>
          <p:cNvSpPr/>
          <p:nvPr/>
        </p:nvSpPr>
        <p:spPr bwMode="auto">
          <a:xfrm>
            <a:off x="467544" y="3933056"/>
            <a:ext cx="576064" cy="432048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" name="任意多边形 2"/>
          <p:cNvSpPr/>
          <p:nvPr/>
        </p:nvSpPr>
        <p:spPr bwMode="auto">
          <a:xfrm>
            <a:off x="752007" y="4384431"/>
            <a:ext cx="1029901" cy="1969477"/>
          </a:xfrm>
          <a:custGeom>
            <a:avLst/>
            <a:gdLst>
              <a:gd name="connsiteX0" fmla="*/ 9993 w 1029901"/>
              <a:gd name="connsiteY0" fmla="*/ 0 h 1969477"/>
              <a:gd name="connsiteX1" fmla="*/ 92055 w 1029901"/>
              <a:gd name="connsiteY1" fmla="*/ 562707 h 1969477"/>
              <a:gd name="connsiteX2" fmla="*/ 678208 w 1029901"/>
              <a:gd name="connsiteY2" fmla="*/ 1184031 h 1969477"/>
              <a:gd name="connsiteX3" fmla="*/ 1029901 w 1029901"/>
              <a:gd name="connsiteY3" fmla="*/ 1969477 h 1969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29901" h="1969477">
                <a:moveTo>
                  <a:pt x="9993" y="0"/>
                </a:moveTo>
                <a:cubicBezTo>
                  <a:pt x="-4661" y="182684"/>
                  <a:pt x="-19314" y="365369"/>
                  <a:pt x="92055" y="562707"/>
                </a:cubicBezTo>
                <a:cubicBezTo>
                  <a:pt x="203424" y="760045"/>
                  <a:pt x="521900" y="949569"/>
                  <a:pt x="678208" y="1184031"/>
                </a:cubicBezTo>
                <a:cubicBezTo>
                  <a:pt x="834516" y="1418493"/>
                  <a:pt x="932208" y="1693985"/>
                  <a:pt x="1029901" y="1969477"/>
                </a:cubicBezTo>
              </a:path>
            </a:pathLst>
          </a:cu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51520" y="6309041"/>
            <a:ext cx="40831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下一</a:t>
            </a:r>
            <a:r>
              <a:rPr lang="zh-CN" altLang="en-US" dirty="0"/>
              <a:t>时钟</a:t>
            </a:r>
            <a:r>
              <a:rPr lang="zh-CN" altLang="en-US" dirty="0" smtClean="0"/>
              <a:t>周期将读入处理程序入口处的</a:t>
            </a:r>
            <a:r>
              <a:rPr lang="zh-CN" altLang="en-US" dirty="0"/>
              <a:t>指令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8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E542DEBB-4931-4761-9C0C-E9F61B16CF02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129</a:t>
            </a:fld>
            <a:endParaRPr lang="en-AU" altLang="zh-CN" sz="1400"/>
          </a:p>
        </p:txBody>
      </p:sp>
      <p:sp>
        <p:nvSpPr>
          <p:cNvPr id="21913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同时多个异常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  <p:sp>
        <p:nvSpPr>
          <p:cNvPr id="21914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sz="2800" dirty="0" smtClean="0">
                <a:ea typeface="宋体" panose="02010600030101010101" pitchFamily="2" charset="-122"/>
              </a:rPr>
              <a:t>流水线中有多条指令</a:t>
            </a:r>
            <a:endParaRPr lang="en-US" altLang="zh-CN" sz="2800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sz="2400" dirty="0" smtClean="0">
                <a:ea typeface="宋体" panose="02010600030101010101" pitchFamily="2" charset="-122"/>
              </a:rPr>
              <a:t>可能在一个时钟周期内引起多个异常</a:t>
            </a:r>
            <a:endParaRPr lang="en-US" altLang="zh-CN" sz="2400" dirty="0" smtClean="0"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 sz="2800" dirty="0" smtClean="0">
                <a:ea typeface="宋体" panose="02010600030101010101" pitchFamily="2" charset="-122"/>
              </a:rPr>
              <a:t>简单处理方法</a:t>
            </a:r>
            <a:r>
              <a:rPr lang="en-US" altLang="zh-CN" sz="2800" dirty="0" smtClean="0">
                <a:ea typeface="宋体" panose="02010600030101010101" pitchFamily="2" charset="-122"/>
              </a:rPr>
              <a:t>: </a:t>
            </a:r>
            <a:r>
              <a:rPr lang="zh-CN" altLang="en-US" sz="2800" dirty="0" smtClean="0">
                <a:ea typeface="宋体" panose="02010600030101010101" pitchFamily="2" charset="-122"/>
              </a:rPr>
              <a:t>从最早的指令开始处理</a:t>
            </a:r>
            <a:endParaRPr lang="en-US" altLang="zh-CN" sz="2800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sz="2400" dirty="0" smtClean="0">
                <a:ea typeface="宋体" panose="02010600030101010101" pitchFamily="2" charset="-122"/>
              </a:rPr>
              <a:t>将后续指令全部撤销</a:t>
            </a:r>
            <a:endParaRPr lang="en-US" altLang="zh-CN" sz="2400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sz="2400" dirty="0" smtClean="0">
                <a:ea typeface="宋体" panose="02010600030101010101" pitchFamily="2" charset="-122"/>
              </a:rPr>
              <a:t>称为“精确”异常</a:t>
            </a:r>
            <a:endParaRPr lang="en-US" altLang="zh-CN" sz="2400" dirty="0" smtClean="0"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 sz="2800" dirty="0" smtClean="0">
                <a:ea typeface="宋体" panose="02010600030101010101" pitchFamily="2" charset="-122"/>
              </a:rPr>
              <a:t>复杂的流水中</a:t>
            </a:r>
            <a:endParaRPr lang="en-US" altLang="zh-CN" sz="2800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sz="2400" dirty="0" smtClean="0">
                <a:ea typeface="宋体" panose="02010600030101010101" pitchFamily="2" charset="-122"/>
              </a:rPr>
              <a:t>一个时钟周期发射多条指令</a:t>
            </a:r>
            <a:endParaRPr lang="en-US" altLang="zh-CN" sz="2400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sz="2400" dirty="0" smtClean="0">
                <a:ea typeface="宋体" panose="02010600030101010101" pitchFamily="2" charset="-122"/>
              </a:rPr>
              <a:t>指令乱序执行</a:t>
            </a:r>
            <a:endParaRPr lang="en-US" altLang="zh-CN" sz="2400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sz="2400" dirty="0" smtClean="0">
                <a:ea typeface="宋体" panose="02010600030101010101" pitchFamily="2" charset="-122"/>
              </a:rPr>
              <a:t>维护“精确异常”非常困难，</a:t>
            </a:r>
            <a:r>
              <a:rPr lang="en-US" altLang="zh-CN" sz="2400" dirty="0" smtClean="0">
                <a:ea typeface="宋体" panose="02010600030101010101" pitchFamily="2" charset="-122"/>
              </a:rPr>
              <a:t>MIPS</a:t>
            </a:r>
            <a:r>
              <a:rPr lang="zh-CN" altLang="en-US" sz="2400" dirty="0" smtClean="0">
                <a:ea typeface="宋体" panose="02010600030101010101" pitchFamily="2" charset="-122"/>
              </a:rPr>
              <a:t>级主流</a:t>
            </a:r>
            <a:r>
              <a:rPr lang="en-US" altLang="zh-CN" sz="2400" dirty="0" smtClean="0">
                <a:ea typeface="宋体" panose="02010600030101010101" pitchFamily="2" charset="-122"/>
              </a:rPr>
              <a:t>CPU</a:t>
            </a:r>
            <a:r>
              <a:rPr lang="zh-CN" altLang="en-US" sz="2400" dirty="0" smtClean="0">
                <a:ea typeface="宋体" panose="02010600030101010101" pitchFamily="2" charset="-122"/>
              </a:rPr>
              <a:t>都要设法实现</a:t>
            </a:r>
            <a:endParaRPr lang="en-US" altLang="zh-CN" sz="2400" dirty="0" smtClean="0">
              <a:ea typeface="宋体" panose="02010600030101010101" pitchFamily="2" charset="-122"/>
            </a:endParaRPr>
          </a:p>
          <a:p>
            <a:pPr lvl="1" eaLnBrk="1" hangingPunct="1"/>
            <a:endParaRPr lang="en-US" altLang="zh-CN" sz="2400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876D3C51-A532-4E2A-B561-09558C5584D8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13</a:t>
            </a:fld>
            <a:endParaRPr lang="en-AU" altLang="zh-CN" sz="1400"/>
          </a:p>
        </p:txBody>
      </p:sp>
      <p:sp>
        <p:nvSpPr>
          <p:cNvPr id="2457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时序（状态）单元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1125538"/>
            <a:ext cx="8270875" cy="2765425"/>
          </a:xfrm>
        </p:spPr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寄存器</a:t>
            </a:r>
            <a:r>
              <a:rPr lang="en-US" altLang="zh-CN" dirty="0" smtClean="0">
                <a:ea typeface="宋体" panose="02010600030101010101" pitchFamily="2" charset="-122"/>
              </a:rPr>
              <a:t>Register: </a:t>
            </a:r>
            <a:r>
              <a:rPr lang="zh-CN" altLang="en-US" dirty="0" smtClean="0">
                <a:ea typeface="宋体" panose="02010600030101010101" pitchFamily="2" charset="-122"/>
              </a:rPr>
              <a:t>用于存储数据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dirty="0" smtClean="0">
                <a:ea typeface="宋体" panose="02010600030101010101" pitchFamily="2" charset="-122"/>
              </a:rPr>
              <a:t>用时钟信号确定何时输入数据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dirty="0" smtClean="0">
                <a:ea typeface="宋体" panose="02010600030101010101" pitchFamily="2" charset="-122"/>
              </a:rPr>
              <a:t>边沿触发</a:t>
            </a:r>
            <a:r>
              <a:rPr lang="en-US" altLang="zh-CN" dirty="0" smtClean="0">
                <a:ea typeface="宋体" panose="02010600030101010101" pitchFamily="2" charset="-122"/>
              </a:rPr>
              <a:t>Edge-triggered: </a:t>
            </a:r>
            <a:r>
              <a:rPr lang="zh-CN" altLang="en-US" dirty="0" smtClean="0">
                <a:ea typeface="宋体" panose="02010600030101010101" pitchFamily="2" charset="-122"/>
              </a:rPr>
              <a:t>数据在</a:t>
            </a:r>
            <a:r>
              <a:rPr lang="en-US" altLang="zh-CN" dirty="0" smtClean="0">
                <a:ea typeface="宋体" panose="02010600030101010101" pitchFamily="2" charset="-122"/>
              </a:rPr>
              <a:t> </a:t>
            </a:r>
            <a:r>
              <a:rPr lang="en-US" altLang="zh-CN" dirty="0" err="1" smtClean="0">
                <a:ea typeface="宋体" panose="02010600030101010101" pitchFamily="2" charset="-122"/>
              </a:rPr>
              <a:t>Clk</a:t>
            </a:r>
            <a:r>
              <a:rPr lang="zh-CN" altLang="en-US" dirty="0" smtClean="0">
                <a:ea typeface="宋体" panose="02010600030101010101" pitchFamily="2" charset="-122"/>
              </a:rPr>
              <a:t>变化沿输入（</a:t>
            </a:r>
            <a:r>
              <a:rPr lang="en-US" altLang="zh-CN" dirty="0" smtClean="0">
                <a:ea typeface="宋体" panose="02010600030101010101" pitchFamily="2" charset="-122"/>
              </a:rPr>
              <a:t> 0 -&gt;1</a:t>
            </a:r>
            <a:r>
              <a:rPr lang="zh-CN" altLang="en-US" dirty="0" smtClean="0">
                <a:ea typeface="宋体" panose="02010600030101010101" pitchFamily="2" charset="-122"/>
              </a:rPr>
              <a:t>或</a:t>
            </a:r>
            <a:r>
              <a:rPr lang="en-US" altLang="zh-CN" dirty="0" smtClean="0">
                <a:ea typeface="宋体" panose="02010600030101010101" pitchFamily="2" charset="-122"/>
              </a:rPr>
              <a:t>1-&gt;0</a:t>
            </a:r>
            <a:r>
              <a:rPr lang="zh-CN" altLang="en-US" dirty="0" smtClean="0">
                <a:ea typeface="宋体" panose="02010600030101010101" pitchFamily="2" charset="-122"/>
              </a:rPr>
              <a:t>）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  <p:grpSp>
        <p:nvGrpSpPr>
          <p:cNvPr id="24581" name="Group 4"/>
          <p:cNvGrpSpPr>
            <a:grpSpLocks/>
          </p:cNvGrpSpPr>
          <p:nvPr/>
        </p:nvGrpSpPr>
        <p:grpSpPr bwMode="auto">
          <a:xfrm>
            <a:off x="755650" y="4365625"/>
            <a:ext cx="2090738" cy="1223963"/>
            <a:chOff x="657" y="2296"/>
            <a:chExt cx="1317" cy="771"/>
          </a:xfrm>
        </p:grpSpPr>
        <p:sp>
          <p:nvSpPr>
            <p:cNvPr id="24612" name="Rectangle 5"/>
            <p:cNvSpPr>
              <a:spLocks noChangeArrowheads="1"/>
            </p:cNvSpPr>
            <p:nvPr/>
          </p:nvSpPr>
          <p:spPr bwMode="auto">
            <a:xfrm>
              <a:off x="1111" y="2296"/>
              <a:ext cx="499" cy="771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zh-CN" sz="1600">
                <a:ea typeface="宋体" panose="02010600030101010101" pitchFamily="2" charset="-122"/>
              </a:endParaRPr>
            </a:p>
          </p:txBody>
        </p:sp>
        <p:sp>
          <p:nvSpPr>
            <p:cNvPr id="24613" name="Line 6"/>
            <p:cNvSpPr>
              <a:spLocks noChangeShapeType="1"/>
            </p:cNvSpPr>
            <p:nvPr/>
          </p:nvSpPr>
          <p:spPr bwMode="auto">
            <a:xfrm>
              <a:off x="975" y="2478"/>
              <a:ext cx="13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614" name="Line 7"/>
            <p:cNvSpPr>
              <a:spLocks noChangeShapeType="1"/>
            </p:cNvSpPr>
            <p:nvPr/>
          </p:nvSpPr>
          <p:spPr bwMode="auto">
            <a:xfrm>
              <a:off x="975" y="2886"/>
              <a:ext cx="13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615" name="Line 8"/>
            <p:cNvSpPr>
              <a:spLocks noChangeShapeType="1"/>
            </p:cNvSpPr>
            <p:nvPr/>
          </p:nvSpPr>
          <p:spPr bwMode="auto">
            <a:xfrm>
              <a:off x="1610" y="2478"/>
              <a:ext cx="13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616" name="Text Box 9"/>
            <p:cNvSpPr txBox="1">
              <a:spLocks noChangeArrowheads="1"/>
            </p:cNvSpPr>
            <p:nvPr/>
          </p:nvSpPr>
          <p:spPr bwMode="auto">
            <a:xfrm>
              <a:off x="748" y="2345"/>
              <a:ext cx="22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ea typeface="宋体" panose="02010600030101010101" pitchFamily="2" charset="-122"/>
                </a:rPr>
                <a:t>D</a:t>
              </a:r>
              <a:endParaRPr lang="en-AU" altLang="zh-CN" sz="1800">
                <a:ea typeface="宋体" panose="02010600030101010101" pitchFamily="2" charset="-122"/>
              </a:endParaRPr>
            </a:p>
          </p:txBody>
        </p:sp>
        <p:sp>
          <p:nvSpPr>
            <p:cNvPr id="24617" name="Text Box 10"/>
            <p:cNvSpPr txBox="1">
              <a:spLocks noChangeArrowheads="1"/>
            </p:cNvSpPr>
            <p:nvPr/>
          </p:nvSpPr>
          <p:spPr bwMode="auto">
            <a:xfrm>
              <a:off x="657" y="2753"/>
              <a:ext cx="32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ea typeface="宋体" panose="02010600030101010101" pitchFamily="2" charset="-122"/>
                </a:rPr>
                <a:t>Clk</a:t>
              </a:r>
              <a:endParaRPr lang="en-AU" altLang="zh-CN" sz="1800">
                <a:ea typeface="宋体" panose="02010600030101010101" pitchFamily="2" charset="-122"/>
              </a:endParaRPr>
            </a:p>
          </p:txBody>
        </p:sp>
        <p:sp>
          <p:nvSpPr>
            <p:cNvPr id="24618" name="Text Box 11"/>
            <p:cNvSpPr txBox="1">
              <a:spLocks noChangeArrowheads="1"/>
            </p:cNvSpPr>
            <p:nvPr/>
          </p:nvSpPr>
          <p:spPr bwMode="auto">
            <a:xfrm>
              <a:off x="1746" y="2345"/>
              <a:ext cx="228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ea typeface="宋体" panose="02010600030101010101" pitchFamily="2" charset="-122"/>
                </a:rPr>
                <a:t>Q</a:t>
              </a:r>
              <a:endParaRPr lang="en-AU" altLang="zh-CN" sz="1800">
                <a:ea typeface="宋体" panose="02010600030101010101" pitchFamily="2" charset="-122"/>
              </a:endParaRPr>
            </a:p>
          </p:txBody>
        </p:sp>
        <p:sp>
          <p:nvSpPr>
            <p:cNvPr id="24619" name="Line 12"/>
            <p:cNvSpPr>
              <a:spLocks noChangeShapeType="1"/>
            </p:cNvSpPr>
            <p:nvPr/>
          </p:nvSpPr>
          <p:spPr bwMode="auto">
            <a:xfrm>
              <a:off x="1111" y="2840"/>
              <a:ext cx="91" cy="4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620" name="Line 13"/>
            <p:cNvSpPr>
              <a:spLocks noChangeShapeType="1"/>
            </p:cNvSpPr>
            <p:nvPr/>
          </p:nvSpPr>
          <p:spPr bwMode="auto">
            <a:xfrm flipV="1">
              <a:off x="1111" y="2886"/>
              <a:ext cx="91" cy="4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24582" name="Group 44"/>
          <p:cNvGrpSpPr>
            <a:grpSpLocks/>
          </p:cNvGrpSpPr>
          <p:nvPr/>
        </p:nvGrpSpPr>
        <p:grpSpPr bwMode="auto">
          <a:xfrm>
            <a:off x="3419475" y="4005263"/>
            <a:ext cx="4775200" cy="1800225"/>
            <a:chOff x="2154" y="2523"/>
            <a:chExt cx="3008" cy="1134"/>
          </a:xfrm>
        </p:grpSpPr>
        <p:sp>
          <p:nvSpPr>
            <p:cNvPr id="24583" name="Line 18"/>
            <p:cNvSpPr>
              <a:spLocks noChangeShapeType="1"/>
            </p:cNvSpPr>
            <p:nvPr/>
          </p:nvSpPr>
          <p:spPr bwMode="auto">
            <a:xfrm>
              <a:off x="2712" y="2614"/>
              <a:ext cx="54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584" name="Line 19"/>
            <p:cNvSpPr>
              <a:spLocks noChangeShapeType="1"/>
            </p:cNvSpPr>
            <p:nvPr/>
          </p:nvSpPr>
          <p:spPr bwMode="auto">
            <a:xfrm>
              <a:off x="2712" y="2614"/>
              <a:ext cx="0" cy="18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585" name="Line 20"/>
            <p:cNvSpPr>
              <a:spLocks noChangeShapeType="1"/>
            </p:cNvSpPr>
            <p:nvPr/>
          </p:nvSpPr>
          <p:spPr bwMode="auto">
            <a:xfrm>
              <a:off x="3256" y="2614"/>
              <a:ext cx="0" cy="18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586" name="Line 21"/>
            <p:cNvSpPr>
              <a:spLocks noChangeShapeType="1"/>
            </p:cNvSpPr>
            <p:nvPr/>
          </p:nvSpPr>
          <p:spPr bwMode="auto">
            <a:xfrm>
              <a:off x="3256" y="2795"/>
              <a:ext cx="54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587" name="Line 22"/>
            <p:cNvSpPr>
              <a:spLocks noChangeShapeType="1"/>
            </p:cNvSpPr>
            <p:nvPr/>
          </p:nvSpPr>
          <p:spPr bwMode="auto">
            <a:xfrm>
              <a:off x="2531" y="2795"/>
              <a:ext cx="18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588" name="Line 23"/>
            <p:cNvSpPr>
              <a:spLocks noChangeShapeType="1"/>
            </p:cNvSpPr>
            <p:nvPr/>
          </p:nvSpPr>
          <p:spPr bwMode="auto">
            <a:xfrm>
              <a:off x="3801" y="2614"/>
              <a:ext cx="54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589" name="Line 24"/>
            <p:cNvSpPr>
              <a:spLocks noChangeShapeType="1"/>
            </p:cNvSpPr>
            <p:nvPr/>
          </p:nvSpPr>
          <p:spPr bwMode="auto">
            <a:xfrm>
              <a:off x="3801" y="2614"/>
              <a:ext cx="0" cy="18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590" name="Line 25"/>
            <p:cNvSpPr>
              <a:spLocks noChangeShapeType="1"/>
            </p:cNvSpPr>
            <p:nvPr/>
          </p:nvSpPr>
          <p:spPr bwMode="auto">
            <a:xfrm>
              <a:off x="4345" y="2614"/>
              <a:ext cx="0" cy="18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591" name="Line 26"/>
            <p:cNvSpPr>
              <a:spLocks noChangeShapeType="1"/>
            </p:cNvSpPr>
            <p:nvPr/>
          </p:nvSpPr>
          <p:spPr bwMode="auto">
            <a:xfrm>
              <a:off x="4345" y="2795"/>
              <a:ext cx="54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592" name="Line 27"/>
            <p:cNvSpPr>
              <a:spLocks noChangeShapeType="1"/>
            </p:cNvSpPr>
            <p:nvPr/>
          </p:nvSpPr>
          <p:spPr bwMode="auto">
            <a:xfrm>
              <a:off x="4889" y="2614"/>
              <a:ext cx="0" cy="18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593" name="Line 28"/>
            <p:cNvSpPr>
              <a:spLocks noChangeShapeType="1"/>
            </p:cNvSpPr>
            <p:nvPr/>
          </p:nvSpPr>
          <p:spPr bwMode="auto">
            <a:xfrm flipV="1">
              <a:off x="4890" y="2613"/>
              <a:ext cx="227" cy="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594" name="Line 29"/>
            <p:cNvSpPr>
              <a:spLocks noChangeShapeType="1"/>
            </p:cNvSpPr>
            <p:nvPr/>
          </p:nvSpPr>
          <p:spPr bwMode="auto">
            <a:xfrm>
              <a:off x="2531" y="3657"/>
              <a:ext cx="263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595" name="Line 30"/>
            <p:cNvSpPr>
              <a:spLocks noChangeShapeType="1"/>
            </p:cNvSpPr>
            <p:nvPr/>
          </p:nvSpPr>
          <p:spPr bwMode="auto">
            <a:xfrm flipV="1">
              <a:off x="2531" y="2523"/>
              <a:ext cx="0" cy="113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596" name="Text Box 31"/>
            <p:cNvSpPr txBox="1">
              <a:spLocks noChangeArrowheads="1"/>
            </p:cNvSpPr>
            <p:nvPr/>
          </p:nvSpPr>
          <p:spPr bwMode="auto">
            <a:xfrm>
              <a:off x="2154" y="2617"/>
              <a:ext cx="30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>
                  <a:ea typeface="宋体" panose="02010600030101010101" pitchFamily="2" charset="-122"/>
                </a:rPr>
                <a:t>Clk</a:t>
              </a:r>
              <a:endParaRPr lang="en-AU" altLang="zh-CN" sz="1600">
                <a:ea typeface="宋体" panose="02010600030101010101" pitchFamily="2" charset="-122"/>
              </a:endParaRPr>
            </a:p>
          </p:txBody>
        </p:sp>
        <p:sp>
          <p:nvSpPr>
            <p:cNvPr id="24597" name="Text Box 32"/>
            <p:cNvSpPr txBox="1">
              <a:spLocks noChangeArrowheads="1"/>
            </p:cNvSpPr>
            <p:nvPr/>
          </p:nvSpPr>
          <p:spPr bwMode="auto">
            <a:xfrm>
              <a:off x="2154" y="2949"/>
              <a:ext cx="208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>
                  <a:ea typeface="宋体" panose="02010600030101010101" pitchFamily="2" charset="-122"/>
                </a:rPr>
                <a:t>D</a:t>
              </a:r>
              <a:endParaRPr lang="en-AU" altLang="zh-CN" sz="1600">
                <a:ea typeface="宋体" panose="02010600030101010101" pitchFamily="2" charset="-122"/>
              </a:endParaRPr>
            </a:p>
          </p:txBody>
        </p:sp>
        <p:sp>
          <p:nvSpPr>
            <p:cNvPr id="24598" name="Text Box 33"/>
            <p:cNvSpPr txBox="1">
              <a:spLocks noChangeArrowheads="1"/>
            </p:cNvSpPr>
            <p:nvPr/>
          </p:nvSpPr>
          <p:spPr bwMode="auto">
            <a:xfrm>
              <a:off x="2154" y="3297"/>
              <a:ext cx="216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>
                  <a:ea typeface="宋体" panose="02010600030101010101" pitchFamily="2" charset="-122"/>
                </a:rPr>
                <a:t>Q</a:t>
              </a:r>
              <a:endParaRPr lang="en-AU" altLang="zh-CN" sz="1600">
                <a:ea typeface="宋体" panose="02010600030101010101" pitchFamily="2" charset="-122"/>
              </a:endParaRPr>
            </a:p>
          </p:txBody>
        </p:sp>
        <p:sp>
          <p:nvSpPr>
            <p:cNvPr id="24599" name="Freeform 34"/>
            <p:cNvSpPr>
              <a:spLocks/>
            </p:cNvSpPr>
            <p:nvPr/>
          </p:nvSpPr>
          <p:spPr bwMode="auto">
            <a:xfrm>
              <a:off x="2531" y="2976"/>
              <a:ext cx="635" cy="182"/>
            </a:xfrm>
            <a:custGeom>
              <a:avLst/>
              <a:gdLst>
                <a:gd name="T0" fmla="*/ 0 w 635"/>
                <a:gd name="T1" fmla="*/ 0 h 182"/>
                <a:gd name="T2" fmla="*/ 590 w 635"/>
                <a:gd name="T3" fmla="*/ 0 h 182"/>
                <a:gd name="T4" fmla="*/ 635 w 635"/>
                <a:gd name="T5" fmla="*/ 91 h 182"/>
                <a:gd name="T6" fmla="*/ 590 w 635"/>
                <a:gd name="T7" fmla="*/ 182 h 182"/>
                <a:gd name="T8" fmla="*/ 0 w 635"/>
                <a:gd name="T9" fmla="*/ 182 h 18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5"/>
                <a:gd name="T16" fmla="*/ 0 h 182"/>
                <a:gd name="T17" fmla="*/ 635 w 635"/>
                <a:gd name="T18" fmla="*/ 182 h 18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5" h="182">
                  <a:moveTo>
                    <a:pt x="0" y="0"/>
                  </a:moveTo>
                  <a:lnTo>
                    <a:pt x="590" y="0"/>
                  </a:lnTo>
                  <a:lnTo>
                    <a:pt x="635" y="91"/>
                  </a:lnTo>
                  <a:lnTo>
                    <a:pt x="590" y="182"/>
                  </a:lnTo>
                  <a:lnTo>
                    <a:pt x="0" y="182"/>
                  </a:lnTo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600" name="Freeform 35"/>
            <p:cNvSpPr>
              <a:spLocks/>
            </p:cNvSpPr>
            <p:nvPr/>
          </p:nvSpPr>
          <p:spPr bwMode="auto">
            <a:xfrm>
              <a:off x="3166" y="2976"/>
              <a:ext cx="1089" cy="182"/>
            </a:xfrm>
            <a:custGeom>
              <a:avLst/>
              <a:gdLst>
                <a:gd name="T0" fmla="*/ 0 w 1089"/>
                <a:gd name="T1" fmla="*/ 91 h 182"/>
                <a:gd name="T2" fmla="*/ 45 w 1089"/>
                <a:gd name="T3" fmla="*/ 0 h 182"/>
                <a:gd name="T4" fmla="*/ 1043 w 1089"/>
                <a:gd name="T5" fmla="*/ 0 h 182"/>
                <a:gd name="T6" fmla="*/ 1089 w 1089"/>
                <a:gd name="T7" fmla="*/ 91 h 182"/>
                <a:gd name="T8" fmla="*/ 1043 w 1089"/>
                <a:gd name="T9" fmla="*/ 182 h 182"/>
                <a:gd name="T10" fmla="*/ 45 w 1089"/>
                <a:gd name="T11" fmla="*/ 182 h 182"/>
                <a:gd name="T12" fmla="*/ 0 w 1089"/>
                <a:gd name="T13" fmla="*/ 91 h 18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089"/>
                <a:gd name="T22" fmla="*/ 0 h 182"/>
                <a:gd name="T23" fmla="*/ 1089 w 1089"/>
                <a:gd name="T24" fmla="*/ 182 h 18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089" h="182">
                  <a:moveTo>
                    <a:pt x="0" y="91"/>
                  </a:moveTo>
                  <a:lnTo>
                    <a:pt x="45" y="0"/>
                  </a:lnTo>
                  <a:lnTo>
                    <a:pt x="1043" y="0"/>
                  </a:lnTo>
                  <a:lnTo>
                    <a:pt x="1089" y="91"/>
                  </a:lnTo>
                  <a:lnTo>
                    <a:pt x="1043" y="182"/>
                  </a:lnTo>
                  <a:lnTo>
                    <a:pt x="45" y="182"/>
                  </a:lnTo>
                  <a:lnTo>
                    <a:pt x="0" y="91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601" name="Freeform 36"/>
            <p:cNvSpPr>
              <a:spLocks/>
            </p:cNvSpPr>
            <p:nvPr/>
          </p:nvSpPr>
          <p:spPr bwMode="auto">
            <a:xfrm>
              <a:off x="3892" y="3339"/>
              <a:ext cx="1089" cy="182"/>
            </a:xfrm>
            <a:custGeom>
              <a:avLst/>
              <a:gdLst>
                <a:gd name="T0" fmla="*/ 0 w 1089"/>
                <a:gd name="T1" fmla="*/ 91 h 182"/>
                <a:gd name="T2" fmla="*/ 45 w 1089"/>
                <a:gd name="T3" fmla="*/ 0 h 182"/>
                <a:gd name="T4" fmla="*/ 1043 w 1089"/>
                <a:gd name="T5" fmla="*/ 0 h 182"/>
                <a:gd name="T6" fmla="*/ 1089 w 1089"/>
                <a:gd name="T7" fmla="*/ 91 h 182"/>
                <a:gd name="T8" fmla="*/ 1043 w 1089"/>
                <a:gd name="T9" fmla="*/ 182 h 182"/>
                <a:gd name="T10" fmla="*/ 45 w 1089"/>
                <a:gd name="T11" fmla="*/ 182 h 182"/>
                <a:gd name="T12" fmla="*/ 0 w 1089"/>
                <a:gd name="T13" fmla="*/ 91 h 18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089"/>
                <a:gd name="T22" fmla="*/ 0 h 182"/>
                <a:gd name="T23" fmla="*/ 1089 w 1089"/>
                <a:gd name="T24" fmla="*/ 182 h 18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089" h="182">
                  <a:moveTo>
                    <a:pt x="0" y="91"/>
                  </a:moveTo>
                  <a:lnTo>
                    <a:pt x="45" y="0"/>
                  </a:lnTo>
                  <a:lnTo>
                    <a:pt x="1043" y="0"/>
                  </a:lnTo>
                  <a:lnTo>
                    <a:pt x="1089" y="91"/>
                  </a:lnTo>
                  <a:lnTo>
                    <a:pt x="1043" y="182"/>
                  </a:lnTo>
                  <a:lnTo>
                    <a:pt x="45" y="182"/>
                  </a:lnTo>
                  <a:lnTo>
                    <a:pt x="0" y="91"/>
                  </a:lnTo>
                  <a:close/>
                </a:path>
              </a:pathLst>
            </a:cu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602" name="Freeform 37"/>
            <p:cNvSpPr>
              <a:spLocks/>
            </p:cNvSpPr>
            <p:nvPr/>
          </p:nvSpPr>
          <p:spPr bwMode="auto">
            <a:xfrm>
              <a:off x="2803" y="3339"/>
              <a:ext cx="1089" cy="182"/>
            </a:xfrm>
            <a:custGeom>
              <a:avLst/>
              <a:gdLst>
                <a:gd name="T0" fmla="*/ 0 w 1089"/>
                <a:gd name="T1" fmla="*/ 91 h 182"/>
                <a:gd name="T2" fmla="*/ 45 w 1089"/>
                <a:gd name="T3" fmla="*/ 0 h 182"/>
                <a:gd name="T4" fmla="*/ 1043 w 1089"/>
                <a:gd name="T5" fmla="*/ 0 h 182"/>
                <a:gd name="T6" fmla="*/ 1089 w 1089"/>
                <a:gd name="T7" fmla="*/ 91 h 182"/>
                <a:gd name="T8" fmla="*/ 1043 w 1089"/>
                <a:gd name="T9" fmla="*/ 182 h 182"/>
                <a:gd name="T10" fmla="*/ 45 w 1089"/>
                <a:gd name="T11" fmla="*/ 182 h 182"/>
                <a:gd name="T12" fmla="*/ 0 w 1089"/>
                <a:gd name="T13" fmla="*/ 91 h 18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089"/>
                <a:gd name="T22" fmla="*/ 0 h 182"/>
                <a:gd name="T23" fmla="*/ 1089 w 1089"/>
                <a:gd name="T24" fmla="*/ 182 h 18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089" h="182">
                  <a:moveTo>
                    <a:pt x="0" y="91"/>
                  </a:moveTo>
                  <a:lnTo>
                    <a:pt x="45" y="0"/>
                  </a:lnTo>
                  <a:lnTo>
                    <a:pt x="1043" y="0"/>
                  </a:lnTo>
                  <a:lnTo>
                    <a:pt x="1089" y="91"/>
                  </a:lnTo>
                  <a:lnTo>
                    <a:pt x="1043" y="182"/>
                  </a:lnTo>
                  <a:lnTo>
                    <a:pt x="45" y="182"/>
                  </a:lnTo>
                  <a:lnTo>
                    <a:pt x="0" y="91"/>
                  </a:lnTo>
                  <a:close/>
                </a:path>
              </a:pathLst>
            </a:cu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603" name="Freeform 38"/>
            <p:cNvSpPr>
              <a:spLocks/>
            </p:cNvSpPr>
            <p:nvPr/>
          </p:nvSpPr>
          <p:spPr bwMode="auto">
            <a:xfrm>
              <a:off x="2531" y="3340"/>
              <a:ext cx="272" cy="181"/>
            </a:xfrm>
            <a:custGeom>
              <a:avLst/>
              <a:gdLst>
                <a:gd name="T0" fmla="*/ 0 w 272"/>
                <a:gd name="T1" fmla="*/ 0 h 181"/>
                <a:gd name="T2" fmla="*/ 227 w 272"/>
                <a:gd name="T3" fmla="*/ 0 h 181"/>
                <a:gd name="T4" fmla="*/ 272 w 272"/>
                <a:gd name="T5" fmla="*/ 90 h 181"/>
                <a:gd name="T6" fmla="*/ 227 w 272"/>
                <a:gd name="T7" fmla="*/ 181 h 181"/>
                <a:gd name="T8" fmla="*/ 0 w 272"/>
                <a:gd name="T9" fmla="*/ 181 h 18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2"/>
                <a:gd name="T16" fmla="*/ 0 h 181"/>
                <a:gd name="T17" fmla="*/ 272 w 272"/>
                <a:gd name="T18" fmla="*/ 181 h 18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2" h="181">
                  <a:moveTo>
                    <a:pt x="0" y="0"/>
                  </a:moveTo>
                  <a:lnTo>
                    <a:pt x="227" y="0"/>
                  </a:lnTo>
                  <a:lnTo>
                    <a:pt x="272" y="90"/>
                  </a:lnTo>
                  <a:lnTo>
                    <a:pt x="227" y="181"/>
                  </a:lnTo>
                  <a:lnTo>
                    <a:pt x="0" y="181"/>
                  </a:lnTo>
                </a:path>
              </a:pathLst>
            </a:cu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604" name="Freeform 39"/>
            <p:cNvSpPr>
              <a:spLocks/>
            </p:cNvSpPr>
            <p:nvPr/>
          </p:nvSpPr>
          <p:spPr bwMode="auto">
            <a:xfrm>
              <a:off x="2712" y="3067"/>
              <a:ext cx="169" cy="270"/>
            </a:xfrm>
            <a:custGeom>
              <a:avLst/>
              <a:gdLst>
                <a:gd name="T0" fmla="*/ 0 w 169"/>
                <a:gd name="T1" fmla="*/ 0 h 270"/>
                <a:gd name="T2" fmla="*/ 45 w 169"/>
                <a:gd name="T3" fmla="*/ 190 h 270"/>
                <a:gd name="T4" fmla="*/ 137 w 169"/>
                <a:gd name="T5" fmla="*/ 158 h 270"/>
                <a:gd name="T6" fmla="*/ 169 w 169"/>
                <a:gd name="T7" fmla="*/ 270 h 27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69"/>
                <a:gd name="T13" fmla="*/ 0 h 270"/>
                <a:gd name="T14" fmla="*/ 169 w 169"/>
                <a:gd name="T15" fmla="*/ 270 h 27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69" h="270">
                  <a:moveTo>
                    <a:pt x="0" y="0"/>
                  </a:moveTo>
                  <a:cubicBezTo>
                    <a:pt x="7" y="32"/>
                    <a:pt x="22" y="164"/>
                    <a:pt x="45" y="190"/>
                  </a:cubicBezTo>
                  <a:cubicBezTo>
                    <a:pt x="68" y="216"/>
                    <a:pt x="116" y="145"/>
                    <a:pt x="137" y="158"/>
                  </a:cubicBezTo>
                  <a:cubicBezTo>
                    <a:pt x="158" y="171"/>
                    <a:pt x="162" y="247"/>
                    <a:pt x="169" y="270"/>
                  </a:cubicBezTo>
                </a:path>
              </a:pathLst>
            </a:custGeom>
            <a:noFill/>
            <a:ln w="9525">
              <a:solidFill>
                <a:srgbClr val="FF0000"/>
              </a:solidFill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605" name="Freeform 40"/>
            <p:cNvSpPr>
              <a:spLocks/>
            </p:cNvSpPr>
            <p:nvPr/>
          </p:nvSpPr>
          <p:spPr bwMode="auto">
            <a:xfrm>
              <a:off x="3801" y="3067"/>
              <a:ext cx="169" cy="270"/>
            </a:xfrm>
            <a:custGeom>
              <a:avLst/>
              <a:gdLst>
                <a:gd name="T0" fmla="*/ 0 w 169"/>
                <a:gd name="T1" fmla="*/ 0 h 270"/>
                <a:gd name="T2" fmla="*/ 45 w 169"/>
                <a:gd name="T3" fmla="*/ 190 h 270"/>
                <a:gd name="T4" fmla="*/ 137 w 169"/>
                <a:gd name="T5" fmla="*/ 158 h 270"/>
                <a:gd name="T6" fmla="*/ 169 w 169"/>
                <a:gd name="T7" fmla="*/ 270 h 27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69"/>
                <a:gd name="T13" fmla="*/ 0 h 270"/>
                <a:gd name="T14" fmla="*/ 169 w 169"/>
                <a:gd name="T15" fmla="*/ 270 h 27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69" h="270">
                  <a:moveTo>
                    <a:pt x="0" y="0"/>
                  </a:moveTo>
                  <a:cubicBezTo>
                    <a:pt x="7" y="32"/>
                    <a:pt x="22" y="164"/>
                    <a:pt x="45" y="190"/>
                  </a:cubicBezTo>
                  <a:cubicBezTo>
                    <a:pt x="68" y="216"/>
                    <a:pt x="116" y="145"/>
                    <a:pt x="137" y="158"/>
                  </a:cubicBezTo>
                  <a:cubicBezTo>
                    <a:pt x="158" y="171"/>
                    <a:pt x="162" y="247"/>
                    <a:pt x="169" y="270"/>
                  </a:cubicBezTo>
                </a:path>
              </a:pathLst>
            </a:custGeom>
            <a:noFill/>
            <a:ln w="9525">
              <a:solidFill>
                <a:srgbClr val="FF0000"/>
              </a:solidFill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606" name="Freeform 41"/>
            <p:cNvSpPr>
              <a:spLocks/>
            </p:cNvSpPr>
            <p:nvPr/>
          </p:nvSpPr>
          <p:spPr bwMode="auto">
            <a:xfrm>
              <a:off x="4980" y="3339"/>
              <a:ext cx="136" cy="182"/>
            </a:xfrm>
            <a:custGeom>
              <a:avLst/>
              <a:gdLst>
                <a:gd name="T0" fmla="*/ 136 w 136"/>
                <a:gd name="T1" fmla="*/ 0 h 182"/>
                <a:gd name="T2" fmla="*/ 45 w 136"/>
                <a:gd name="T3" fmla="*/ 0 h 182"/>
                <a:gd name="T4" fmla="*/ 0 w 136"/>
                <a:gd name="T5" fmla="*/ 91 h 182"/>
                <a:gd name="T6" fmla="*/ 45 w 136"/>
                <a:gd name="T7" fmla="*/ 182 h 182"/>
                <a:gd name="T8" fmla="*/ 136 w 136"/>
                <a:gd name="T9" fmla="*/ 182 h 18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6"/>
                <a:gd name="T16" fmla="*/ 0 h 182"/>
                <a:gd name="T17" fmla="*/ 136 w 136"/>
                <a:gd name="T18" fmla="*/ 182 h 18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6" h="182">
                  <a:moveTo>
                    <a:pt x="136" y="0"/>
                  </a:moveTo>
                  <a:lnTo>
                    <a:pt x="45" y="0"/>
                  </a:lnTo>
                  <a:lnTo>
                    <a:pt x="0" y="91"/>
                  </a:lnTo>
                  <a:lnTo>
                    <a:pt x="45" y="182"/>
                  </a:lnTo>
                  <a:lnTo>
                    <a:pt x="136" y="182"/>
                  </a:lnTo>
                </a:path>
              </a:pathLst>
            </a:cu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607" name="Freeform 42"/>
            <p:cNvSpPr>
              <a:spLocks/>
            </p:cNvSpPr>
            <p:nvPr/>
          </p:nvSpPr>
          <p:spPr bwMode="auto">
            <a:xfrm>
              <a:off x="4255" y="2976"/>
              <a:ext cx="862" cy="182"/>
            </a:xfrm>
            <a:custGeom>
              <a:avLst/>
              <a:gdLst>
                <a:gd name="T0" fmla="*/ 862 w 862"/>
                <a:gd name="T1" fmla="*/ 0 h 182"/>
                <a:gd name="T2" fmla="*/ 46 w 862"/>
                <a:gd name="T3" fmla="*/ 0 h 182"/>
                <a:gd name="T4" fmla="*/ 0 w 862"/>
                <a:gd name="T5" fmla="*/ 91 h 182"/>
                <a:gd name="T6" fmla="*/ 46 w 862"/>
                <a:gd name="T7" fmla="*/ 182 h 182"/>
                <a:gd name="T8" fmla="*/ 862 w 862"/>
                <a:gd name="T9" fmla="*/ 182 h 18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62"/>
                <a:gd name="T16" fmla="*/ 0 h 182"/>
                <a:gd name="T17" fmla="*/ 862 w 862"/>
                <a:gd name="T18" fmla="*/ 182 h 18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62" h="182">
                  <a:moveTo>
                    <a:pt x="862" y="0"/>
                  </a:moveTo>
                  <a:lnTo>
                    <a:pt x="46" y="0"/>
                  </a:lnTo>
                  <a:lnTo>
                    <a:pt x="0" y="91"/>
                  </a:lnTo>
                  <a:lnTo>
                    <a:pt x="46" y="182"/>
                  </a:lnTo>
                  <a:lnTo>
                    <a:pt x="862" y="182"/>
                  </a:lnTo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608" name="Freeform 43"/>
            <p:cNvSpPr>
              <a:spLocks/>
            </p:cNvSpPr>
            <p:nvPr/>
          </p:nvSpPr>
          <p:spPr bwMode="auto">
            <a:xfrm>
              <a:off x="4890" y="3067"/>
              <a:ext cx="169" cy="270"/>
            </a:xfrm>
            <a:custGeom>
              <a:avLst/>
              <a:gdLst>
                <a:gd name="T0" fmla="*/ 0 w 169"/>
                <a:gd name="T1" fmla="*/ 0 h 270"/>
                <a:gd name="T2" fmla="*/ 45 w 169"/>
                <a:gd name="T3" fmla="*/ 190 h 270"/>
                <a:gd name="T4" fmla="*/ 137 w 169"/>
                <a:gd name="T5" fmla="*/ 158 h 270"/>
                <a:gd name="T6" fmla="*/ 169 w 169"/>
                <a:gd name="T7" fmla="*/ 270 h 27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69"/>
                <a:gd name="T13" fmla="*/ 0 h 270"/>
                <a:gd name="T14" fmla="*/ 169 w 169"/>
                <a:gd name="T15" fmla="*/ 270 h 27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69" h="270">
                  <a:moveTo>
                    <a:pt x="0" y="0"/>
                  </a:moveTo>
                  <a:cubicBezTo>
                    <a:pt x="7" y="32"/>
                    <a:pt x="22" y="164"/>
                    <a:pt x="45" y="190"/>
                  </a:cubicBezTo>
                  <a:cubicBezTo>
                    <a:pt x="68" y="216"/>
                    <a:pt x="116" y="145"/>
                    <a:pt x="137" y="158"/>
                  </a:cubicBezTo>
                  <a:cubicBezTo>
                    <a:pt x="158" y="171"/>
                    <a:pt x="162" y="247"/>
                    <a:pt x="169" y="270"/>
                  </a:cubicBezTo>
                </a:path>
              </a:pathLst>
            </a:custGeom>
            <a:noFill/>
            <a:ln w="9525">
              <a:solidFill>
                <a:srgbClr val="FF0000"/>
              </a:solidFill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609" name="Line 15"/>
            <p:cNvSpPr>
              <a:spLocks noChangeShapeType="1"/>
            </p:cNvSpPr>
            <p:nvPr/>
          </p:nvSpPr>
          <p:spPr bwMode="auto">
            <a:xfrm>
              <a:off x="2712" y="2523"/>
              <a:ext cx="0" cy="113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610" name="Line 16"/>
            <p:cNvSpPr>
              <a:spLocks noChangeShapeType="1"/>
            </p:cNvSpPr>
            <p:nvPr/>
          </p:nvSpPr>
          <p:spPr bwMode="auto">
            <a:xfrm>
              <a:off x="3801" y="2523"/>
              <a:ext cx="0" cy="113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611" name="Line 17"/>
            <p:cNvSpPr>
              <a:spLocks noChangeShapeType="1"/>
            </p:cNvSpPr>
            <p:nvPr/>
          </p:nvSpPr>
          <p:spPr bwMode="auto">
            <a:xfrm>
              <a:off x="4889" y="2523"/>
              <a:ext cx="1" cy="113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86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65375412-1B83-463C-AD8F-38461A504901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130</a:t>
            </a:fld>
            <a:endParaRPr lang="en-AU" altLang="zh-CN" sz="1400"/>
          </a:p>
        </p:txBody>
      </p:sp>
      <p:sp>
        <p:nvSpPr>
          <p:cNvPr id="22118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“非精确”异常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  <p:sp>
        <p:nvSpPr>
          <p:cNvPr id="22118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sz="2800" dirty="0" smtClean="0">
                <a:ea typeface="宋体" panose="02010600030101010101" pitchFamily="2" charset="-122"/>
              </a:rPr>
              <a:t>直接终止流水线并保存状态</a:t>
            </a:r>
            <a:endParaRPr lang="en-US" altLang="zh-CN" sz="2800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sz="2400" dirty="0" smtClean="0">
                <a:ea typeface="宋体" panose="02010600030101010101" pitchFamily="2" charset="-122"/>
              </a:rPr>
              <a:t>包括异常原因</a:t>
            </a:r>
            <a:r>
              <a:rPr lang="en-US" altLang="zh-CN" sz="2400" dirty="0" smtClean="0">
                <a:ea typeface="宋体" panose="02010600030101010101" pitchFamily="2" charset="-122"/>
              </a:rPr>
              <a:t>cause</a:t>
            </a:r>
            <a:r>
              <a:rPr lang="zh-CN" altLang="en-US" sz="2400" dirty="0" smtClean="0">
                <a:ea typeface="宋体" panose="02010600030101010101" pitchFamily="2" charset="-122"/>
              </a:rPr>
              <a:t>寄存器</a:t>
            </a:r>
            <a:endParaRPr lang="en-US" altLang="zh-CN" sz="2400" dirty="0" smtClean="0"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 sz="2800" dirty="0" smtClean="0">
                <a:ea typeface="宋体" panose="02010600030101010101" pitchFamily="2" charset="-122"/>
              </a:rPr>
              <a:t>有处理程序负责：</a:t>
            </a:r>
            <a:endParaRPr lang="en-US" altLang="zh-CN" sz="2800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sz="2400" dirty="0" smtClean="0">
                <a:ea typeface="宋体" panose="02010600030101010101" pitchFamily="2" charset="-122"/>
              </a:rPr>
              <a:t>找出发生异常的指令</a:t>
            </a:r>
            <a:endParaRPr lang="en-US" altLang="zh-CN" sz="2400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sz="2400" dirty="0" smtClean="0">
                <a:ea typeface="宋体" panose="02010600030101010101" pitchFamily="2" charset="-122"/>
              </a:rPr>
              <a:t>那些指令需要完成或者撤销</a:t>
            </a:r>
            <a:endParaRPr lang="en-US" altLang="zh-CN" sz="2400" dirty="0" smtClean="0">
              <a:ea typeface="宋体" panose="02010600030101010101" pitchFamily="2" charset="-122"/>
            </a:endParaRPr>
          </a:p>
          <a:p>
            <a:pPr lvl="2" eaLnBrk="1" hangingPunct="1"/>
            <a:r>
              <a:rPr lang="zh-CN" altLang="en-US" sz="2000" dirty="0" smtClean="0">
                <a:ea typeface="宋体" panose="02010600030101010101" pitchFamily="2" charset="-122"/>
              </a:rPr>
              <a:t>可能需要“手动”完成</a:t>
            </a:r>
            <a:endParaRPr lang="en-US" altLang="zh-CN" sz="2000" dirty="0" smtClean="0"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 sz="2800" dirty="0" smtClean="0">
                <a:ea typeface="宋体" panose="02010600030101010101" pitchFamily="2" charset="-122"/>
              </a:rPr>
              <a:t>简化硬件</a:t>
            </a:r>
            <a:r>
              <a:rPr lang="en-US" altLang="zh-CN" sz="2800" dirty="0" smtClean="0">
                <a:ea typeface="宋体" panose="02010600030101010101" pitchFamily="2" charset="-122"/>
              </a:rPr>
              <a:t>, </a:t>
            </a:r>
            <a:r>
              <a:rPr lang="zh-CN" altLang="en-US" sz="2800" dirty="0" smtClean="0">
                <a:ea typeface="宋体" panose="02010600030101010101" pitchFamily="2" charset="-122"/>
              </a:rPr>
              <a:t>但需要更复杂、难设计的软件</a:t>
            </a:r>
            <a:endParaRPr lang="en-US" altLang="zh-CN" sz="2800" dirty="0" smtClean="0"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 sz="2800" dirty="0" smtClean="0">
                <a:ea typeface="宋体" panose="02010600030101010101" pitchFamily="2" charset="-122"/>
              </a:rPr>
              <a:t>对于复杂的多发射、乱序流水线是不可行的</a:t>
            </a:r>
            <a:endParaRPr lang="en-AU" altLang="zh-CN" sz="2800" dirty="0" smtClean="0"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234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 dirty="0"/>
              <a:t>Chapter 4 — The Processor — </a:t>
            </a:r>
            <a:fld id="{D22E1CF2-8516-4556-B451-6D6FF110AC83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131</a:t>
            </a:fld>
            <a:endParaRPr lang="en-AU" altLang="zh-CN" sz="1400" dirty="0"/>
          </a:p>
        </p:txBody>
      </p:sp>
      <p:sp>
        <p:nvSpPr>
          <p:cNvPr id="223235" name="Rectangle 2"/>
          <p:cNvSpPr>
            <a:spLocks noGrp="1" noChangeArrowheads="1"/>
          </p:cNvSpPr>
          <p:nvPr>
            <p:ph type="title"/>
          </p:nvPr>
        </p:nvSpPr>
        <p:spPr>
          <a:xfrm>
            <a:off x="684213" y="261719"/>
            <a:ext cx="8259762" cy="646331"/>
          </a:xfrm>
        </p:spPr>
        <p:txBody>
          <a:bodyPr/>
          <a:lstStyle/>
          <a:p>
            <a:pPr eaLnBrk="1" hangingPunct="1"/>
            <a:r>
              <a:rPr lang="zh-CN" altLang="en-US" sz="3600" dirty="0" smtClean="0">
                <a:ea typeface="宋体" panose="02010600030101010101" pitchFamily="2" charset="-122"/>
              </a:rPr>
              <a:t>指令级并行</a:t>
            </a:r>
            <a:r>
              <a:rPr lang="en-US" altLang="zh-CN" sz="3600" dirty="0" smtClean="0">
                <a:ea typeface="宋体" panose="02010600030101010101" pitchFamily="2" charset="-122"/>
              </a:rPr>
              <a:t>(ILP)</a:t>
            </a:r>
            <a:endParaRPr lang="en-AU" altLang="zh-CN" sz="3600" dirty="0" smtClean="0">
              <a:ea typeface="宋体" panose="02010600030101010101" pitchFamily="2" charset="-122"/>
            </a:endParaRPr>
          </a:p>
        </p:txBody>
      </p:sp>
      <p:sp>
        <p:nvSpPr>
          <p:cNvPr id="22323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zh-CN" altLang="en-US" sz="2800" dirty="0" smtClean="0">
                <a:ea typeface="宋体" panose="02010600030101010101" pitchFamily="2" charset="-122"/>
              </a:rPr>
              <a:t>流水线</a:t>
            </a:r>
            <a:r>
              <a:rPr lang="en-US" altLang="zh-CN" sz="2800" dirty="0" smtClean="0">
                <a:ea typeface="宋体" panose="02010600030101010101" pitchFamily="2" charset="-122"/>
              </a:rPr>
              <a:t>: </a:t>
            </a:r>
            <a:r>
              <a:rPr lang="zh-CN" altLang="en-US" sz="2800" dirty="0" smtClean="0">
                <a:ea typeface="宋体" panose="02010600030101010101" pitchFamily="2" charset="-122"/>
              </a:rPr>
              <a:t>多条指令并行执行</a:t>
            </a:r>
            <a:endParaRPr lang="en-US" altLang="zh-CN" sz="2800" dirty="0" smtClean="0">
              <a:ea typeface="宋体" panose="02010600030101010101" pitchFamily="2" charset="-122"/>
            </a:endParaRPr>
          </a:p>
          <a:p>
            <a:pPr eaLnBrk="1" hangingPunct="1">
              <a:lnSpc>
                <a:spcPct val="90000"/>
              </a:lnSpc>
            </a:pPr>
            <a:r>
              <a:rPr lang="zh-CN" altLang="en-US" sz="2800" dirty="0" smtClean="0">
                <a:ea typeface="宋体" panose="02010600030101010101" pitchFamily="2" charset="-122"/>
              </a:rPr>
              <a:t>提高</a:t>
            </a:r>
            <a:r>
              <a:rPr lang="en-US" altLang="zh-CN" sz="2800" dirty="0" smtClean="0">
                <a:ea typeface="宋体" panose="02010600030101010101" pitchFamily="2" charset="-122"/>
              </a:rPr>
              <a:t>ILP</a:t>
            </a:r>
            <a:r>
              <a:rPr lang="zh-CN" altLang="en-US" sz="2800" dirty="0" smtClean="0">
                <a:ea typeface="宋体" panose="02010600030101010101" pitchFamily="2" charset="-122"/>
              </a:rPr>
              <a:t>方法</a:t>
            </a:r>
            <a:endParaRPr lang="en-US" altLang="zh-CN" sz="2800" dirty="0" smtClean="0">
              <a:ea typeface="宋体" panose="02010600030101010101" pitchFamily="2" charset="-122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altLang="zh-CN" sz="2400" dirty="0" smtClean="0">
                <a:ea typeface="宋体" panose="02010600030101010101" pitchFamily="2" charset="-122"/>
              </a:rPr>
              <a:t>1</a:t>
            </a:r>
            <a:r>
              <a:rPr lang="zh-CN" altLang="en-US" sz="2400" dirty="0" smtClean="0">
                <a:ea typeface="宋体" panose="02010600030101010101" pitchFamily="2" charset="-122"/>
              </a:rPr>
              <a:t>）更深的流水线</a:t>
            </a:r>
            <a:endParaRPr lang="en-US" altLang="zh-CN" sz="2400" dirty="0" smtClean="0">
              <a:ea typeface="宋体" panose="02010600030101010101" pitchFamily="2" charset="-122"/>
            </a:endParaRPr>
          </a:p>
          <a:p>
            <a:pPr lvl="2" eaLnBrk="1" hangingPunct="1">
              <a:lnSpc>
                <a:spcPct val="90000"/>
              </a:lnSpc>
            </a:pPr>
            <a:r>
              <a:rPr lang="zh-CN" altLang="en-US" sz="2000" dirty="0" smtClean="0">
                <a:ea typeface="宋体" panose="02010600030101010101" pitchFamily="2" charset="-122"/>
              </a:rPr>
              <a:t>每级完成更少的工作</a:t>
            </a:r>
            <a:r>
              <a:rPr lang="en-US" altLang="zh-CN" sz="2000" dirty="0" smtClean="0">
                <a:ea typeface="宋体" panose="02010600030101010101" pitchFamily="2" charset="-122"/>
                <a:sym typeface="Symbol" panose="05050102010706020507" pitchFamily="18" charset="2"/>
              </a:rPr>
              <a:t></a:t>
            </a:r>
            <a:r>
              <a:rPr lang="zh-CN" altLang="en-US" sz="2000" dirty="0" smtClean="0">
                <a:ea typeface="宋体" panose="02010600030101010101" pitchFamily="2" charset="-122"/>
                <a:sym typeface="Symbol" panose="05050102010706020507" pitchFamily="18" charset="2"/>
              </a:rPr>
              <a:t>更短的时钟周期</a:t>
            </a:r>
            <a:endParaRPr lang="en-US" altLang="zh-CN" sz="2000" dirty="0" smtClean="0">
              <a:ea typeface="宋体" panose="02010600030101010101" pitchFamily="2" charset="-122"/>
              <a:sym typeface="Symbol" panose="05050102010706020507" pitchFamily="18" charset="2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altLang="zh-CN" sz="2400" dirty="0" smtClean="0">
                <a:ea typeface="宋体" panose="02010600030101010101" pitchFamily="2" charset="-122"/>
                <a:sym typeface="Symbol" panose="05050102010706020507" pitchFamily="18" charset="2"/>
              </a:rPr>
              <a:t>2</a:t>
            </a:r>
            <a:r>
              <a:rPr lang="zh-CN" altLang="en-US" sz="2400" dirty="0" smtClean="0">
                <a:ea typeface="宋体" panose="02010600030101010101" pitchFamily="2" charset="-122"/>
                <a:sym typeface="Symbol" panose="05050102010706020507" pitchFamily="18" charset="2"/>
              </a:rPr>
              <a:t>）多发射</a:t>
            </a:r>
            <a:endParaRPr lang="en-US" altLang="zh-CN" sz="2400" dirty="0" smtClean="0">
              <a:ea typeface="宋体" panose="02010600030101010101" pitchFamily="2" charset="-122"/>
              <a:sym typeface="Symbol" panose="05050102010706020507" pitchFamily="18" charset="2"/>
            </a:endParaRPr>
          </a:p>
          <a:p>
            <a:pPr lvl="2" eaLnBrk="1" hangingPunct="1">
              <a:lnSpc>
                <a:spcPct val="90000"/>
              </a:lnSpc>
            </a:pPr>
            <a:r>
              <a:rPr lang="zh-CN" altLang="en-US" sz="2000" dirty="0" smtClean="0">
                <a:ea typeface="宋体" panose="02010600030101010101" pitchFamily="2" charset="-122"/>
                <a:sym typeface="Symbol" panose="05050102010706020507" pitchFamily="18" charset="2"/>
              </a:rPr>
              <a:t>重复设制多个流水线的级</a:t>
            </a:r>
            <a:r>
              <a:rPr lang="en-US" altLang="zh-CN" sz="2000" dirty="0" smtClean="0">
                <a:ea typeface="宋体" panose="02010600030101010101" pitchFamily="2" charset="-122"/>
                <a:sym typeface="Symbol" panose="05050102010706020507" pitchFamily="18" charset="2"/>
              </a:rPr>
              <a:t>  </a:t>
            </a:r>
            <a:r>
              <a:rPr lang="zh-CN" altLang="en-US" sz="2000" dirty="0" smtClean="0">
                <a:ea typeface="宋体" panose="02010600030101010101" pitchFamily="2" charset="-122"/>
                <a:sym typeface="Symbol" panose="05050102010706020507" pitchFamily="18" charset="2"/>
              </a:rPr>
              <a:t>多条流水线</a:t>
            </a:r>
            <a:endParaRPr lang="en-US" altLang="zh-CN" sz="2000" dirty="0" smtClean="0">
              <a:ea typeface="宋体" panose="02010600030101010101" pitchFamily="2" charset="-122"/>
              <a:sym typeface="Symbol" panose="05050102010706020507" pitchFamily="18" charset="2"/>
            </a:endParaRPr>
          </a:p>
          <a:p>
            <a:pPr lvl="2" eaLnBrk="1" hangingPunct="1">
              <a:lnSpc>
                <a:spcPct val="90000"/>
              </a:lnSpc>
            </a:pPr>
            <a:r>
              <a:rPr lang="zh-CN" altLang="en-US" sz="2000" dirty="0" smtClean="0">
                <a:ea typeface="宋体" panose="02010600030101010101" pitchFamily="2" charset="-122"/>
                <a:sym typeface="Symbol" panose="05050102010706020507" pitchFamily="18" charset="2"/>
              </a:rPr>
              <a:t>每个时钟周期启动多条指令</a:t>
            </a:r>
            <a:endParaRPr lang="en-US" altLang="zh-CN" sz="2000" dirty="0" smtClean="0">
              <a:ea typeface="宋体" panose="02010600030101010101" pitchFamily="2" charset="-122"/>
              <a:sym typeface="Symbol" panose="05050102010706020507" pitchFamily="18" charset="2"/>
            </a:endParaRPr>
          </a:p>
          <a:p>
            <a:pPr lvl="2" eaLnBrk="1" hangingPunct="1">
              <a:lnSpc>
                <a:spcPct val="90000"/>
              </a:lnSpc>
            </a:pPr>
            <a:r>
              <a:rPr lang="en-US" altLang="zh-CN" sz="2000" dirty="0" smtClean="0">
                <a:ea typeface="宋体" panose="02010600030101010101" pitchFamily="2" charset="-122"/>
                <a:sym typeface="Symbol" panose="05050102010706020507" pitchFamily="18" charset="2"/>
              </a:rPr>
              <a:t>CPI &lt; 1, </a:t>
            </a:r>
            <a:r>
              <a:rPr lang="zh-CN" altLang="en-US" sz="2000" dirty="0" smtClean="0">
                <a:ea typeface="宋体" panose="02010600030101010101" pitchFamily="2" charset="-122"/>
                <a:sym typeface="Symbol" panose="05050102010706020507" pitchFamily="18" charset="2"/>
              </a:rPr>
              <a:t>因此使用</a:t>
            </a:r>
            <a:r>
              <a:rPr lang="en-US" altLang="zh-CN" sz="2000" dirty="0" smtClean="0">
                <a:ea typeface="宋体" panose="02010600030101010101" pitchFamily="2" charset="-122"/>
                <a:sym typeface="Symbol" panose="05050102010706020507" pitchFamily="18" charset="2"/>
              </a:rPr>
              <a:t>IPC</a:t>
            </a:r>
            <a:r>
              <a:rPr lang="zh-CN" altLang="en-US" sz="2000" dirty="0" smtClean="0">
                <a:ea typeface="宋体" panose="02010600030101010101" pitchFamily="2" charset="-122"/>
                <a:sym typeface="Symbol" panose="05050102010706020507" pitchFamily="18" charset="2"/>
              </a:rPr>
              <a:t> </a:t>
            </a:r>
            <a:r>
              <a:rPr lang="en-US" altLang="zh-CN" sz="2000" dirty="0" smtClean="0">
                <a:ea typeface="宋体" panose="02010600030101010101" pitchFamily="2" charset="-122"/>
                <a:sym typeface="Symbol" panose="05050102010706020507" pitchFamily="18" charset="2"/>
              </a:rPr>
              <a:t>(</a:t>
            </a:r>
            <a:r>
              <a:rPr lang="en-US" altLang="zh-CN" sz="2000" dirty="0">
                <a:ea typeface="宋体" panose="02010600030101010101" pitchFamily="2" charset="-122"/>
                <a:sym typeface="Symbol" panose="05050102010706020507" pitchFamily="18" charset="2"/>
              </a:rPr>
              <a:t>Instructions Per Cycle )</a:t>
            </a:r>
            <a:endParaRPr lang="en-US" altLang="zh-CN" sz="2000" dirty="0" smtClean="0">
              <a:ea typeface="宋体" panose="02010600030101010101" pitchFamily="2" charset="-122"/>
              <a:sym typeface="Symbol" panose="05050102010706020507" pitchFamily="18" charset="2"/>
            </a:endParaRPr>
          </a:p>
          <a:p>
            <a:pPr lvl="2" eaLnBrk="1" hangingPunct="1">
              <a:lnSpc>
                <a:spcPct val="90000"/>
              </a:lnSpc>
            </a:pPr>
            <a:r>
              <a:rPr lang="zh-CN" altLang="en-US" sz="2000" dirty="0" smtClean="0">
                <a:ea typeface="宋体" panose="02010600030101010101" pitchFamily="2" charset="-122"/>
                <a:sym typeface="Symbol" panose="05050102010706020507" pitchFamily="18" charset="2"/>
              </a:rPr>
              <a:t>例如</a:t>
            </a:r>
            <a:r>
              <a:rPr lang="en-US" altLang="zh-CN" sz="2000" dirty="0" smtClean="0">
                <a:ea typeface="宋体" panose="02010600030101010101" pitchFamily="2" charset="-122"/>
                <a:sym typeface="Symbol" panose="05050102010706020507" pitchFamily="18" charset="2"/>
              </a:rPr>
              <a:t>, 4GHz 4-</a:t>
            </a:r>
            <a:r>
              <a:rPr lang="zh-CN" altLang="en-US" sz="2000" dirty="0" smtClean="0">
                <a:ea typeface="宋体" panose="02010600030101010101" pitchFamily="2" charset="-122"/>
                <a:sym typeface="Symbol" panose="05050102010706020507" pitchFamily="18" charset="2"/>
              </a:rPr>
              <a:t>发射</a:t>
            </a:r>
            <a:endParaRPr lang="en-US" altLang="zh-CN" sz="2000" dirty="0" smtClean="0">
              <a:ea typeface="宋体" panose="02010600030101010101" pitchFamily="2" charset="-122"/>
              <a:sym typeface="Symbol" panose="05050102010706020507" pitchFamily="18" charset="2"/>
            </a:endParaRPr>
          </a:p>
          <a:p>
            <a:pPr lvl="3" eaLnBrk="1" hangingPunct="1">
              <a:lnSpc>
                <a:spcPct val="90000"/>
              </a:lnSpc>
            </a:pPr>
            <a:r>
              <a:rPr lang="en-US" altLang="zh-CN" sz="1800" dirty="0" smtClean="0">
                <a:ea typeface="宋体" panose="02010600030101010101" pitchFamily="2" charset="-122"/>
                <a:sym typeface="Symbol" panose="05050102010706020507" pitchFamily="18" charset="2"/>
              </a:rPr>
              <a:t>16Billion</a:t>
            </a:r>
            <a:r>
              <a:rPr lang="zh-CN" altLang="en-US" sz="1800" dirty="0" smtClean="0">
                <a:ea typeface="宋体" panose="02010600030101010101" pitchFamily="2" charset="-122"/>
                <a:sym typeface="Symbol" panose="05050102010706020507" pitchFamily="18" charset="2"/>
              </a:rPr>
              <a:t> </a:t>
            </a:r>
            <a:r>
              <a:rPr lang="en-US" altLang="zh-CN" sz="1800" dirty="0" smtClean="0">
                <a:ea typeface="宋体" panose="02010600030101010101" pitchFamily="2" charset="-122"/>
                <a:sym typeface="Symbol" panose="05050102010706020507" pitchFamily="18" charset="2"/>
              </a:rPr>
              <a:t>IPS, </a:t>
            </a:r>
            <a:r>
              <a:rPr lang="zh-CN" altLang="en-US" sz="1800" dirty="0" smtClean="0">
                <a:ea typeface="宋体" panose="02010600030101010101" pitchFamily="2" charset="-122"/>
                <a:sym typeface="Symbol" panose="05050102010706020507" pitchFamily="18" charset="2"/>
              </a:rPr>
              <a:t>峰值</a:t>
            </a:r>
            <a:r>
              <a:rPr lang="en-US" altLang="zh-CN" sz="1800" dirty="0" smtClean="0">
                <a:ea typeface="宋体" panose="02010600030101010101" pitchFamily="2" charset="-122"/>
                <a:sym typeface="Symbol" panose="05050102010706020507" pitchFamily="18" charset="2"/>
              </a:rPr>
              <a:t> CPI = 0.25, </a:t>
            </a:r>
            <a:r>
              <a:rPr lang="zh-CN" altLang="en-US" sz="1800" dirty="0" smtClean="0">
                <a:ea typeface="宋体" panose="02010600030101010101" pitchFamily="2" charset="-122"/>
                <a:sym typeface="Symbol" panose="05050102010706020507" pitchFamily="18" charset="2"/>
              </a:rPr>
              <a:t>峰值</a:t>
            </a:r>
            <a:r>
              <a:rPr lang="en-US" altLang="zh-CN" sz="1800" dirty="0" smtClean="0">
                <a:ea typeface="宋体" panose="02010600030101010101" pitchFamily="2" charset="-122"/>
                <a:sym typeface="Symbol" panose="05050102010706020507" pitchFamily="18" charset="2"/>
              </a:rPr>
              <a:t> IPC = 4</a:t>
            </a:r>
          </a:p>
          <a:p>
            <a:pPr lvl="2" eaLnBrk="1" hangingPunct="1">
              <a:lnSpc>
                <a:spcPct val="90000"/>
              </a:lnSpc>
            </a:pPr>
            <a:r>
              <a:rPr lang="zh-CN" altLang="en-US" sz="2000" dirty="0" smtClean="0">
                <a:ea typeface="宋体" panose="02010600030101010101" pitchFamily="2" charset="-122"/>
                <a:sym typeface="Symbol" panose="05050102010706020507" pitchFamily="18" charset="2"/>
              </a:rPr>
              <a:t>由于数据依赖关系，制约了多发射的应用</a:t>
            </a:r>
            <a:endParaRPr lang="en-US" altLang="zh-CN" sz="2000" dirty="0" smtClean="0">
              <a:ea typeface="宋体" panose="02010600030101010101" pitchFamily="2" charset="-122"/>
              <a:sym typeface="Symbol" panose="05050102010706020507" pitchFamily="18" charset="2"/>
            </a:endParaRPr>
          </a:p>
        </p:txBody>
      </p:sp>
      <p:sp>
        <p:nvSpPr>
          <p:cNvPr id="223237" name="Text Box 4"/>
          <p:cNvSpPr txBox="1">
            <a:spLocks noChangeArrowheads="1"/>
          </p:cNvSpPr>
          <p:nvPr/>
        </p:nvSpPr>
        <p:spPr bwMode="auto">
          <a:xfrm rot="5400000">
            <a:off x="7181850" y="1593850"/>
            <a:ext cx="3557588" cy="369888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solidFill>
                  <a:schemeClr val="folHlink"/>
                </a:solidFill>
                <a:ea typeface="宋体" panose="02010600030101010101" pitchFamily="2" charset="-122"/>
              </a:rPr>
              <a:t>§4.10 </a:t>
            </a:r>
            <a:r>
              <a:rPr lang="en-AU" altLang="zh-CN" sz="1800">
                <a:solidFill>
                  <a:schemeClr val="folHlink"/>
                </a:solidFill>
                <a:ea typeface="宋体" panose="02010600030101010101" pitchFamily="2" charset="-122"/>
              </a:rPr>
              <a:t>Parallelism via Instructions</a:t>
            </a:r>
            <a:endParaRPr lang="en-US" altLang="zh-CN" sz="1800">
              <a:solidFill>
                <a:schemeClr val="folHlink"/>
              </a:solidFill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82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35B72320-9726-415F-AD7F-D4B16D2A09FC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132</a:t>
            </a:fld>
            <a:endParaRPr lang="en-AU" altLang="zh-CN" sz="1400"/>
          </a:p>
        </p:txBody>
      </p:sp>
      <p:sp>
        <p:nvSpPr>
          <p:cNvPr id="22528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多发射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  <p:sp>
        <p:nvSpPr>
          <p:cNvPr id="22528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sz="2800" dirty="0" smtClean="0">
                <a:ea typeface="宋体" panose="02010600030101010101" pitchFamily="2" charset="-122"/>
              </a:rPr>
              <a:t>静态多发射</a:t>
            </a:r>
            <a:endParaRPr lang="en-US" altLang="zh-CN" sz="2800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sz="2400" dirty="0" smtClean="0">
                <a:ea typeface="宋体" panose="02010600030101010101" pitchFamily="2" charset="-122"/>
              </a:rPr>
              <a:t>编译器对指令进行划分成可同时发射的指令组</a:t>
            </a:r>
            <a:endParaRPr lang="en-US" altLang="zh-CN" sz="2400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sz="2400" dirty="0" smtClean="0">
                <a:ea typeface="宋体" panose="02010600030101010101" pitchFamily="2" charset="-122"/>
              </a:rPr>
              <a:t>将它们组合成</a:t>
            </a:r>
            <a:r>
              <a:rPr lang="zh-CN" altLang="en-US" sz="2400" dirty="0" smtClean="0">
                <a:solidFill>
                  <a:srgbClr val="FF0000"/>
                </a:solidFill>
                <a:ea typeface="宋体" panose="02010600030101010101" pitchFamily="2" charset="-122"/>
              </a:rPr>
              <a:t>发射槽</a:t>
            </a:r>
            <a:r>
              <a:rPr lang="en-US" altLang="zh-CN" sz="2400" dirty="0" smtClean="0">
                <a:ea typeface="宋体" panose="02010600030101010101" pitchFamily="2" charset="-122"/>
              </a:rPr>
              <a:t> “issue slots”</a:t>
            </a:r>
          </a:p>
          <a:p>
            <a:pPr lvl="1" eaLnBrk="1" hangingPunct="1"/>
            <a:r>
              <a:rPr lang="zh-CN" altLang="en-US" sz="2400" dirty="0" smtClean="0">
                <a:ea typeface="宋体" panose="02010600030101010101" pitchFamily="2" charset="-122"/>
              </a:rPr>
              <a:t>编译器需要检测和避免冒险</a:t>
            </a:r>
            <a:endParaRPr lang="en-US" altLang="zh-CN" sz="2400" dirty="0" smtClean="0"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 sz="2800" dirty="0" smtClean="0">
                <a:ea typeface="宋体" panose="02010600030101010101" pitchFamily="2" charset="-122"/>
              </a:rPr>
              <a:t>动态多发射</a:t>
            </a:r>
            <a:endParaRPr lang="en-US" altLang="zh-CN" sz="2800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en-US" altLang="zh-CN" sz="2400" dirty="0" smtClean="0">
                <a:ea typeface="宋体" panose="02010600030101010101" pitchFamily="2" charset="-122"/>
              </a:rPr>
              <a:t>CPU</a:t>
            </a:r>
            <a:r>
              <a:rPr lang="zh-CN" altLang="en-US" sz="2400" dirty="0" smtClean="0">
                <a:ea typeface="宋体" panose="02010600030101010101" pitchFamily="2" charset="-122"/>
              </a:rPr>
              <a:t>检查指令流，选择可在同一周期发射的指令</a:t>
            </a:r>
            <a:endParaRPr lang="en-US" altLang="zh-CN" sz="2400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sz="2400" dirty="0" smtClean="0">
                <a:ea typeface="宋体" panose="02010600030101010101" pitchFamily="2" charset="-122"/>
              </a:rPr>
              <a:t>编译器可以通过重新排列指令起到协助作用</a:t>
            </a:r>
            <a:endParaRPr lang="en-US" altLang="zh-CN" sz="2400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en-US" altLang="zh-CN" sz="2400" dirty="0" smtClean="0">
                <a:ea typeface="宋体" panose="02010600030101010101" pitchFamily="2" charset="-122"/>
              </a:rPr>
              <a:t>CPU </a:t>
            </a:r>
            <a:r>
              <a:rPr lang="zh-CN" altLang="en-US" sz="2400" dirty="0" smtClean="0">
                <a:ea typeface="宋体" panose="02010600030101010101" pitchFamily="2" charset="-122"/>
              </a:rPr>
              <a:t>在运行时解决冒险问题</a:t>
            </a:r>
            <a:endParaRPr lang="en-US" altLang="zh-CN" sz="2400" dirty="0" smtClean="0">
              <a:ea typeface="宋体" panose="02010600030101010101" pitchFamily="2" charset="-122"/>
            </a:endParaRPr>
          </a:p>
          <a:p>
            <a:pPr lvl="1" eaLnBrk="1" hangingPunct="1"/>
            <a:endParaRPr lang="en-US" altLang="zh-CN" sz="2400" dirty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sz="2400" dirty="0" smtClean="0">
                <a:ea typeface="宋体" panose="02010600030101010101" pitchFamily="2" charset="-122"/>
              </a:rPr>
              <a:t>共性问题：</a:t>
            </a:r>
            <a:endParaRPr lang="en-US" altLang="zh-CN" sz="2400" dirty="0" smtClean="0">
              <a:ea typeface="宋体" panose="02010600030101010101" pitchFamily="2" charset="-122"/>
            </a:endParaRPr>
          </a:p>
          <a:p>
            <a:pPr lvl="2" eaLnBrk="1" hangingPunct="1"/>
            <a:r>
              <a:rPr lang="en-US" altLang="zh-CN" sz="2000" dirty="0" smtClean="0">
                <a:ea typeface="宋体" panose="02010600030101010101" pitchFamily="2" charset="-122"/>
              </a:rPr>
              <a:t>1</a:t>
            </a:r>
            <a:r>
              <a:rPr lang="zh-CN" altLang="en-US" sz="2000" dirty="0" smtClean="0">
                <a:ea typeface="宋体" panose="02010600030101010101" pitchFamily="2" charset="-122"/>
              </a:rPr>
              <a:t>）那些指令可以一起发射</a:t>
            </a:r>
            <a:endParaRPr lang="en-US" altLang="zh-CN" sz="2000" dirty="0" smtClean="0">
              <a:ea typeface="宋体" panose="02010600030101010101" pitchFamily="2" charset="-122"/>
            </a:endParaRPr>
          </a:p>
          <a:p>
            <a:pPr lvl="2" eaLnBrk="1" hangingPunct="1"/>
            <a:r>
              <a:rPr lang="en-US" altLang="zh-CN" sz="2000" dirty="0" smtClean="0">
                <a:ea typeface="宋体" panose="02010600030101010101" pitchFamily="2" charset="-122"/>
              </a:rPr>
              <a:t>2</a:t>
            </a:r>
            <a:r>
              <a:rPr lang="zh-CN" altLang="en-US" sz="2000" dirty="0" smtClean="0">
                <a:ea typeface="宋体" panose="02010600030101010101" pitchFamily="2" charset="-122"/>
              </a:rPr>
              <a:t>）数据冒险和控制冒险的处理</a:t>
            </a:r>
            <a:endParaRPr lang="en-AU" altLang="zh-CN" sz="2000" dirty="0" smtClean="0"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330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3C32C322-558E-4E27-B8C3-6B41940BB01A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133</a:t>
            </a:fld>
            <a:endParaRPr lang="en-AU" altLang="zh-CN" sz="1400"/>
          </a:p>
        </p:txBody>
      </p:sp>
      <p:sp>
        <p:nvSpPr>
          <p:cNvPr id="22733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推测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  <p:sp>
        <p:nvSpPr>
          <p:cNvPr id="22733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 sz="2800" dirty="0" smtClean="0">
                <a:ea typeface="宋体" panose="02010600030101010101" pitchFamily="2" charset="-122"/>
              </a:rPr>
              <a:t>“</a:t>
            </a:r>
            <a:r>
              <a:rPr lang="zh-CN" altLang="en-US" sz="2800" dirty="0" smtClean="0">
                <a:ea typeface="宋体" panose="02010600030101010101" pitchFamily="2" charset="-122"/>
              </a:rPr>
              <a:t>推测</a:t>
            </a:r>
            <a:r>
              <a:rPr lang="en-US" altLang="zh-CN" sz="2800" dirty="0" smtClean="0">
                <a:ea typeface="宋体" panose="02010600030101010101" pitchFamily="2" charset="-122"/>
              </a:rPr>
              <a:t>” </a:t>
            </a:r>
            <a:r>
              <a:rPr lang="zh-CN" altLang="en-US" sz="2800" dirty="0" smtClean="0">
                <a:ea typeface="宋体" panose="02010600030101010101" pitchFamily="2" charset="-122"/>
              </a:rPr>
              <a:t>一条指令的操作</a:t>
            </a:r>
            <a:endParaRPr lang="en-US" altLang="zh-CN" sz="2800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sz="2400" dirty="0" smtClean="0">
                <a:ea typeface="宋体" panose="02010600030101010101" pitchFamily="2" charset="-122"/>
              </a:rPr>
              <a:t>尽快启动操作</a:t>
            </a:r>
            <a:endParaRPr lang="en-US" altLang="zh-CN" sz="2400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sz="2400" dirty="0" smtClean="0">
                <a:ea typeface="宋体" panose="02010600030101010101" pitchFamily="2" charset="-122"/>
              </a:rPr>
              <a:t>并随后检查推测是否正确</a:t>
            </a:r>
            <a:endParaRPr lang="en-US" altLang="zh-CN" sz="2400" dirty="0" smtClean="0">
              <a:ea typeface="宋体" panose="02010600030101010101" pitchFamily="2" charset="-122"/>
            </a:endParaRPr>
          </a:p>
          <a:p>
            <a:pPr lvl="2" eaLnBrk="1" hangingPunct="1"/>
            <a:r>
              <a:rPr lang="zh-CN" altLang="en-US" sz="2000" dirty="0" smtClean="0">
                <a:ea typeface="宋体" panose="02010600030101010101" pitchFamily="2" charset="-122"/>
              </a:rPr>
              <a:t>如果正确</a:t>
            </a:r>
            <a:r>
              <a:rPr lang="en-US" altLang="zh-CN" sz="2000" dirty="0" smtClean="0">
                <a:ea typeface="宋体" panose="02010600030101010101" pitchFamily="2" charset="-122"/>
              </a:rPr>
              <a:t>, </a:t>
            </a:r>
            <a:r>
              <a:rPr lang="zh-CN" altLang="en-US" sz="2000" dirty="0" smtClean="0">
                <a:ea typeface="宋体" panose="02010600030101010101" pitchFamily="2" charset="-122"/>
              </a:rPr>
              <a:t>继续完成操作</a:t>
            </a:r>
            <a:endParaRPr lang="en-US" altLang="zh-CN" sz="2000" dirty="0" smtClean="0">
              <a:ea typeface="宋体" panose="02010600030101010101" pitchFamily="2" charset="-122"/>
            </a:endParaRPr>
          </a:p>
          <a:p>
            <a:pPr lvl="2" eaLnBrk="1" hangingPunct="1"/>
            <a:r>
              <a:rPr lang="zh-CN" altLang="en-US" sz="2000" dirty="0" smtClean="0">
                <a:ea typeface="宋体" panose="02010600030101010101" pitchFamily="2" charset="-122"/>
              </a:rPr>
              <a:t>如果不正确</a:t>
            </a:r>
            <a:r>
              <a:rPr lang="en-US" altLang="zh-CN" sz="2000" dirty="0" smtClean="0">
                <a:ea typeface="宋体" panose="02010600030101010101" pitchFamily="2" charset="-122"/>
              </a:rPr>
              <a:t>, </a:t>
            </a:r>
            <a:r>
              <a:rPr lang="zh-CN" altLang="en-US" sz="2000" dirty="0" smtClean="0">
                <a:ea typeface="宋体" panose="02010600030101010101" pitchFamily="2" charset="-122"/>
              </a:rPr>
              <a:t>“回退”撤销已进行的操作，并执行正确的操作</a:t>
            </a:r>
            <a:endParaRPr lang="en-US" altLang="zh-CN" sz="2000" dirty="0" smtClean="0">
              <a:ea typeface="宋体" panose="02010600030101010101" pitchFamily="2" charset="-122"/>
            </a:endParaRPr>
          </a:p>
          <a:p>
            <a:pPr eaLnBrk="1" hangingPunct="1"/>
            <a:r>
              <a:rPr lang="en-US" altLang="zh-CN" sz="2800" dirty="0" smtClean="0">
                <a:ea typeface="宋体" panose="02010600030101010101" pitchFamily="2" charset="-122"/>
              </a:rPr>
              <a:t>Common to static and dynamic multiple issue</a:t>
            </a:r>
          </a:p>
          <a:p>
            <a:pPr eaLnBrk="1" hangingPunct="1"/>
            <a:r>
              <a:rPr lang="zh-CN" altLang="en-US" sz="2800" dirty="0" smtClean="0">
                <a:ea typeface="宋体" panose="02010600030101010101" pitchFamily="2" charset="-122"/>
              </a:rPr>
              <a:t>例子</a:t>
            </a:r>
            <a:endParaRPr lang="en-US" altLang="zh-CN" sz="2800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sz="2400" dirty="0" smtClean="0">
                <a:ea typeface="宋体" panose="02010600030101010101" pitchFamily="2" charset="-122"/>
              </a:rPr>
              <a:t>推测分支结果</a:t>
            </a:r>
            <a:endParaRPr lang="en-US" altLang="zh-CN" sz="2400" dirty="0" smtClean="0">
              <a:ea typeface="宋体" panose="02010600030101010101" pitchFamily="2" charset="-122"/>
            </a:endParaRPr>
          </a:p>
          <a:p>
            <a:pPr lvl="2" eaLnBrk="1" hangingPunct="1"/>
            <a:r>
              <a:rPr lang="zh-CN" altLang="en-US" sz="2000" dirty="0" smtClean="0">
                <a:ea typeface="宋体" panose="02010600030101010101" pitchFamily="2" charset="-122"/>
              </a:rPr>
              <a:t>如果错误，需要“回退”撤销操作</a:t>
            </a:r>
            <a:endParaRPr lang="en-US" altLang="zh-CN" sz="2000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en-US" altLang="zh-CN" sz="2400" dirty="0" smtClean="0">
                <a:ea typeface="宋体" panose="02010600030101010101" pitchFamily="2" charset="-122"/>
              </a:rPr>
              <a:t>Load</a:t>
            </a:r>
            <a:r>
              <a:rPr lang="zh-CN" altLang="en-US" sz="2400" dirty="0" smtClean="0">
                <a:ea typeface="宋体" panose="02010600030101010101" pitchFamily="2" charset="-122"/>
              </a:rPr>
              <a:t>的推测执行（紧跟在</a:t>
            </a:r>
            <a:r>
              <a:rPr lang="en-US" altLang="zh-CN" sz="2400" dirty="0" smtClean="0">
                <a:ea typeface="宋体" panose="02010600030101010101" pitchFamily="2" charset="-122"/>
              </a:rPr>
              <a:t>store</a:t>
            </a:r>
            <a:r>
              <a:rPr lang="zh-CN" altLang="en-US" sz="2400" dirty="0" smtClean="0">
                <a:ea typeface="宋体" panose="02010600030101010101" pitchFamily="2" charset="-122"/>
              </a:rPr>
              <a:t>之后）</a:t>
            </a:r>
            <a:endParaRPr lang="en-US" altLang="zh-CN" sz="2400" dirty="0" smtClean="0">
              <a:ea typeface="宋体" panose="02010600030101010101" pitchFamily="2" charset="-122"/>
            </a:endParaRPr>
          </a:p>
          <a:p>
            <a:pPr lvl="2" eaLnBrk="1" hangingPunct="1"/>
            <a:r>
              <a:rPr lang="zh-CN" altLang="en-US" sz="2000" dirty="0" smtClean="0">
                <a:ea typeface="宋体" panose="02010600030101010101" pitchFamily="2" charset="-122"/>
              </a:rPr>
              <a:t>如果该地址单元被修改更新，则需要撤销重做</a:t>
            </a:r>
            <a:endParaRPr lang="en-AU" altLang="zh-CN" sz="2000" dirty="0" smtClean="0"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8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BE94B979-8F60-4D7E-8098-7C2C578AF465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134</a:t>
            </a:fld>
            <a:endParaRPr lang="en-AU" altLang="zh-CN" sz="1400"/>
          </a:p>
        </p:txBody>
      </p:sp>
      <p:sp>
        <p:nvSpPr>
          <p:cNvPr id="229379" name="Rectangle 2"/>
          <p:cNvSpPr>
            <a:spLocks noGrp="1" noChangeArrowheads="1"/>
          </p:cNvSpPr>
          <p:nvPr>
            <p:ph type="title"/>
          </p:nvPr>
        </p:nvSpPr>
        <p:spPr>
          <a:xfrm>
            <a:off x="684213" y="200164"/>
            <a:ext cx="8259762" cy="707886"/>
          </a:xfrm>
        </p:spPr>
        <p:txBody>
          <a:bodyPr/>
          <a:lstStyle/>
          <a:p>
            <a:pPr eaLnBrk="1" hangingPunct="1"/>
            <a:r>
              <a:rPr lang="zh-CN" altLang="en-US" sz="4000" dirty="0" smtClean="0">
                <a:ea typeface="宋体" panose="02010600030101010101" pitchFamily="2" charset="-122"/>
              </a:rPr>
              <a:t>软件</a:t>
            </a:r>
            <a:r>
              <a:rPr lang="en-US" altLang="zh-CN" sz="4000" dirty="0" smtClean="0">
                <a:ea typeface="宋体" panose="02010600030101010101" pitchFamily="2" charset="-122"/>
              </a:rPr>
              <a:t>/</a:t>
            </a:r>
            <a:r>
              <a:rPr lang="zh-CN" altLang="en-US" sz="4000" dirty="0" smtClean="0">
                <a:ea typeface="宋体" panose="02010600030101010101" pitchFamily="2" charset="-122"/>
              </a:rPr>
              <a:t>硬件</a:t>
            </a:r>
            <a:r>
              <a:rPr lang="en-US" altLang="zh-CN" sz="4000" dirty="0" smtClean="0">
                <a:ea typeface="宋体" panose="02010600030101010101" pitchFamily="2" charset="-122"/>
              </a:rPr>
              <a:t> </a:t>
            </a:r>
            <a:r>
              <a:rPr lang="zh-CN" altLang="en-US" sz="4000" dirty="0" smtClean="0">
                <a:ea typeface="宋体" panose="02010600030101010101" pitchFamily="2" charset="-122"/>
              </a:rPr>
              <a:t>推测</a:t>
            </a:r>
            <a:endParaRPr lang="en-AU" altLang="zh-CN" sz="4000" dirty="0" smtClean="0">
              <a:ea typeface="宋体" panose="02010600030101010101" pitchFamily="2" charset="-122"/>
            </a:endParaRPr>
          </a:p>
        </p:txBody>
      </p:sp>
      <p:sp>
        <p:nvSpPr>
          <p:cNvPr id="22938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编译器对执行进行重新排序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dirty="0" smtClean="0">
                <a:ea typeface="宋体" panose="02010600030101010101" pitchFamily="2" charset="-122"/>
              </a:rPr>
              <a:t>例如</a:t>
            </a:r>
            <a:r>
              <a:rPr lang="en-US" altLang="zh-CN" dirty="0" smtClean="0">
                <a:ea typeface="宋体" panose="02010600030101010101" pitchFamily="2" charset="-122"/>
              </a:rPr>
              <a:t>, </a:t>
            </a:r>
            <a:r>
              <a:rPr lang="zh-CN" altLang="en-US" dirty="0" smtClean="0">
                <a:ea typeface="宋体" panose="02010600030101010101" pitchFamily="2" charset="-122"/>
              </a:rPr>
              <a:t>将</a:t>
            </a:r>
            <a:r>
              <a:rPr lang="en-US" altLang="zh-CN" dirty="0" smtClean="0">
                <a:ea typeface="宋体" panose="02010600030101010101" pitchFamily="2" charset="-122"/>
              </a:rPr>
              <a:t>load</a:t>
            </a:r>
            <a:r>
              <a:rPr lang="zh-CN" altLang="en-US" dirty="0" smtClean="0">
                <a:ea typeface="宋体" panose="02010600030101010101" pitchFamily="2" charset="-122"/>
              </a:rPr>
              <a:t>移到分支指令之前，或</a:t>
            </a:r>
            <a:r>
              <a:rPr lang="en-US" altLang="zh-CN" dirty="0" smtClean="0">
                <a:ea typeface="宋体" panose="02010600030101010101" pitchFamily="2" charset="-122"/>
              </a:rPr>
              <a:t>load</a:t>
            </a:r>
            <a:r>
              <a:rPr lang="zh-CN" altLang="en-US" dirty="0" smtClean="0">
                <a:ea typeface="宋体" panose="02010600030101010101" pitchFamily="2" charset="-122"/>
              </a:rPr>
              <a:t>提前到</a:t>
            </a:r>
            <a:r>
              <a:rPr lang="en-US" altLang="zh-CN" dirty="0" smtClean="0">
                <a:ea typeface="宋体" panose="02010600030101010101" pitchFamily="2" charset="-122"/>
              </a:rPr>
              <a:t>store</a:t>
            </a:r>
            <a:r>
              <a:rPr lang="zh-CN" altLang="en-US" dirty="0" smtClean="0">
                <a:ea typeface="宋体" panose="02010600030101010101" pitchFamily="2" charset="-122"/>
              </a:rPr>
              <a:t>之前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dirty="0" smtClean="0">
                <a:ea typeface="宋体" panose="02010600030101010101" pitchFamily="2" charset="-122"/>
              </a:rPr>
              <a:t>可以包含一些“检修”指令以便从错误的猜测中恢复过来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硬件可以也可以超前执行指令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dirty="0" smtClean="0">
                <a:ea typeface="宋体" panose="02010600030101010101" pitchFamily="2" charset="-122"/>
              </a:rPr>
              <a:t>缓存这些指令的结果，直到确定它们需要执行才让结果生效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dirty="0" smtClean="0">
                <a:ea typeface="宋体" panose="02010600030101010101" pitchFamily="2" charset="-122"/>
              </a:rPr>
              <a:t>错误的推测结果将被丢弃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426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B486658B-33AE-41E0-B6B4-C20E5277E3C2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135</a:t>
            </a:fld>
            <a:endParaRPr lang="en-AU" altLang="zh-CN" sz="1400"/>
          </a:p>
        </p:txBody>
      </p:sp>
      <p:sp>
        <p:nvSpPr>
          <p:cNvPr id="23142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推测与异常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  <p:sp>
        <p:nvSpPr>
          <p:cNvPr id="23142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zh-CN" altLang="en-US" dirty="0" smtClean="0">
                <a:ea typeface="宋体" panose="02010600030101010101" pitchFamily="2" charset="-122"/>
              </a:rPr>
              <a:t>推测中发生的异常怎么办？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>
              <a:lnSpc>
                <a:spcPct val="90000"/>
              </a:lnSpc>
            </a:pPr>
            <a:r>
              <a:rPr lang="zh-CN" altLang="en-US" dirty="0" smtClean="0">
                <a:ea typeface="宋体" panose="02010600030101010101" pitchFamily="2" charset="-122"/>
              </a:rPr>
              <a:t>例如</a:t>
            </a:r>
            <a:r>
              <a:rPr lang="en-US" altLang="zh-CN" dirty="0" smtClean="0">
                <a:ea typeface="宋体" panose="02010600030101010101" pitchFamily="2" charset="-122"/>
              </a:rPr>
              <a:t>, </a:t>
            </a:r>
            <a:r>
              <a:rPr lang="zh-CN" altLang="en-US" dirty="0" smtClean="0">
                <a:ea typeface="宋体" panose="02010600030101010101" pitchFamily="2" charset="-122"/>
              </a:rPr>
              <a:t>推测执行</a:t>
            </a:r>
            <a:r>
              <a:rPr lang="en-US" altLang="zh-CN" dirty="0" smtClean="0">
                <a:ea typeface="宋体" panose="02010600030101010101" pitchFamily="2" charset="-122"/>
              </a:rPr>
              <a:t>load</a:t>
            </a:r>
            <a:r>
              <a:rPr lang="zh-CN" altLang="en-US" dirty="0" smtClean="0">
                <a:ea typeface="宋体" panose="02010600030101010101" pitchFamily="2" charset="-122"/>
              </a:rPr>
              <a:t>指令，提前到控制键检查之前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eaLnBrk="1" hangingPunct="1">
              <a:lnSpc>
                <a:spcPct val="90000"/>
              </a:lnSpc>
            </a:pPr>
            <a:r>
              <a:rPr lang="zh-CN" altLang="en-US" dirty="0" smtClean="0">
                <a:ea typeface="宋体" panose="02010600030101010101" pitchFamily="2" charset="-122"/>
              </a:rPr>
              <a:t>静态推测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>
              <a:lnSpc>
                <a:spcPct val="90000"/>
              </a:lnSpc>
            </a:pPr>
            <a:r>
              <a:rPr lang="zh-CN" altLang="en-US" dirty="0" smtClean="0">
                <a:ea typeface="宋体" panose="02010600030101010101" pitchFamily="2" charset="-122"/>
              </a:rPr>
              <a:t>给</a:t>
            </a:r>
            <a:r>
              <a:rPr lang="en-US" altLang="zh-CN" dirty="0" smtClean="0">
                <a:ea typeface="宋体" panose="02010600030101010101" pitchFamily="2" charset="-122"/>
              </a:rPr>
              <a:t>ISA</a:t>
            </a:r>
            <a:r>
              <a:rPr lang="zh-CN" altLang="en-US" dirty="0" smtClean="0">
                <a:ea typeface="宋体" panose="02010600030101010101" pitchFamily="2" charset="-122"/>
              </a:rPr>
              <a:t>增加延迟异常的功能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eaLnBrk="1" hangingPunct="1">
              <a:lnSpc>
                <a:spcPct val="90000"/>
              </a:lnSpc>
            </a:pPr>
            <a:r>
              <a:rPr lang="zh-CN" altLang="en-US" dirty="0" smtClean="0">
                <a:ea typeface="宋体" panose="02010600030101010101" pitchFamily="2" charset="-122"/>
              </a:rPr>
              <a:t>动态推测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>
              <a:lnSpc>
                <a:spcPct val="90000"/>
              </a:lnSpc>
            </a:pPr>
            <a:r>
              <a:rPr lang="zh-CN" altLang="en-US" dirty="0" smtClean="0">
                <a:ea typeface="宋体" panose="02010600030101010101" pitchFamily="2" charset="-122"/>
              </a:rPr>
              <a:t>可以缓存异常，直到指令完成</a:t>
            </a:r>
            <a:r>
              <a:rPr lang="en-US" altLang="zh-CN" dirty="0" smtClean="0">
                <a:ea typeface="宋体" panose="02010600030101010101" pitchFamily="2" charset="-122"/>
              </a:rPr>
              <a:t> (</a:t>
            </a:r>
            <a:r>
              <a:rPr lang="zh-CN" altLang="en-US" dirty="0" smtClean="0">
                <a:ea typeface="宋体" panose="02010600030101010101" pitchFamily="2" charset="-122"/>
              </a:rPr>
              <a:t>也可能不需要</a:t>
            </a:r>
            <a:r>
              <a:rPr lang="en-US" altLang="zh-CN" dirty="0" smtClean="0">
                <a:ea typeface="宋体" panose="02010600030101010101" pitchFamily="2" charset="-122"/>
              </a:rPr>
              <a:t>)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74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99F86867-AF41-4BD4-A8EA-155702E5D8B6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136</a:t>
            </a:fld>
            <a:endParaRPr lang="en-AU" altLang="zh-CN" sz="1400"/>
          </a:p>
        </p:txBody>
      </p:sp>
      <p:sp>
        <p:nvSpPr>
          <p:cNvPr id="2334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静态多发射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  <p:sp>
        <p:nvSpPr>
          <p:cNvPr id="23347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编译器将执行组合成发射包</a:t>
            </a:r>
            <a:r>
              <a:rPr lang="en-US" altLang="zh-CN" dirty="0" smtClean="0">
                <a:ea typeface="宋体" panose="02010600030101010101" pitchFamily="2" charset="-122"/>
              </a:rPr>
              <a:t> “issue packets”</a:t>
            </a:r>
          </a:p>
          <a:p>
            <a:pPr lvl="1" eaLnBrk="1" hangingPunct="1"/>
            <a:r>
              <a:rPr lang="zh-CN" altLang="en-US" dirty="0" smtClean="0">
                <a:ea typeface="宋体" panose="02010600030101010101" pitchFamily="2" charset="-122"/>
              </a:rPr>
              <a:t>即一组可以在</a:t>
            </a:r>
            <a:r>
              <a:rPr lang="zh-CN" altLang="en-US" dirty="0">
                <a:ea typeface="宋体" panose="02010600030101010101" pitchFamily="2" charset="-122"/>
              </a:rPr>
              <a:t>同</a:t>
            </a:r>
            <a:r>
              <a:rPr lang="zh-CN" altLang="en-US" dirty="0" smtClean="0">
                <a:ea typeface="宋体" panose="02010600030101010101" pitchFamily="2" charset="-122"/>
              </a:rPr>
              <a:t>一个</a:t>
            </a:r>
            <a:r>
              <a:rPr lang="zh-CN" altLang="en-US" dirty="0">
                <a:ea typeface="宋体" panose="02010600030101010101" pitchFamily="2" charset="-122"/>
              </a:rPr>
              <a:t>时钟</a:t>
            </a:r>
            <a:r>
              <a:rPr lang="zh-CN" altLang="en-US" dirty="0" smtClean="0">
                <a:ea typeface="宋体" panose="02010600030101010101" pitchFamily="2" charset="-122"/>
              </a:rPr>
              <a:t>周期发射的指令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dirty="0" smtClean="0">
                <a:ea typeface="宋体" panose="02010600030101010101" pitchFamily="2" charset="-122"/>
              </a:rPr>
              <a:t>取决于所需要的流水线资源（不能引起冲突）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将发射包想象成一个非常长的指令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dirty="0" smtClean="0">
                <a:ea typeface="宋体" panose="02010600030101010101" pitchFamily="2" charset="-122"/>
              </a:rPr>
              <a:t>指出了多个可同时执行的操作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en-US" altLang="zh-CN" dirty="0" smtClean="0">
                <a:ea typeface="宋体" panose="02010600030101010101" pitchFamily="2" charset="-122"/>
                <a:sym typeface="Symbol" panose="05050102010706020507" pitchFamily="18" charset="2"/>
              </a:rPr>
              <a:t> </a:t>
            </a:r>
            <a:r>
              <a:rPr lang="zh-CN" altLang="en-US" dirty="0" smtClean="0">
                <a:ea typeface="宋体" panose="02010600030101010101" pitchFamily="2" charset="-122"/>
                <a:sym typeface="Symbol" panose="05050102010706020507" pitchFamily="18" charset="2"/>
              </a:rPr>
              <a:t>引出了“超常指令字”</a:t>
            </a:r>
            <a:r>
              <a:rPr lang="en-US" altLang="zh-CN" dirty="0">
                <a:ea typeface="宋体" panose="02010600030101010101" pitchFamily="2" charset="-122"/>
                <a:sym typeface="Symbol" panose="05050102010706020507" pitchFamily="18" charset="2"/>
              </a:rPr>
              <a:t> (</a:t>
            </a:r>
            <a:r>
              <a:rPr lang="en-US" altLang="zh-CN" dirty="0">
                <a:ea typeface="宋体" panose="02010600030101010101" pitchFamily="2" charset="-122"/>
              </a:rPr>
              <a:t>VLIW</a:t>
            </a:r>
            <a:r>
              <a:rPr lang="en-US" altLang="zh-CN" dirty="0" smtClean="0">
                <a:ea typeface="宋体" panose="02010600030101010101" pitchFamily="2" charset="-122"/>
              </a:rPr>
              <a:t>)</a:t>
            </a:r>
            <a:r>
              <a:rPr lang="zh-CN" altLang="en-US" dirty="0" smtClean="0">
                <a:ea typeface="宋体" panose="02010600030101010101" pitchFamily="2" charset="-122"/>
                <a:sym typeface="Symbol" panose="05050102010706020507" pitchFamily="18" charset="2"/>
              </a:rPr>
              <a:t>的概念</a:t>
            </a:r>
            <a:endParaRPr lang="en-US" altLang="zh-CN" dirty="0" smtClean="0"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22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23724888-4881-461E-B9BD-62CD0A86E0E8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137</a:t>
            </a:fld>
            <a:endParaRPr lang="en-AU" altLang="zh-CN" sz="1400"/>
          </a:p>
        </p:txBody>
      </p:sp>
      <p:sp>
        <p:nvSpPr>
          <p:cNvPr id="235523" name="Rectangle 2"/>
          <p:cNvSpPr>
            <a:spLocks noGrp="1" noChangeArrowheads="1"/>
          </p:cNvSpPr>
          <p:nvPr>
            <p:ph type="title"/>
          </p:nvPr>
        </p:nvSpPr>
        <p:spPr>
          <a:xfrm>
            <a:off x="684213" y="200164"/>
            <a:ext cx="8259762" cy="707886"/>
          </a:xfrm>
        </p:spPr>
        <p:txBody>
          <a:bodyPr/>
          <a:lstStyle/>
          <a:p>
            <a:pPr eaLnBrk="1" hangingPunct="1"/>
            <a:r>
              <a:rPr lang="zh-CN" altLang="en-US" sz="4000" dirty="0" smtClean="0">
                <a:ea typeface="宋体" panose="02010600030101010101" pitchFamily="2" charset="-122"/>
              </a:rPr>
              <a:t>静态多发射的调度</a:t>
            </a:r>
            <a:endParaRPr lang="en-AU" altLang="zh-CN" sz="4000" dirty="0" smtClean="0">
              <a:ea typeface="宋体" panose="02010600030101010101" pitchFamily="2" charset="-122"/>
            </a:endParaRPr>
          </a:p>
        </p:txBody>
      </p:sp>
      <p:sp>
        <p:nvSpPr>
          <p:cNvPr id="23552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编译器负责消除部分或全部的冒险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dirty="0" smtClean="0">
                <a:ea typeface="宋体" panose="02010600030101010101" pitchFamily="2" charset="-122"/>
              </a:rPr>
              <a:t>将执行重新排列成发射包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dirty="0" smtClean="0">
                <a:ea typeface="宋体" panose="02010600030101010101" pitchFamily="2" charset="-122"/>
              </a:rPr>
              <a:t>发射包内部存在数据依赖关系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dirty="0" smtClean="0">
                <a:ea typeface="宋体" panose="02010600030101010101" pitchFamily="2" charset="-122"/>
              </a:rPr>
              <a:t>发射包之间可以存在数据依赖关系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2" eaLnBrk="1" hangingPunct="1"/>
            <a:r>
              <a:rPr lang="zh-CN" altLang="en-US" dirty="0" smtClean="0">
                <a:ea typeface="宋体" panose="02010600030101010101" pitchFamily="2" charset="-122"/>
              </a:rPr>
              <a:t>不同</a:t>
            </a:r>
            <a:r>
              <a:rPr lang="en-US" altLang="zh-CN" dirty="0" smtClean="0">
                <a:ea typeface="宋体" panose="02010600030101010101" pitchFamily="2" charset="-122"/>
              </a:rPr>
              <a:t>ISA</a:t>
            </a:r>
            <a:r>
              <a:rPr lang="zh-CN" altLang="en-US" dirty="0" smtClean="0">
                <a:ea typeface="宋体" panose="02010600030101010101" pitchFamily="2" charset="-122"/>
              </a:rPr>
              <a:t>之间存在差异</a:t>
            </a:r>
            <a:r>
              <a:rPr lang="en-US" altLang="zh-CN" dirty="0" smtClean="0">
                <a:ea typeface="宋体" panose="02010600030101010101" pitchFamily="2" charset="-122"/>
              </a:rPr>
              <a:t>;</a:t>
            </a:r>
            <a:r>
              <a:rPr lang="zh-CN" altLang="en-US" dirty="0" smtClean="0">
                <a:ea typeface="宋体" panose="02010600030101010101" pitchFamily="2" charset="-122"/>
              </a:rPr>
              <a:t>编译器必须知道</a:t>
            </a:r>
            <a:r>
              <a:rPr lang="en-US" altLang="zh-CN" dirty="0" smtClean="0">
                <a:ea typeface="宋体" panose="02010600030101010101" pitchFamily="2" charset="-122"/>
              </a:rPr>
              <a:t>!</a:t>
            </a:r>
          </a:p>
          <a:p>
            <a:pPr lvl="1" eaLnBrk="1" hangingPunct="1"/>
            <a:r>
              <a:rPr lang="zh-CN" altLang="en-US" dirty="0" smtClean="0">
                <a:ea typeface="宋体" panose="02010600030101010101" pitchFamily="2" charset="-122"/>
              </a:rPr>
              <a:t>必要时填充</a:t>
            </a:r>
            <a:r>
              <a:rPr lang="en-US" altLang="zh-CN" dirty="0" err="1" smtClean="0">
                <a:ea typeface="宋体" panose="02010600030101010101" pitchFamily="2" charset="-122"/>
              </a:rPr>
              <a:t>nop</a:t>
            </a:r>
            <a:r>
              <a:rPr lang="zh-CN" altLang="en-US" dirty="0" smtClean="0">
                <a:ea typeface="宋体" panose="02010600030101010101" pitchFamily="2" charset="-122"/>
              </a:rPr>
              <a:t>指令</a:t>
            </a:r>
            <a:endParaRPr lang="en-AU" altLang="zh-CN" dirty="0" smtClean="0">
              <a:ea typeface="宋体" panose="02010600030101010101" pitchFamily="2" charset="-122"/>
            </a:endParaRPr>
          </a:p>
          <a:p>
            <a:pPr eaLnBrk="1" hangingPunct="1"/>
            <a:endParaRPr lang="en-AU" altLang="zh-CN" dirty="0" smtClean="0"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5C19321F-224E-48DD-9EEB-B7CFEC5008CF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138</a:t>
            </a:fld>
            <a:endParaRPr lang="en-AU" altLang="zh-CN" sz="1400"/>
          </a:p>
        </p:txBody>
      </p:sp>
      <p:sp>
        <p:nvSpPr>
          <p:cNvPr id="23757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 smtClean="0">
                <a:ea typeface="宋体" panose="02010600030101010101" pitchFamily="2" charset="-122"/>
              </a:rPr>
              <a:t>MIPS </a:t>
            </a:r>
            <a:r>
              <a:rPr lang="zh-CN" altLang="en-US" dirty="0" smtClean="0">
                <a:ea typeface="宋体" panose="02010600030101010101" pitchFamily="2" charset="-122"/>
              </a:rPr>
              <a:t>静态双发射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  <p:sp>
        <p:nvSpPr>
          <p:cNvPr id="2375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1125538"/>
            <a:ext cx="8270875" cy="2765425"/>
          </a:xfrm>
        </p:spPr>
        <p:txBody>
          <a:bodyPr/>
          <a:lstStyle/>
          <a:p>
            <a:pPr eaLnBrk="1" hangingPunct="1"/>
            <a:r>
              <a:rPr lang="zh-CN" altLang="en-US" sz="2800" dirty="0" smtClean="0">
                <a:ea typeface="宋体" panose="02010600030101010101" pitchFamily="2" charset="-122"/>
              </a:rPr>
              <a:t>双发射包</a:t>
            </a:r>
            <a:endParaRPr lang="en-US" altLang="zh-CN" sz="2800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en-US" altLang="zh-CN" sz="2400" dirty="0" smtClean="0">
                <a:ea typeface="宋体" panose="02010600030101010101" pitchFamily="2" charset="-122"/>
              </a:rPr>
              <a:t>1</a:t>
            </a:r>
            <a:r>
              <a:rPr lang="zh-CN" altLang="en-US" sz="2400" dirty="0" smtClean="0">
                <a:ea typeface="宋体" panose="02010600030101010101" pitchFamily="2" charset="-122"/>
              </a:rPr>
              <a:t>条</a:t>
            </a:r>
            <a:r>
              <a:rPr lang="en-US" altLang="zh-CN" sz="2400" dirty="0" smtClean="0">
                <a:ea typeface="宋体" panose="02010600030101010101" pitchFamily="2" charset="-122"/>
              </a:rPr>
              <a:t>ALU/branch </a:t>
            </a:r>
            <a:r>
              <a:rPr lang="zh-CN" altLang="en-US" sz="2400" dirty="0" smtClean="0">
                <a:ea typeface="宋体" panose="02010600030101010101" pitchFamily="2" charset="-122"/>
              </a:rPr>
              <a:t>指令</a:t>
            </a:r>
            <a:endParaRPr lang="en-US" altLang="zh-CN" sz="2400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en-US" altLang="zh-CN" sz="2400" dirty="0" smtClean="0">
                <a:ea typeface="宋体" panose="02010600030101010101" pitchFamily="2" charset="-122"/>
              </a:rPr>
              <a:t>1</a:t>
            </a:r>
            <a:r>
              <a:rPr lang="zh-CN" altLang="en-US" sz="2400" dirty="0" smtClean="0">
                <a:ea typeface="宋体" panose="02010600030101010101" pitchFamily="2" charset="-122"/>
              </a:rPr>
              <a:t>条</a:t>
            </a:r>
            <a:r>
              <a:rPr lang="en-US" altLang="zh-CN" sz="2400" dirty="0" smtClean="0">
                <a:ea typeface="宋体" panose="02010600030101010101" pitchFamily="2" charset="-122"/>
              </a:rPr>
              <a:t>load/store </a:t>
            </a:r>
            <a:r>
              <a:rPr lang="zh-CN" altLang="en-US" sz="2400" dirty="0">
                <a:ea typeface="宋体" panose="02010600030101010101" pitchFamily="2" charset="-122"/>
              </a:rPr>
              <a:t>指令</a:t>
            </a:r>
            <a:endParaRPr lang="en-US" altLang="zh-CN" sz="2400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en-US" altLang="zh-CN" sz="2400" dirty="0" smtClean="0">
                <a:ea typeface="宋体" panose="02010600030101010101" pitchFamily="2" charset="-122"/>
              </a:rPr>
              <a:t>64-bit </a:t>
            </a:r>
            <a:r>
              <a:rPr lang="zh-CN" altLang="en-US" sz="2400" dirty="0" smtClean="0">
                <a:ea typeface="宋体" panose="02010600030101010101" pitchFamily="2" charset="-122"/>
              </a:rPr>
              <a:t>对其</a:t>
            </a:r>
            <a:endParaRPr lang="en-US" altLang="zh-CN" sz="2400" dirty="0" smtClean="0">
              <a:ea typeface="宋体" panose="02010600030101010101" pitchFamily="2" charset="-122"/>
            </a:endParaRPr>
          </a:p>
          <a:p>
            <a:pPr lvl="2" eaLnBrk="1" hangingPunct="1"/>
            <a:r>
              <a:rPr lang="en-US" altLang="zh-CN" sz="2000" dirty="0" smtClean="0">
                <a:ea typeface="宋体" panose="02010600030101010101" pitchFamily="2" charset="-122"/>
              </a:rPr>
              <a:t>ALU/branch</a:t>
            </a:r>
            <a:r>
              <a:rPr lang="zh-CN" altLang="en-US" sz="2000" dirty="0" smtClean="0">
                <a:ea typeface="宋体" panose="02010600030101010101" pitchFamily="2" charset="-122"/>
              </a:rPr>
              <a:t>在前</a:t>
            </a:r>
            <a:r>
              <a:rPr lang="en-US" altLang="zh-CN" sz="2000" dirty="0" smtClean="0">
                <a:ea typeface="宋体" panose="02010600030101010101" pitchFamily="2" charset="-122"/>
              </a:rPr>
              <a:t>, </a:t>
            </a:r>
            <a:r>
              <a:rPr lang="zh-CN" altLang="en-US" sz="2000" dirty="0" smtClean="0">
                <a:ea typeface="宋体" panose="02010600030101010101" pitchFamily="2" charset="-122"/>
              </a:rPr>
              <a:t>后接</a:t>
            </a:r>
            <a:r>
              <a:rPr lang="en-US" altLang="zh-CN" sz="2000" dirty="0" smtClean="0">
                <a:ea typeface="宋体" panose="02010600030101010101" pitchFamily="2" charset="-122"/>
              </a:rPr>
              <a:t>load/store</a:t>
            </a:r>
          </a:p>
          <a:p>
            <a:pPr lvl="2" eaLnBrk="1" hangingPunct="1"/>
            <a:r>
              <a:rPr lang="zh-CN" altLang="en-US" sz="2000" dirty="0" smtClean="0">
                <a:ea typeface="宋体" panose="02010600030101010101" pitchFamily="2" charset="-122"/>
              </a:rPr>
              <a:t>如果没有成对的两条指令，则用</a:t>
            </a:r>
            <a:r>
              <a:rPr lang="en-US" altLang="zh-CN" sz="2000" dirty="0" err="1" smtClean="0">
                <a:ea typeface="宋体" panose="02010600030101010101" pitchFamily="2" charset="-122"/>
              </a:rPr>
              <a:t>nop</a:t>
            </a:r>
            <a:r>
              <a:rPr lang="zh-CN" altLang="en-US" sz="2000" dirty="0" smtClean="0">
                <a:ea typeface="宋体" panose="02010600030101010101" pitchFamily="2" charset="-122"/>
              </a:rPr>
              <a:t>填充</a:t>
            </a:r>
            <a:endParaRPr lang="en-AU" altLang="zh-CN" sz="2000" dirty="0" smtClean="0">
              <a:ea typeface="宋体" panose="02010600030101010101" pitchFamily="2" charset="-122"/>
            </a:endParaRPr>
          </a:p>
        </p:txBody>
      </p:sp>
      <p:graphicFrame>
        <p:nvGraphicFramePr>
          <p:cNvPr id="493656" name="Group 8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5646304"/>
              </p:ext>
            </p:extLst>
          </p:nvPr>
        </p:nvGraphicFramePr>
        <p:xfrm>
          <a:off x="1258888" y="4005263"/>
          <a:ext cx="7231062" cy="2133600"/>
        </p:xfrm>
        <a:graphic>
          <a:graphicData uri="http://schemas.openxmlformats.org/drawingml/2006/table">
            <a:tbl>
              <a:tblPr/>
              <a:tblGrid>
                <a:gridCol w="936625"/>
                <a:gridCol w="1547812"/>
                <a:gridCol w="677863"/>
                <a:gridCol w="677862"/>
                <a:gridCol w="679450"/>
                <a:gridCol w="677863"/>
                <a:gridCol w="677862"/>
                <a:gridCol w="677863"/>
                <a:gridCol w="677862"/>
              </a:tblGrid>
              <a:tr h="2667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指令地址</a:t>
                      </a:r>
                      <a:endParaRPr kumimoji="0" lang="en-AU" altLang="zh-CN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指令类型</a:t>
                      </a:r>
                      <a:endParaRPr kumimoji="0" lang="en-AU" altLang="zh-CN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7"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流水线阶段</a:t>
                      </a:r>
                      <a:endParaRPr kumimoji="0" lang="en-AU" altLang="zh-CN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2682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n</a:t>
                      </a:r>
                      <a:endParaRPr kumimoji="0" lang="en-AU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ALU/branch</a:t>
                      </a:r>
                      <a:endParaRPr kumimoji="0" lang="en-AU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IF</a:t>
                      </a:r>
                      <a:endParaRPr kumimoji="0" lang="en-AU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ID</a:t>
                      </a:r>
                      <a:endParaRPr kumimoji="0" lang="en-AU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EX</a:t>
                      </a:r>
                      <a:endParaRPr kumimoji="0" lang="en-AU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MEM</a:t>
                      </a:r>
                      <a:endParaRPr kumimoji="0" lang="en-AU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WB</a:t>
                      </a:r>
                      <a:endParaRPr kumimoji="0" lang="en-AU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67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n + 4</a:t>
                      </a:r>
                      <a:endParaRPr kumimoji="0" lang="en-AU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Load/store</a:t>
                      </a:r>
                      <a:endParaRPr kumimoji="0" lang="en-AU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IF</a:t>
                      </a:r>
                      <a:endParaRPr kumimoji="0" lang="en-AU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ID</a:t>
                      </a:r>
                      <a:endParaRPr kumimoji="0" lang="en-AU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EX</a:t>
                      </a:r>
                      <a:endParaRPr kumimoji="0" lang="en-AU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MEM</a:t>
                      </a:r>
                      <a:endParaRPr kumimoji="0" lang="en-AU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WB</a:t>
                      </a:r>
                      <a:endParaRPr kumimoji="0" lang="en-AU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82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n + 8</a:t>
                      </a:r>
                      <a:endParaRPr kumimoji="0" lang="en-AU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ALU/branch</a:t>
                      </a:r>
                      <a:endParaRPr kumimoji="0" lang="en-AU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IF</a:t>
                      </a:r>
                      <a:endParaRPr kumimoji="0" lang="en-AU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ID</a:t>
                      </a:r>
                      <a:endParaRPr kumimoji="0" lang="en-AU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EX</a:t>
                      </a:r>
                      <a:endParaRPr kumimoji="0" lang="en-AU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MEM</a:t>
                      </a:r>
                      <a:endParaRPr kumimoji="0" lang="en-AU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WB</a:t>
                      </a:r>
                      <a:endParaRPr kumimoji="0" lang="en-AU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67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n + 12</a:t>
                      </a:r>
                      <a:endParaRPr kumimoji="0" lang="en-AU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Load/store</a:t>
                      </a:r>
                      <a:endParaRPr kumimoji="0" lang="en-AU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IF</a:t>
                      </a:r>
                      <a:endParaRPr kumimoji="0" lang="en-AU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ID</a:t>
                      </a:r>
                      <a:endParaRPr kumimoji="0" lang="en-AU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EX</a:t>
                      </a:r>
                      <a:endParaRPr kumimoji="0" lang="en-AU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MEM</a:t>
                      </a:r>
                      <a:endParaRPr kumimoji="0" lang="en-AU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WB</a:t>
                      </a:r>
                      <a:endParaRPr kumimoji="0" lang="en-AU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82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n + 16</a:t>
                      </a:r>
                      <a:endParaRPr kumimoji="0" lang="en-AU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ALU/branch</a:t>
                      </a:r>
                      <a:endParaRPr kumimoji="0" lang="en-AU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IF</a:t>
                      </a:r>
                      <a:endParaRPr kumimoji="0" lang="en-AU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ID</a:t>
                      </a:r>
                      <a:endParaRPr kumimoji="0" lang="en-AU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EX</a:t>
                      </a:r>
                      <a:endParaRPr kumimoji="0" lang="en-AU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MEM</a:t>
                      </a:r>
                      <a:endParaRPr kumimoji="0" lang="en-AU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WB</a:t>
                      </a:r>
                      <a:endParaRPr kumimoji="0" lang="en-AU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67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n + 20</a:t>
                      </a:r>
                      <a:endParaRPr kumimoji="0" lang="en-AU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Load/store</a:t>
                      </a:r>
                      <a:endParaRPr kumimoji="0" lang="en-AU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IF</a:t>
                      </a:r>
                      <a:endParaRPr kumimoji="0" lang="en-AU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ID</a:t>
                      </a:r>
                      <a:endParaRPr kumimoji="0" lang="en-AU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EX</a:t>
                      </a:r>
                      <a:endParaRPr kumimoji="0" lang="en-AU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MEM</a:t>
                      </a:r>
                      <a:endParaRPr kumimoji="0" lang="en-AU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WB</a:t>
                      </a:r>
                      <a:endParaRPr kumimoji="0" lang="en-AU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618" name="Footer Placeholder 2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CAE9D302-739B-4DED-9D81-A1751F486A97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139</a:t>
            </a:fld>
            <a:endParaRPr lang="en-AU" altLang="zh-CN" sz="1400"/>
          </a:p>
        </p:txBody>
      </p:sp>
      <p:pic>
        <p:nvPicPr>
          <p:cNvPr id="239619" name="Picture 5" descr="f04-69-P37449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1341438"/>
            <a:ext cx="8001000" cy="490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962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双发射的</a:t>
            </a:r>
            <a:r>
              <a:rPr lang="en-US" altLang="zh-CN" dirty="0" smtClean="0">
                <a:ea typeface="宋体" panose="02010600030101010101" pitchFamily="2" charset="-122"/>
              </a:rPr>
              <a:t>MIPS</a:t>
            </a:r>
            <a:r>
              <a:rPr lang="zh-CN" altLang="en-US" dirty="0" smtClean="0">
                <a:ea typeface="宋体" panose="02010600030101010101" pitchFamily="2" charset="-122"/>
              </a:rPr>
              <a:t>流水线图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  <p:sp>
        <p:nvSpPr>
          <p:cNvPr id="2" name="椭圆 1"/>
          <p:cNvSpPr/>
          <p:nvPr/>
        </p:nvSpPr>
        <p:spPr bwMode="auto">
          <a:xfrm>
            <a:off x="6444208" y="3501008"/>
            <a:ext cx="432048" cy="864096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椭圆 5"/>
          <p:cNvSpPr/>
          <p:nvPr/>
        </p:nvSpPr>
        <p:spPr bwMode="auto">
          <a:xfrm>
            <a:off x="4179640" y="3781595"/>
            <a:ext cx="432048" cy="727525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椭圆 6"/>
          <p:cNvSpPr/>
          <p:nvPr/>
        </p:nvSpPr>
        <p:spPr bwMode="auto">
          <a:xfrm>
            <a:off x="4708276" y="3645024"/>
            <a:ext cx="583804" cy="212302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A07CDB63-0454-4B30-B69B-5100E0088E48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14</a:t>
            </a:fld>
            <a:endParaRPr lang="en-AU" altLang="zh-CN" sz="1400"/>
          </a:p>
        </p:txBody>
      </p:sp>
      <p:sp>
        <p:nvSpPr>
          <p:cNvPr id="2662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>
                <a:ea typeface="宋体" panose="02010600030101010101" pitchFamily="2" charset="-122"/>
              </a:rPr>
              <a:t>时序（状态）单元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1125538"/>
            <a:ext cx="8270875" cy="2303462"/>
          </a:xfrm>
        </p:spPr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寄存器写操作的控制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dirty="0" smtClean="0">
                <a:ea typeface="宋体" panose="02010600030101010101" pitchFamily="2" charset="-122"/>
              </a:rPr>
              <a:t>仅在写控制信号有效</a:t>
            </a:r>
            <a:r>
              <a:rPr lang="zh-CN" altLang="en-US" sz="2000" dirty="0" smtClean="0">
                <a:ea typeface="宋体" panose="02010600030101010101" pitchFamily="2" charset="-122"/>
              </a:rPr>
              <a:t>（例如</a:t>
            </a:r>
            <a:r>
              <a:rPr lang="en-US" altLang="zh-CN" sz="2000" dirty="0" smtClean="0">
                <a:ea typeface="宋体" panose="02010600030101010101" pitchFamily="2" charset="-122"/>
              </a:rPr>
              <a:t>1</a:t>
            </a:r>
            <a:r>
              <a:rPr lang="zh-CN" altLang="en-US" sz="2000" dirty="0" smtClean="0">
                <a:ea typeface="宋体" panose="02010600030101010101" pitchFamily="2" charset="-122"/>
              </a:rPr>
              <a:t>）</a:t>
            </a:r>
            <a:r>
              <a:rPr lang="zh-CN" altLang="en-US" dirty="0" smtClean="0">
                <a:ea typeface="宋体" panose="02010600030101010101" pitchFamily="2" charset="-122"/>
              </a:rPr>
              <a:t>的时钟沿更新数据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dirty="0" smtClean="0">
                <a:ea typeface="宋体" panose="02010600030101010101" pitchFamily="2" charset="-122"/>
              </a:rPr>
              <a:t>当数据并不是每个时钟周期都需要更新时，可以保存多个时钟周期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  <p:grpSp>
        <p:nvGrpSpPr>
          <p:cNvPr id="26629" name="Group 4"/>
          <p:cNvGrpSpPr>
            <a:grpSpLocks/>
          </p:cNvGrpSpPr>
          <p:nvPr/>
        </p:nvGrpSpPr>
        <p:grpSpPr bwMode="auto">
          <a:xfrm>
            <a:off x="539750" y="4365625"/>
            <a:ext cx="2306638" cy="1223963"/>
            <a:chOff x="340" y="2750"/>
            <a:chExt cx="1453" cy="771"/>
          </a:xfrm>
        </p:grpSpPr>
        <p:sp>
          <p:nvSpPr>
            <p:cNvPr id="26666" name="Rectangle 5"/>
            <p:cNvSpPr>
              <a:spLocks noChangeArrowheads="1"/>
            </p:cNvSpPr>
            <p:nvPr/>
          </p:nvSpPr>
          <p:spPr bwMode="auto">
            <a:xfrm>
              <a:off x="930" y="2750"/>
              <a:ext cx="499" cy="771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zh-CN" sz="1600">
                <a:ea typeface="宋体" panose="02010600030101010101" pitchFamily="2" charset="-122"/>
              </a:endParaRPr>
            </a:p>
          </p:txBody>
        </p:sp>
        <p:sp>
          <p:nvSpPr>
            <p:cNvPr id="26667" name="Line 6"/>
            <p:cNvSpPr>
              <a:spLocks noChangeShapeType="1"/>
            </p:cNvSpPr>
            <p:nvPr/>
          </p:nvSpPr>
          <p:spPr bwMode="auto">
            <a:xfrm>
              <a:off x="794" y="2932"/>
              <a:ext cx="13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668" name="Line 7"/>
            <p:cNvSpPr>
              <a:spLocks noChangeShapeType="1"/>
            </p:cNvSpPr>
            <p:nvPr/>
          </p:nvSpPr>
          <p:spPr bwMode="auto">
            <a:xfrm>
              <a:off x="794" y="3340"/>
              <a:ext cx="13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669" name="Line 8"/>
            <p:cNvSpPr>
              <a:spLocks noChangeShapeType="1"/>
            </p:cNvSpPr>
            <p:nvPr/>
          </p:nvSpPr>
          <p:spPr bwMode="auto">
            <a:xfrm>
              <a:off x="1429" y="2932"/>
              <a:ext cx="13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670" name="Text Box 9"/>
            <p:cNvSpPr txBox="1">
              <a:spLocks noChangeArrowheads="1"/>
            </p:cNvSpPr>
            <p:nvPr/>
          </p:nvSpPr>
          <p:spPr bwMode="auto">
            <a:xfrm>
              <a:off x="567" y="2799"/>
              <a:ext cx="22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ea typeface="宋体" panose="02010600030101010101" pitchFamily="2" charset="-122"/>
                </a:rPr>
                <a:t>D</a:t>
              </a:r>
              <a:endParaRPr lang="en-AU" altLang="zh-CN" sz="1800">
                <a:ea typeface="宋体" panose="02010600030101010101" pitchFamily="2" charset="-122"/>
              </a:endParaRPr>
            </a:p>
          </p:txBody>
        </p:sp>
        <p:sp>
          <p:nvSpPr>
            <p:cNvPr id="26671" name="Text Box 10"/>
            <p:cNvSpPr txBox="1">
              <a:spLocks noChangeArrowheads="1"/>
            </p:cNvSpPr>
            <p:nvPr/>
          </p:nvSpPr>
          <p:spPr bwMode="auto">
            <a:xfrm>
              <a:off x="476" y="3207"/>
              <a:ext cx="32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ea typeface="宋体" panose="02010600030101010101" pitchFamily="2" charset="-122"/>
                </a:rPr>
                <a:t>Clk</a:t>
              </a:r>
              <a:endParaRPr lang="en-AU" altLang="zh-CN" sz="1800">
                <a:ea typeface="宋体" panose="02010600030101010101" pitchFamily="2" charset="-122"/>
              </a:endParaRPr>
            </a:p>
          </p:txBody>
        </p:sp>
        <p:sp>
          <p:nvSpPr>
            <p:cNvPr id="26672" name="Text Box 11"/>
            <p:cNvSpPr txBox="1">
              <a:spLocks noChangeArrowheads="1"/>
            </p:cNvSpPr>
            <p:nvPr/>
          </p:nvSpPr>
          <p:spPr bwMode="auto">
            <a:xfrm>
              <a:off x="1565" y="2799"/>
              <a:ext cx="228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ea typeface="宋体" panose="02010600030101010101" pitchFamily="2" charset="-122"/>
                </a:rPr>
                <a:t>Q</a:t>
              </a:r>
              <a:endParaRPr lang="en-AU" altLang="zh-CN" sz="1800">
                <a:ea typeface="宋体" panose="02010600030101010101" pitchFamily="2" charset="-122"/>
              </a:endParaRPr>
            </a:p>
          </p:txBody>
        </p:sp>
        <p:sp>
          <p:nvSpPr>
            <p:cNvPr id="26673" name="Line 12"/>
            <p:cNvSpPr>
              <a:spLocks noChangeShapeType="1"/>
            </p:cNvSpPr>
            <p:nvPr/>
          </p:nvSpPr>
          <p:spPr bwMode="auto">
            <a:xfrm>
              <a:off x="930" y="3294"/>
              <a:ext cx="91" cy="4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674" name="Line 13"/>
            <p:cNvSpPr>
              <a:spLocks noChangeShapeType="1"/>
            </p:cNvSpPr>
            <p:nvPr/>
          </p:nvSpPr>
          <p:spPr bwMode="auto">
            <a:xfrm flipV="1">
              <a:off x="930" y="3340"/>
              <a:ext cx="91" cy="4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675" name="Line 14"/>
            <p:cNvSpPr>
              <a:spLocks noChangeShapeType="1"/>
            </p:cNvSpPr>
            <p:nvPr/>
          </p:nvSpPr>
          <p:spPr bwMode="auto">
            <a:xfrm>
              <a:off x="793" y="3154"/>
              <a:ext cx="13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676" name="Text Box 15"/>
            <p:cNvSpPr txBox="1">
              <a:spLocks noChangeArrowheads="1"/>
            </p:cNvSpPr>
            <p:nvPr/>
          </p:nvSpPr>
          <p:spPr bwMode="auto">
            <a:xfrm>
              <a:off x="340" y="3021"/>
              <a:ext cx="45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ea typeface="宋体" panose="02010600030101010101" pitchFamily="2" charset="-122"/>
                </a:rPr>
                <a:t>Write</a:t>
              </a:r>
              <a:endParaRPr lang="en-AU" altLang="zh-CN" sz="1800">
                <a:ea typeface="宋体" panose="02010600030101010101" pitchFamily="2" charset="-122"/>
              </a:endParaRPr>
            </a:p>
          </p:txBody>
        </p:sp>
      </p:grpSp>
      <p:grpSp>
        <p:nvGrpSpPr>
          <p:cNvPr id="26630" name="Group 52"/>
          <p:cNvGrpSpPr>
            <a:grpSpLocks/>
          </p:cNvGrpSpPr>
          <p:nvPr/>
        </p:nvGrpSpPr>
        <p:grpSpPr bwMode="auto">
          <a:xfrm>
            <a:off x="3203575" y="3644900"/>
            <a:ext cx="4991100" cy="2376488"/>
            <a:chOff x="2004" y="2387"/>
            <a:chExt cx="3144" cy="1497"/>
          </a:xfrm>
        </p:grpSpPr>
        <p:sp>
          <p:nvSpPr>
            <p:cNvPr id="26631" name="Line 20"/>
            <p:cNvSpPr>
              <a:spLocks noChangeShapeType="1"/>
            </p:cNvSpPr>
            <p:nvPr/>
          </p:nvSpPr>
          <p:spPr bwMode="auto">
            <a:xfrm>
              <a:off x="2517" y="2840"/>
              <a:ext cx="817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632" name="Line 21"/>
            <p:cNvSpPr>
              <a:spLocks noChangeShapeType="1"/>
            </p:cNvSpPr>
            <p:nvPr/>
          </p:nvSpPr>
          <p:spPr bwMode="auto">
            <a:xfrm>
              <a:off x="3334" y="2840"/>
              <a:ext cx="0" cy="18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633" name="Line 22"/>
            <p:cNvSpPr>
              <a:spLocks noChangeShapeType="1"/>
            </p:cNvSpPr>
            <p:nvPr/>
          </p:nvSpPr>
          <p:spPr bwMode="auto">
            <a:xfrm>
              <a:off x="3334" y="3022"/>
              <a:ext cx="122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634" name="Line 23"/>
            <p:cNvSpPr>
              <a:spLocks noChangeShapeType="1"/>
            </p:cNvSpPr>
            <p:nvPr/>
          </p:nvSpPr>
          <p:spPr bwMode="auto">
            <a:xfrm>
              <a:off x="4558" y="2840"/>
              <a:ext cx="0" cy="18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635" name="Line 24"/>
            <p:cNvSpPr>
              <a:spLocks noChangeShapeType="1"/>
            </p:cNvSpPr>
            <p:nvPr/>
          </p:nvSpPr>
          <p:spPr bwMode="auto">
            <a:xfrm flipV="1">
              <a:off x="4558" y="2840"/>
              <a:ext cx="545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636" name="Line 25"/>
            <p:cNvSpPr>
              <a:spLocks noChangeShapeType="1"/>
            </p:cNvSpPr>
            <p:nvPr/>
          </p:nvSpPr>
          <p:spPr bwMode="auto">
            <a:xfrm>
              <a:off x="2517" y="3884"/>
              <a:ext cx="263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637" name="Line 26"/>
            <p:cNvSpPr>
              <a:spLocks noChangeShapeType="1"/>
            </p:cNvSpPr>
            <p:nvPr/>
          </p:nvSpPr>
          <p:spPr bwMode="auto">
            <a:xfrm flipH="1" flipV="1">
              <a:off x="2503" y="2387"/>
              <a:ext cx="14" cy="149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638" name="Text Box 27"/>
            <p:cNvSpPr txBox="1">
              <a:spLocks noChangeArrowheads="1"/>
            </p:cNvSpPr>
            <p:nvPr/>
          </p:nvSpPr>
          <p:spPr bwMode="auto">
            <a:xfrm>
              <a:off x="2004" y="2844"/>
              <a:ext cx="4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>
                  <a:ea typeface="宋体" panose="02010600030101010101" pitchFamily="2" charset="-122"/>
                </a:rPr>
                <a:t>Write</a:t>
              </a:r>
              <a:endParaRPr lang="en-AU" altLang="zh-CN" sz="1600">
                <a:ea typeface="宋体" panose="02010600030101010101" pitchFamily="2" charset="-122"/>
              </a:endParaRPr>
            </a:p>
          </p:txBody>
        </p:sp>
        <p:sp>
          <p:nvSpPr>
            <p:cNvPr id="26639" name="Text Box 28"/>
            <p:cNvSpPr txBox="1">
              <a:spLocks noChangeArrowheads="1"/>
            </p:cNvSpPr>
            <p:nvPr/>
          </p:nvSpPr>
          <p:spPr bwMode="auto">
            <a:xfrm>
              <a:off x="2140" y="3176"/>
              <a:ext cx="208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>
                  <a:ea typeface="宋体" panose="02010600030101010101" pitchFamily="2" charset="-122"/>
                </a:rPr>
                <a:t>D</a:t>
              </a:r>
              <a:endParaRPr lang="en-AU" altLang="zh-CN" sz="1600">
                <a:ea typeface="宋体" panose="02010600030101010101" pitchFamily="2" charset="-122"/>
              </a:endParaRPr>
            </a:p>
          </p:txBody>
        </p:sp>
        <p:sp>
          <p:nvSpPr>
            <p:cNvPr id="26640" name="Text Box 29"/>
            <p:cNvSpPr txBox="1">
              <a:spLocks noChangeArrowheads="1"/>
            </p:cNvSpPr>
            <p:nvPr/>
          </p:nvSpPr>
          <p:spPr bwMode="auto">
            <a:xfrm>
              <a:off x="2140" y="3524"/>
              <a:ext cx="216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>
                  <a:ea typeface="宋体" panose="02010600030101010101" pitchFamily="2" charset="-122"/>
                </a:rPr>
                <a:t>Q</a:t>
              </a:r>
              <a:endParaRPr lang="en-AU" altLang="zh-CN" sz="1600">
                <a:ea typeface="宋体" panose="02010600030101010101" pitchFamily="2" charset="-122"/>
              </a:endParaRPr>
            </a:p>
          </p:txBody>
        </p:sp>
        <p:sp>
          <p:nvSpPr>
            <p:cNvPr id="26641" name="Freeform 30"/>
            <p:cNvSpPr>
              <a:spLocks/>
            </p:cNvSpPr>
            <p:nvPr/>
          </p:nvSpPr>
          <p:spPr bwMode="auto">
            <a:xfrm>
              <a:off x="2517" y="3203"/>
              <a:ext cx="635" cy="182"/>
            </a:xfrm>
            <a:custGeom>
              <a:avLst/>
              <a:gdLst>
                <a:gd name="T0" fmla="*/ 0 w 635"/>
                <a:gd name="T1" fmla="*/ 0 h 182"/>
                <a:gd name="T2" fmla="*/ 590 w 635"/>
                <a:gd name="T3" fmla="*/ 0 h 182"/>
                <a:gd name="T4" fmla="*/ 635 w 635"/>
                <a:gd name="T5" fmla="*/ 91 h 182"/>
                <a:gd name="T6" fmla="*/ 590 w 635"/>
                <a:gd name="T7" fmla="*/ 182 h 182"/>
                <a:gd name="T8" fmla="*/ 0 w 635"/>
                <a:gd name="T9" fmla="*/ 182 h 18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5"/>
                <a:gd name="T16" fmla="*/ 0 h 182"/>
                <a:gd name="T17" fmla="*/ 635 w 635"/>
                <a:gd name="T18" fmla="*/ 182 h 18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5" h="182">
                  <a:moveTo>
                    <a:pt x="0" y="0"/>
                  </a:moveTo>
                  <a:lnTo>
                    <a:pt x="590" y="0"/>
                  </a:lnTo>
                  <a:lnTo>
                    <a:pt x="635" y="91"/>
                  </a:lnTo>
                  <a:lnTo>
                    <a:pt x="590" y="182"/>
                  </a:lnTo>
                  <a:lnTo>
                    <a:pt x="0" y="182"/>
                  </a:lnTo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642" name="Freeform 31"/>
            <p:cNvSpPr>
              <a:spLocks/>
            </p:cNvSpPr>
            <p:nvPr/>
          </p:nvSpPr>
          <p:spPr bwMode="auto">
            <a:xfrm>
              <a:off x="3152" y="3203"/>
              <a:ext cx="1089" cy="182"/>
            </a:xfrm>
            <a:custGeom>
              <a:avLst/>
              <a:gdLst>
                <a:gd name="T0" fmla="*/ 0 w 1089"/>
                <a:gd name="T1" fmla="*/ 91 h 182"/>
                <a:gd name="T2" fmla="*/ 45 w 1089"/>
                <a:gd name="T3" fmla="*/ 0 h 182"/>
                <a:gd name="T4" fmla="*/ 1043 w 1089"/>
                <a:gd name="T5" fmla="*/ 0 h 182"/>
                <a:gd name="T6" fmla="*/ 1089 w 1089"/>
                <a:gd name="T7" fmla="*/ 91 h 182"/>
                <a:gd name="T8" fmla="*/ 1043 w 1089"/>
                <a:gd name="T9" fmla="*/ 182 h 182"/>
                <a:gd name="T10" fmla="*/ 45 w 1089"/>
                <a:gd name="T11" fmla="*/ 182 h 182"/>
                <a:gd name="T12" fmla="*/ 0 w 1089"/>
                <a:gd name="T13" fmla="*/ 91 h 18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089"/>
                <a:gd name="T22" fmla="*/ 0 h 182"/>
                <a:gd name="T23" fmla="*/ 1089 w 1089"/>
                <a:gd name="T24" fmla="*/ 182 h 18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089" h="182">
                  <a:moveTo>
                    <a:pt x="0" y="91"/>
                  </a:moveTo>
                  <a:lnTo>
                    <a:pt x="45" y="0"/>
                  </a:lnTo>
                  <a:lnTo>
                    <a:pt x="1043" y="0"/>
                  </a:lnTo>
                  <a:lnTo>
                    <a:pt x="1089" y="91"/>
                  </a:lnTo>
                  <a:lnTo>
                    <a:pt x="1043" y="182"/>
                  </a:lnTo>
                  <a:lnTo>
                    <a:pt x="45" y="182"/>
                  </a:lnTo>
                  <a:lnTo>
                    <a:pt x="0" y="91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643" name="Freeform 32"/>
            <p:cNvSpPr>
              <a:spLocks/>
            </p:cNvSpPr>
            <p:nvPr/>
          </p:nvSpPr>
          <p:spPr bwMode="auto">
            <a:xfrm>
              <a:off x="2517" y="3567"/>
              <a:ext cx="272" cy="181"/>
            </a:xfrm>
            <a:custGeom>
              <a:avLst/>
              <a:gdLst>
                <a:gd name="T0" fmla="*/ 0 w 272"/>
                <a:gd name="T1" fmla="*/ 0 h 181"/>
                <a:gd name="T2" fmla="*/ 227 w 272"/>
                <a:gd name="T3" fmla="*/ 0 h 181"/>
                <a:gd name="T4" fmla="*/ 272 w 272"/>
                <a:gd name="T5" fmla="*/ 90 h 181"/>
                <a:gd name="T6" fmla="*/ 227 w 272"/>
                <a:gd name="T7" fmla="*/ 181 h 181"/>
                <a:gd name="T8" fmla="*/ 0 w 272"/>
                <a:gd name="T9" fmla="*/ 181 h 18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2"/>
                <a:gd name="T16" fmla="*/ 0 h 181"/>
                <a:gd name="T17" fmla="*/ 272 w 272"/>
                <a:gd name="T18" fmla="*/ 181 h 18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2" h="181">
                  <a:moveTo>
                    <a:pt x="0" y="0"/>
                  </a:moveTo>
                  <a:lnTo>
                    <a:pt x="227" y="0"/>
                  </a:lnTo>
                  <a:lnTo>
                    <a:pt x="272" y="90"/>
                  </a:lnTo>
                  <a:lnTo>
                    <a:pt x="227" y="181"/>
                  </a:lnTo>
                  <a:lnTo>
                    <a:pt x="0" y="181"/>
                  </a:lnTo>
                </a:path>
              </a:pathLst>
            </a:cu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644" name="Freeform 33"/>
            <p:cNvSpPr>
              <a:spLocks/>
            </p:cNvSpPr>
            <p:nvPr/>
          </p:nvSpPr>
          <p:spPr bwMode="auto">
            <a:xfrm>
              <a:off x="2698" y="3294"/>
              <a:ext cx="169" cy="270"/>
            </a:xfrm>
            <a:custGeom>
              <a:avLst/>
              <a:gdLst>
                <a:gd name="T0" fmla="*/ 0 w 169"/>
                <a:gd name="T1" fmla="*/ 0 h 270"/>
                <a:gd name="T2" fmla="*/ 45 w 169"/>
                <a:gd name="T3" fmla="*/ 190 h 270"/>
                <a:gd name="T4" fmla="*/ 137 w 169"/>
                <a:gd name="T5" fmla="*/ 158 h 270"/>
                <a:gd name="T6" fmla="*/ 169 w 169"/>
                <a:gd name="T7" fmla="*/ 270 h 27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69"/>
                <a:gd name="T13" fmla="*/ 0 h 270"/>
                <a:gd name="T14" fmla="*/ 169 w 169"/>
                <a:gd name="T15" fmla="*/ 270 h 27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69" h="270">
                  <a:moveTo>
                    <a:pt x="0" y="0"/>
                  </a:moveTo>
                  <a:cubicBezTo>
                    <a:pt x="7" y="32"/>
                    <a:pt x="22" y="164"/>
                    <a:pt x="45" y="190"/>
                  </a:cubicBezTo>
                  <a:cubicBezTo>
                    <a:pt x="68" y="216"/>
                    <a:pt x="116" y="145"/>
                    <a:pt x="137" y="158"/>
                  </a:cubicBezTo>
                  <a:cubicBezTo>
                    <a:pt x="158" y="171"/>
                    <a:pt x="162" y="247"/>
                    <a:pt x="169" y="270"/>
                  </a:cubicBezTo>
                </a:path>
              </a:pathLst>
            </a:custGeom>
            <a:noFill/>
            <a:ln w="12700" cmpd="sng">
              <a:solidFill>
                <a:srgbClr val="FF0000"/>
              </a:solidFill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645" name="Freeform 34"/>
            <p:cNvSpPr>
              <a:spLocks/>
            </p:cNvSpPr>
            <p:nvPr/>
          </p:nvSpPr>
          <p:spPr bwMode="auto">
            <a:xfrm>
              <a:off x="2699" y="2840"/>
              <a:ext cx="157" cy="688"/>
            </a:xfrm>
            <a:custGeom>
              <a:avLst/>
              <a:gdLst>
                <a:gd name="T0" fmla="*/ 0 w 157"/>
                <a:gd name="T1" fmla="*/ 0 h 688"/>
                <a:gd name="T2" fmla="*/ 45 w 157"/>
                <a:gd name="T3" fmla="*/ 190 h 688"/>
                <a:gd name="T4" fmla="*/ 137 w 157"/>
                <a:gd name="T5" fmla="*/ 158 h 688"/>
                <a:gd name="T6" fmla="*/ 157 w 157"/>
                <a:gd name="T7" fmla="*/ 688 h 68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57"/>
                <a:gd name="T13" fmla="*/ 0 h 688"/>
                <a:gd name="T14" fmla="*/ 157 w 157"/>
                <a:gd name="T15" fmla="*/ 688 h 68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57" h="688">
                  <a:moveTo>
                    <a:pt x="0" y="0"/>
                  </a:moveTo>
                  <a:cubicBezTo>
                    <a:pt x="7" y="32"/>
                    <a:pt x="22" y="164"/>
                    <a:pt x="45" y="190"/>
                  </a:cubicBezTo>
                  <a:cubicBezTo>
                    <a:pt x="68" y="216"/>
                    <a:pt x="118" y="75"/>
                    <a:pt x="137" y="158"/>
                  </a:cubicBezTo>
                  <a:cubicBezTo>
                    <a:pt x="156" y="241"/>
                    <a:pt x="153" y="578"/>
                    <a:pt x="157" y="688"/>
                  </a:cubicBezTo>
                </a:path>
              </a:pathLst>
            </a:custGeom>
            <a:noFill/>
            <a:ln w="12700" cmpd="sng">
              <a:solidFill>
                <a:srgbClr val="FF0000"/>
              </a:solidFill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646" name="Freeform 35"/>
            <p:cNvSpPr>
              <a:spLocks/>
            </p:cNvSpPr>
            <p:nvPr/>
          </p:nvSpPr>
          <p:spPr bwMode="auto">
            <a:xfrm>
              <a:off x="4966" y="3566"/>
              <a:ext cx="136" cy="182"/>
            </a:xfrm>
            <a:custGeom>
              <a:avLst/>
              <a:gdLst>
                <a:gd name="T0" fmla="*/ 136 w 136"/>
                <a:gd name="T1" fmla="*/ 0 h 182"/>
                <a:gd name="T2" fmla="*/ 45 w 136"/>
                <a:gd name="T3" fmla="*/ 0 h 182"/>
                <a:gd name="T4" fmla="*/ 0 w 136"/>
                <a:gd name="T5" fmla="*/ 91 h 182"/>
                <a:gd name="T6" fmla="*/ 45 w 136"/>
                <a:gd name="T7" fmla="*/ 182 h 182"/>
                <a:gd name="T8" fmla="*/ 136 w 136"/>
                <a:gd name="T9" fmla="*/ 182 h 18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6"/>
                <a:gd name="T16" fmla="*/ 0 h 182"/>
                <a:gd name="T17" fmla="*/ 136 w 136"/>
                <a:gd name="T18" fmla="*/ 182 h 18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6" h="182">
                  <a:moveTo>
                    <a:pt x="136" y="0"/>
                  </a:moveTo>
                  <a:lnTo>
                    <a:pt x="45" y="0"/>
                  </a:lnTo>
                  <a:lnTo>
                    <a:pt x="0" y="91"/>
                  </a:lnTo>
                  <a:lnTo>
                    <a:pt x="45" y="182"/>
                  </a:lnTo>
                  <a:lnTo>
                    <a:pt x="136" y="182"/>
                  </a:lnTo>
                </a:path>
              </a:pathLst>
            </a:cu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647" name="Freeform 36"/>
            <p:cNvSpPr>
              <a:spLocks/>
            </p:cNvSpPr>
            <p:nvPr/>
          </p:nvSpPr>
          <p:spPr bwMode="auto">
            <a:xfrm>
              <a:off x="4241" y="3203"/>
              <a:ext cx="862" cy="182"/>
            </a:xfrm>
            <a:custGeom>
              <a:avLst/>
              <a:gdLst>
                <a:gd name="T0" fmla="*/ 862 w 862"/>
                <a:gd name="T1" fmla="*/ 0 h 182"/>
                <a:gd name="T2" fmla="*/ 46 w 862"/>
                <a:gd name="T3" fmla="*/ 0 h 182"/>
                <a:gd name="T4" fmla="*/ 0 w 862"/>
                <a:gd name="T5" fmla="*/ 91 h 182"/>
                <a:gd name="T6" fmla="*/ 46 w 862"/>
                <a:gd name="T7" fmla="*/ 182 h 182"/>
                <a:gd name="T8" fmla="*/ 862 w 862"/>
                <a:gd name="T9" fmla="*/ 182 h 18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62"/>
                <a:gd name="T16" fmla="*/ 0 h 182"/>
                <a:gd name="T17" fmla="*/ 862 w 862"/>
                <a:gd name="T18" fmla="*/ 182 h 18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62" h="182">
                  <a:moveTo>
                    <a:pt x="862" y="0"/>
                  </a:moveTo>
                  <a:lnTo>
                    <a:pt x="46" y="0"/>
                  </a:lnTo>
                  <a:lnTo>
                    <a:pt x="0" y="91"/>
                  </a:lnTo>
                  <a:lnTo>
                    <a:pt x="46" y="182"/>
                  </a:lnTo>
                  <a:lnTo>
                    <a:pt x="862" y="182"/>
                  </a:lnTo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648" name="Line 37"/>
            <p:cNvSpPr>
              <a:spLocks noChangeShapeType="1"/>
            </p:cNvSpPr>
            <p:nvPr/>
          </p:nvSpPr>
          <p:spPr bwMode="auto">
            <a:xfrm>
              <a:off x="2698" y="2478"/>
              <a:ext cx="54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649" name="Line 38"/>
            <p:cNvSpPr>
              <a:spLocks noChangeShapeType="1"/>
            </p:cNvSpPr>
            <p:nvPr/>
          </p:nvSpPr>
          <p:spPr bwMode="auto">
            <a:xfrm>
              <a:off x="2698" y="2478"/>
              <a:ext cx="0" cy="18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650" name="Line 39"/>
            <p:cNvSpPr>
              <a:spLocks noChangeShapeType="1"/>
            </p:cNvSpPr>
            <p:nvPr/>
          </p:nvSpPr>
          <p:spPr bwMode="auto">
            <a:xfrm>
              <a:off x="3242" y="2478"/>
              <a:ext cx="0" cy="18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651" name="Line 40"/>
            <p:cNvSpPr>
              <a:spLocks noChangeShapeType="1"/>
            </p:cNvSpPr>
            <p:nvPr/>
          </p:nvSpPr>
          <p:spPr bwMode="auto">
            <a:xfrm>
              <a:off x="3242" y="2659"/>
              <a:ext cx="54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652" name="Line 41"/>
            <p:cNvSpPr>
              <a:spLocks noChangeShapeType="1"/>
            </p:cNvSpPr>
            <p:nvPr/>
          </p:nvSpPr>
          <p:spPr bwMode="auto">
            <a:xfrm>
              <a:off x="2517" y="2659"/>
              <a:ext cx="18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653" name="Line 42"/>
            <p:cNvSpPr>
              <a:spLocks noChangeShapeType="1"/>
            </p:cNvSpPr>
            <p:nvPr/>
          </p:nvSpPr>
          <p:spPr bwMode="auto">
            <a:xfrm>
              <a:off x="3787" y="2478"/>
              <a:ext cx="54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654" name="Line 43"/>
            <p:cNvSpPr>
              <a:spLocks noChangeShapeType="1"/>
            </p:cNvSpPr>
            <p:nvPr/>
          </p:nvSpPr>
          <p:spPr bwMode="auto">
            <a:xfrm>
              <a:off x="3787" y="2478"/>
              <a:ext cx="0" cy="18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655" name="Line 44"/>
            <p:cNvSpPr>
              <a:spLocks noChangeShapeType="1"/>
            </p:cNvSpPr>
            <p:nvPr/>
          </p:nvSpPr>
          <p:spPr bwMode="auto">
            <a:xfrm>
              <a:off x="4331" y="2478"/>
              <a:ext cx="0" cy="18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656" name="Line 45"/>
            <p:cNvSpPr>
              <a:spLocks noChangeShapeType="1"/>
            </p:cNvSpPr>
            <p:nvPr/>
          </p:nvSpPr>
          <p:spPr bwMode="auto">
            <a:xfrm>
              <a:off x="4331" y="2659"/>
              <a:ext cx="54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657" name="Line 46"/>
            <p:cNvSpPr>
              <a:spLocks noChangeShapeType="1"/>
            </p:cNvSpPr>
            <p:nvPr/>
          </p:nvSpPr>
          <p:spPr bwMode="auto">
            <a:xfrm>
              <a:off x="4875" y="2478"/>
              <a:ext cx="0" cy="18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658" name="Line 47"/>
            <p:cNvSpPr>
              <a:spLocks noChangeShapeType="1"/>
            </p:cNvSpPr>
            <p:nvPr/>
          </p:nvSpPr>
          <p:spPr bwMode="auto">
            <a:xfrm flipV="1">
              <a:off x="4876" y="2477"/>
              <a:ext cx="227" cy="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659" name="Text Box 48"/>
            <p:cNvSpPr txBox="1">
              <a:spLocks noChangeArrowheads="1"/>
            </p:cNvSpPr>
            <p:nvPr/>
          </p:nvSpPr>
          <p:spPr bwMode="auto">
            <a:xfrm>
              <a:off x="2140" y="2481"/>
              <a:ext cx="30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>
                  <a:ea typeface="宋体" panose="02010600030101010101" pitchFamily="2" charset="-122"/>
                </a:rPr>
                <a:t>Clk</a:t>
              </a:r>
              <a:endParaRPr lang="en-AU" altLang="zh-CN" sz="1600">
                <a:ea typeface="宋体" panose="02010600030101010101" pitchFamily="2" charset="-122"/>
              </a:endParaRPr>
            </a:p>
          </p:txBody>
        </p:sp>
        <p:sp>
          <p:nvSpPr>
            <p:cNvPr id="26660" name="Freeform 49"/>
            <p:cNvSpPr>
              <a:spLocks/>
            </p:cNvSpPr>
            <p:nvPr/>
          </p:nvSpPr>
          <p:spPr bwMode="auto">
            <a:xfrm>
              <a:off x="2789" y="3566"/>
              <a:ext cx="2178" cy="182"/>
            </a:xfrm>
            <a:custGeom>
              <a:avLst/>
              <a:gdLst>
                <a:gd name="T0" fmla="*/ 0 w 2178"/>
                <a:gd name="T1" fmla="*/ 91 h 182"/>
                <a:gd name="T2" fmla="*/ 46 w 2178"/>
                <a:gd name="T3" fmla="*/ 0 h 182"/>
                <a:gd name="T4" fmla="*/ 2132 w 2178"/>
                <a:gd name="T5" fmla="*/ 0 h 182"/>
                <a:gd name="T6" fmla="*/ 2178 w 2178"/>
                <a:gd name="T7" fmla="*/ 91 h 182"/>
                <a:gd name="T8" fmla="*/ 2132 w 2178"/>
                <a:gd name="T9" fmla="*/ 182 h 182"/>
                <a:gd name="T10" fmla="*/ 46 w 2178"/>
                <a:gd name="T11" fmla="*/ 182 h 182"/>
                <a:gd name="T12" fmla="*/ 0 w 2178"/>
                <a:gd name="T13" fmla="*/ 91 h 18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178"/>
                <a:gd name="T22" fmla="*/ 0 h 182"/>
                <a:gd name="T23" fmla="*/ 2178 w 2178"/>
                <a:gd name="T24" fmla="*/ 182 h 18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178" h="182">
                  <a:moveTo>
                    <a:pt x="0" y="91"/>
                  </a:moveTo>
                  <a:lnTo>
                    <a:pt x="46" y="0"/>
                  </a:lnTo>
                  <a:lnTo>
                    <a:pt x="2132" y="0"/>
                  </a:lnTo>
                  <a:lnTo>
                    <a:pt x="2178" y="91"/>
                  </a:lnTo>
                  <a:lnTo>
                    <a:pt x="2132" y="182"/>
                  </a:lnTo>
                  <a:lnTo>
                    <a:pt x="46" y="182"/>
                  </a:lnTo>
                  <a:lnTo>
                    <a:pt x="0" y="91"/>
                  </a:lnTo>
                  <a:close/>
                </a:path>
              </a:pathLst>
            </a:cu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661" name="Freeform 50"/>
            <p:cNvSpPr>
              <a:spLocks/>
            </p:cNvSpPr>
            <p:nvPr/>
          </p:nvSpPr>
          <p:spPr bwMode="auto">
            <a:xfrm>
              <a:off x="4875" y="3294"/>
              <a:ext cx="169" cy="270"/>
            </a:xfrm>
            <a:custGeom>
              <a:avLst/>
              <a:gdLst>
                <a:gd name="T0" fmla="*/ 0 w 169"/>
                <a:gd name="T1" fmla="*/ 0 h 270"/>
                <a:gd name="T2" fmla="*/ 45 w 169"/>
                <a:gd name="T3" fmla="*/ 190 h 270"/>
                <a:gd name="T4" fmla="*/ 137 w 169"/>
                <a:gd name="T5" fmla="*/ 158 h 270"/>
                <a:gd name="T6" fmla="*/ 169 w 169"/>
                <a:gd name="T7" fmla="*/ 270 h 27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69"/>
                <a:gd name="T13" fmla="*/ 0 h 270"/>
                <a:gd name="T14" fmla="*/ 169 w 169"/>
                <a:gd name="T15" fmla="*/ 270 h 27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69" h="270">
                  <a:moveTo>
                    <a:pt x="0" y="0"/>
                  </a:moveTo>
                  <a:cubicBezTo>
                    <a:pt x="7" y="32"/>
                    <a:pt x="22" y="164"/>
                    <a:pt x="45" y="190"/>
                  </a:cubicBezTo>
                  <a:cubicBezTo>
                    <a:pt x="68" y="216"/>
                    <a:pt x="116" y="145"/>
                    <a:pt x="137" y="158"/>
                  </a:cubicBezTo>
                  <a:cubicBezTo>
                    <a:pt x="158" y="171"/>
                    <a:pt x="162" y="247"/>
                    <a:pt x="169" y="270"/>
                  </a:cubicBezTo>
                </a:path>
              </a:pathLst>
            </a:custGeom>
            <a:noFill/>
            <a:ln w="12700" cmpd="sng">
              <a:solidFill>
                <a:srgbClr val="FF0000"/>
              </a:solidFill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662" name="Freeform 51"/>
            <p:cNvSpPr>
              <a:spLocks/>
            </p:cNvSpPr>
            <p:nvPr/>
          </p:nvSpPr>
          <p:spPr bwMode="auto">
            <a:xfrm>
              <a:off x="4876" y="2840"/>
              <a:ext cx="157" cy="688"/>
            </a:xfrm>
            <a:custGeom>
              <a:avLst/>
              <a:gdLst>
                <a:gd name="T0" fmla="*/ 0 w 157"/>
                <a:gd name="T1" fmla="*/ 0 h 688"/>
                <a:gd name="T2" fmla="*/ 45 w 157"/>
                <a:gd name="T3" fmla="*/ 190 h 688"/>
                <a:gd name="T4" fmla="*/ 137 w 157"/>
                <a:gd name="T5" fmla="*/ 158 h 688"/>
                <a:gd name="T6" fmla="*/ 157 w 157"/>
                <a:gd name="T7" fmla="*/ 688 h 68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57"/>
                <a:gd name="T13" fmla="*/ 0 h 688"/>
                <a:gd name="T14" fmla="*/ 157 w 157"/>
                <a:gd name="T15" fmla="*/ 688 h 68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57" h="688">
                  <a:moveTo>
                    <a:pt x="0" y="0"/>
                  </a:moveTo>
                  <a:cubicBezTo>
                    <a:pt x="7" y="32"/>
                    <a:pt x="22" y="164"/>
                    <a:pt x="45" y="190"/>
                  </a:cubicBezTo>
                  <a:cubicBezTo>
                    <a:pt x="68" y="216"/>
                    <a:pt x="118" y="75"/>
                    <a:pt x="137" y="158"/>
                  </a:cubicBezTo>
                  <a:cubicBezTo>
                    <a:pt x="156" y="241"/>
                    <a:pt x="153" y="578"/>
                    <a:pt x="157" y="688"/>
                  </a:cubicBezTo>
                </a:path>
              </a:pathLst>
            </a:custGeom>
            <a:noFill/>
            <a:ln w="12700" cmpd="sng">
              <a:solidFill>
                <a:srgbClr val="FF0000"/>
              </a:solidFill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663" name="Line 17"/>
            <p:cNvSpPr>
              <a:spLocks noChangeShapeType="1"/>
            </p:cNvSpPr>
            <p:nvPr/>
          </p:nvSpPr>
          <p:spPr bwMode="auto">
            <a:xfrm>
              <a:off x="2698" y="2387"/>
              <a:ext cx="0" cy="149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664" name="Line 18"/>
            <p:cNvSpPr>
              <a:spLocks noChangeShapeType="1"/>
            </p:cNvSpPr>
            <p:nvPr/>
          </p:nvSpPr>
          <p:spPr bwMode="auto">
            <a:xfrm>
              <a:off x="3787" y="2387"/>
              <a:ext cx="0" cy="149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665" name="Line 19"/>
            <p:cNvSpPr>
              <a:spLocks noChangeShapeType="1"/>
            </p:cNvSpPr>
            <p:nvPr/>
          </p:nvSpPr>
          <p:spPr bwMode="auto">
            <a:xfrm>
              <a:off x="4875" y="2387"/>
              <a:ext cx="1" cy="149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666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17D92892-80C1-4AC6-9AC7-1ABC476F0077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140</a:t>
            </a:fld>
            <a:endParaRPr lang="en-AU" altLang="zh-CN" sz="1400"/>
          </a:p>
        </p:txBody>
      </p:sp>
      <p:sp>
        <p:nvSpPr>
          <p:cNvPr id="241667" name="Rectangle 2"/>
          <p:cNvSpPr>
            <a:spLocks noGrp="1" noChangeArrowheads="1"/>
          </p:cNvSpPr>
          <p:nvPr>
            <p:ph type="title"/>
          </p:nvPr>
        </p:nvSpPr>
        <p:spPr>
          <a:xfrm>
            <a:off x="684213" y="200164"/>
            <a:ext cx="8259762" cy="707886"/>
          </a:xfrm>
        </p:spPr>
        <p:txBody>
          <a:bodyPr/>
          <a:lstStyle/>
          <a:p>
            <a:pPr eaLnBrk="1" hangingPunct="1"/>
            <a:r>
              <a:rPr lang="zh-CN" altLang="en-US" sz="4000" dirty="0" smtClean="0">
                <a:ea typeface="宋体" panose="02010600030101010101" pitchFamily="2" charset="-122"/>
              </a:rPr>
              <a:t>双发射</a:t>
            </a:r>
            <a:r>
              <a:rPr lang="en-US" altLang="zh-CN" sz="4000" dirty="0" smtClean="0">
                <a:ea typeface="宋体" panose="02010600030101010101" pitchFamily="2" charset="-122"/>
              </a:rPr>
              <a:t>MIPS</a:t>
            </a:r>
            <a:r>
              <a:rPr lang="zh-CN" altLang="en-US" sz="4000" dirty="0" smtClean="0">
                <a:ea typeface="宋体" panose="02010600030101010101" pitchFamily="2" charset="-122"/>
              </a:rPr>
              <a:t>中的冒险</a:t>
            </a:r>
            <a:endParaRPr lang="en-AU" altLang="zh-CN" sz="4000" dirty="0" smtClean="0">
              <a:ea typeface="宋体" panose="02010600030101010101" pitchFamily="2" charset="-122"/>
            </a:endParaRPr>
          </a:p>
        </p:txBody>
      </p:sp>
      <p:sp>
        <p:nvSpPr>
          <p:cNvPr id="24166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sz="2800" dirty="0" smtClean="0">
                <a:ea typeface="宋体" panose="02010600030101010101" pitchFamily="2" charset="-122"/>
              </a:rPr>
              <a:t>更多指令在并发执行（更多的冒险机会）</a:t>
            </a:r>
            <a:endParaRPr lang="en-US" altLang="zh-CN" sz="2800" dirty="0" smtClean="0">
              <a:ea typeface="宋体" panose="02010600030101010101" pitchFamily="2" charset="-122"/>
            </a:endParaRPr>
          </a:p>
          <a:p>
            <a:pPr eaLnBrk="1" hangingPunct="1"/>
            <a:r>
              <a:rPr lang="en-US" altLang="zh-CN" sz="2800" dirty="0" smtClean="0">
                <a:ea typeface="宋体" panose="02010600030101010101" pitchFamily="2" charset="-122"/>
              </a:rPr>
              <a:t>EX</a:t>
            </a:r>
            <a:r>
              <a:rPr lang="zh-CN" altLang="en-US" sz="2800" dirty="0" smtClean="0">
                <a:ea typeface="宋体" panose="02010600030101010101" pitchFamily="2" charset="-122"/>
              </a:rPr>
              <a:t>数据冒险</a:t>
            </a:r>
            <a:endParaRPr lang="en-US" altLang="zh-CN" sz="2800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sz="2400" dirty="0" smtClean="0">
                <a:ea typeface="宋体" panose="02010600030101010101" pitchFamily="2" charset="-122"/>
              </a:rPr>
              <a:t>单发射流水中，使用前推来避免阻塞</a:t>
            </a:r>
            <a:endParaRPr lang="en-US" altLang="zh-CN" sz="2400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sz="2400" dirty="0" smtClean="0">
                <a:ea typeface="宋体" panose="02010600030101010101" pitchFamily="2" charset="-122"/>
              </a:rPr>
              <a:t>现在不能在</a:t>
            </a:r>
            <a:r>
              <a:rPr lang="en-US" altLang="zh-CN" sz="2400" dirty="0" smtClean="0">
                <a:ea typeface="宋体" panose="02010600030101010101" pitchFamily="2" charset="-122"/>
              </a:rPr>
              <a:t>load/store</a:t>
            </a:r>
            <a:r>
              <a:rPr lang="zh-CN" altLang="en-US" sz="2400" dirty="0" smtClean="0">
                <a:ea typeface="宋体" panose="02010600030101010101" pitchFamily="2" charset="-122"/>
              </a:rPr>
              <a:t>指令中使用同一个包中的</a:t>
            </a:r>
            <a:r>
              <a:rPr lang="en-US" altLang="zh-CN" sz="2400" dirty="0" smtClean="0">
                <a:ea typeface="宋体" panose="02010600030101010101" pitchFamily="2" charset="-122"/>
              </a:rPr>
              <a:t>ALU</a:t>
            </a:r>
            <a:r>
              <a:rPr lang="zh-CN" altLang="en-US" sz="2400" dirty="0" smtClean="0">
                <a:ea typeface="宋体" panose="02010600030101010101" pitchFamily="2" charset="-122"/>
              </a:rPr>
              <a:t>的结果（同时执行，因果关系反转）</a:t>
            </a:r>
            <a:endParaRPr lang="en-US" altLang="zh-CN" sz="2400" dirty="0" smtClean="0">
              <a:ea typeface="宋体" panose="02010600030101010101" pitchFamily="2" charset="-122"/>
            </a:endParaRPr>
          </a:p>
          <a:p>
            <a:pPr lvl="2" eaLnBrk="1" hangingPunct="1"/>
            <a:r>
              <a:rPr lang="en-US" altLang="zh-CN" sz="2000" dirty="0" smtClean="0">
                <a:latin typeface="Lucida Console" panose="020B0609040504020204" pitchFamily="49" charset="0"/>
                <a:ea typeface="宋体" panose="02010600030101010101" pitchFamily="2" charset="-122"/>
              </a:rPr>
              <a:t>add  </a:t>
            </a:r>
            <a:r>
              <a:rPr lang="en-US" altLang="zh-CN" sz="2000" dirty="0" smtClean="0">
                <a:solidFill>
                  <a:schemeClr val="hlink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$t0</a:t>
            </a:r>
            <a:r>
              <a:rPr lang="en-US" altLang="zh-CN" sz="2000" dirty="0" smtClean="0">
                <a:latin typeface="Lucida Console" panose="020B0609040504020204" pitchFamily="49" charset="0"/>
                <a:ea typeface="宋体" panose="02010600030101010101" pitchFamily="2" charset="-122"/>
              </a:rPr>
              <a:t>, $s0, $s1</a:t>
            </a:r>
            <a:br>
              <a:rPr lang="en-US" altLang="zh-CN" sz="2000" dirty="0" smtClean="0">
                <a:latin typeface="Lucida Console" panose="020B0609040504020204" pitchFamily="49" charset="0"/>
                <a:ea typeface="宋体" panose="02010600030101010101" pitchFamily="2" charset="-122"/>
              </a:rPr>
            </a:br>
            <a:r>
              <a:rPr lang="en-US" altLang="zh-CN" sz="2000" dirty="0" smtClean="0">
                <a:latin typeface="Lucida Console" panose="020B0609040504020204" pitchFamily="49" charset="0"/>
                <a:ea typeface="宋体" panose="02010600030101010101" pitchFamily="2" charset="-122"/>
              </a:rPr>
              <a:t>load $s2, 0(</a:t>
            </a:r>
            <a:r>
              <a:rPr lang="en-US" altLang="zh-CN" sz="2000" dirty="0" smtClean="0">
                <a:solidFill>
                  <a:schemeClr val="hlink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$t0</a:t>
            </a:r>
            <a:r>
              <a:rPr lang="en-US" altLang="zh-CN" sz="2000" dirty="0" smtClean="0">
                <a:latin typeface="Lucida Console" panose="020B0609040504020204" pitchFamily="49" charset="0"/>
                <a:ea typeface="宋体" panose="02010600030101010101" pitchFamily="2" charset="-122"/>
              </a:rPr>
              <a:t>)</a:t>
            </a:r>
          </a:p>
          <a:p>
            <a:pPr lvl="2" eaLnBrk="1" hangingPunct="1"/>
            <a:r>
              <a:rPr lang="zh-CN" altLang="en-US" sz="2000" dirty="0" smtClean="0">
                <a:ea typeface="宋体" panose="02010600030101010101" pitchFamily="2" charset="-122"/>
              </a:rPr>
              <a:t>分成两个包</a:t>
            </a:r>
            <a:r>
              <a:rPr lang="en-US" altLang="zh-CN" sz="2000" dirty="0" smtClean="0">
                <a:ea typeface="宋体" panose="02010600030101010101" pitchFamily="2" charset="-122"/>
              </a:rPr>
              <a:t>, </a:t>
            </a:r>
            <a:r>
              <a:rPr lang="zh-CN" altLang="en-US" sz="2000" dirty="0" smtClean="0">
                <a:ea typeface="宋体" panose="02010600030101010101" pitchFamily="2" charset="-122"/>
              </a:rPr>
              <a:t>相当于一个阻塞周期</a:t>
            </a:r>
            <a:endParaRPr lang="en-US" altLang="zh-CN" sz="2000" dirty="0" smtClean="0"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 sz="2800" dirty="0" smtClean="0">
                <a:ea typeface="宋体" panose="02010600030101010101" pitchFamily="2" charset="-122"/>
              </a:rPr>
              <a:t>取数</a:t>
            </a:r>
            <a:r>
              <a:rPr lang="en-US" altLang="zh-CN" sz="2800" dirty="0" smtClean="0">
                <a:ea typeface="宋体" panose="02010600030101010101" pitchFamily="2" charset="-122"/>
              </a:rPr>
              <a:t>-</a:t>
            </a:r>
            <a:r>
              <a:rPr lang="zh-CN" altLang="en-US" sz="2800" dirty="0" smtClean="0">
                <a:ea typeface="宋体" panose="02010600030101010101" pitchFamily="2" charset="-122"/>
              </a:rPr>
              <a:t>使用 冒险</a:t>
            </a:r>
            <a:endParaRPr lang="en-US" altLang="zh-CN" sz="2800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sz="2400" dirty="0" smtClean="0">
                <a:ea typeface="宋体" panose="02010600030101010101" pitchFamily="2" charset="-122"/>
              </a:rPr>
              <a:t>仍然是</a:t>
            </a:r>
            <a:r>
              <a:rPr lang="zh-CN" altLang="en-US" sz="2400" dirty="0">
                <a:ea typeface="宋体" panose="02010600030101010101" pitchFamily="2" charset="-122"/>
              </a:rPr>
              <a:t>一</a:t>
            </a:r>
            <a:r>
              <a:rPr lang="zh-CN" altLang="en-US" sz="2400" dirty="0" smtClean="0">
                <a:ea typeface="宋体" panose="02010600030101010101" pitchFamily="2" charset="-122"/>
              </a:rPr>
              <a:t>个整齐的使用延迟</a:t>
            </a:r>
            <a:r>
              <a:rPr lang="zh-CN" altLang="en-US" sz="2400" dirty="0">
                <a:ea typeface="宋体" panose="02010600030101010101" pitchFamily="2" charset="-122"/>
              </a:rPr>
              <a:t>（</a:t>
            </a:r>
            <a:r>
              <a:rPr lang="en-US" altLang="zh-CN" sz="2400" dirty="0" smtClean="0">
                <a:ea typeface="宋体" panose="02010600030101010101" pitchFamily="2" charset="-122"/>
              </a:rPr>
              <a:t>use latency</a:t>
            </a:r>
            <a:r>
              <a:rPr lang="zh-CN" altLang="en-US" sz="2400" dirty="0" smtClean="0">
                <a:ea typeface="宋体" panose="02010600030101010101" pitchFamily="2" charset="-122"/>
              </a:rPr>
              <a:t>）</a:t>
            </a:r>
            <a:r>
              <a:rPr lang="en-US" altLang="zh-CN" sz="2400" dirty="0" smtClean="0">
                <a:ea typeface="宋体" panose="02010600030101010101" pitchFamily="2" charset="-122"/>
              </a:rPr>
              <a:t>, </a:t>
            </a:r>
            <a:r>
              <a:rPr lang="zh-CN" altLang="en-US" sz="2400" dirty="0" smtClean="0">
                <a:ea typeface="宋体" panose="02010600030101010101" pitchFamily="2" charset="-122"/>
              </a:rPr>
              <a:t>但是相当于两条指令的损失</a:t>
            </a:r>
            <a:endParaRPr lang="en-US" altLang="zh-CN" sz="2400" dirty="0" smtClean="0"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 sz="2800" dirty="0" smtClean="0">
                <a:ea typeface="宋体" panose="02010600030101010101" pitchFamily="2" charset="-122"/>
              </a:rPr>
              <a:t>需要更加主动的调度</a:t>
            </a:r>
            <a:endParaRPr lang="en-AU" altLang="zh-CN" sz="2800" dirty="0" smtClean="0"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714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C9ECB369-A4FB-4A49-A181-17E729F63350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141</a:t>
            </a:fld>
            <a:endParaRPr lang="en-AU" altLang="zh-CN" sz="1400"/>
          </a:p>
        </p:txBody>
      </p:sp>
      <p:sp>
        <p:nvSpPr>
          <p:cNvPr id="24371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调度的例子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  <p:sp>
        <p:nvSpPr>
          <p:cNvPr id="2437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1125538"/>
            <a:ext cx="8270875" cy="690562"/>
          </a:xfrm>
        </p:spPr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双发射</a:t>
            </a:r>
            <a:r>
              <a:rPr lang="en-US" altLang="zh-CN" dirty="0" smtClean="0">
                <a:ea typeface="宋体" panose="02010600030101010101" pitchFamily="2" charset="-122"/>
              </a:rPr>
              <a:t>MIPS</a:t>
            </a:r>
            <a:r>
              <a:rPr lang="zh-CN" altLang="en-US" dirty="0" smtClean="0">
                <a:ea typeface="宋体" panose="02010600030101010101" pitchFamily="2" charset="-122"/>
              </a:rPr>
              <a:t>，对以下指令进行调度</a:t>
            </a:r>
            <a:endParaRPr lang="en-AU" altLang="zh-CN" sz="2400" dirty="0" smtClean="0">
              <a:latin typeface="Lucida Console" panose="020B0609040504020204" pitchFamily="49" charset="0"/>
              <a:ea typeface="宋体" panose="02010600030101010101" pitchFamily="2" charset="-122"/>
            </a:endParaRPr>
          </a:p>
        </p:txBody>
      </p:sp>
      <p:sp>
        <p:nvSpPr>
          <p:cNvPr id="243717" name="Rectangle 4"/>
          <p:cNvSpPr>
            <a:spLocks noChangeArrowheads="1"/>
          </p:cNvSpPr>
          <p:nvPr/>
        </p:nvSpPr>
        <p:spPr bwMode="auto">
          <a:xfrm>
            <a:off x="1258888" y="1989138"/>
            <a:ext cx="7346950" cy="161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2000">
                <a:latin typeface="Lucida Console" panose="020B0609040504020204" pitchFamily="49" charset="0"/>
                <a:ea typeface="宋体" panose="02010600030101010101" pitchFamily="2" charset="-122"/>
              </a:rPr>
              <a:t>Loop: lw   </a:t>
            </a:r>
            <a:r>
              <a:rPr lang="en-AU" altLang="zh-CN" sz="2000">
                <a:solidFill>
                  <a:schemeClr val="hlink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$t0</a:t>
            </a:r>
            <a:r>
              <a:rPr lang="en-AU" altLang="zh-CN" sz="2000">
                <a:latin typeface="Lucida Console" panose="020B0609040504020204" pitchFamily="49" charset="0"/>
                <a:ea typeface="宋体" panose="02010600030101010101" pitchFamily="2" charset="-122"/>
              </a:rPr>
              <a:t>, 0($s1)      # $t0=array element</a:t>
            </a:r>
            <a:br>
              <a:rPr lang="en-AU" altLang="zh-CN" sz="2000">
                <a:latin typeface="Lucida Console" panose="020B0609040504020204" pitchFamily="49" charset="0"/>
                <a:ea typeface="宋体" panose="02010600030101010101" pitchFamily="2" charset="-122"/>
              </a:rPr>
            </a:br>
            <a:r>
              <a:rPr lang="en-AU" altLang="zh-CN" sz="2000">
                <a:latin typeface="Lucida Console" panose="020B0609040504020204" pitchFamily="49" charset="0"/>
                <a:ea typeface="宋体" panose="02010600030101010101" pitchFamily="2" charset="-122"/>
              </a:rPr>
              <a:t>      addu </a:t>
            </a:r>
            <a:r>
              <a:rPr lang="en-AU" altLang="zh-CN" sz="2000">
                <a:solidFill>
                  <a:srgbClr val="0099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$t0</a:t>
            </a:r>
            <a:r>
              <a:rPr lang="en-AU" altLang="zh-CN" sz="2000">
                <a:latin typeface="Lucida Console" panose="020B0609040504020204" pitchFamily="49" charset="0"/>
                <a:ea typeface="宋体" panose="02010600030101010101" pitchFamily="2" charset="-122"/>
              </a:rPr>
              <a:t>, </a:t>
            </a:r>
            <a:r>
              <a:rPr lang="en-AU" altLang="zh-CN" sz="2000">
                <a:solidFill>
                  <a:schemeClr val="hlink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$t0</a:t>
            </a:r>
            <a:r>
              <a:rPr lang="en-AU" altLang="zh-CN" sz="2000">
                <a:latin typeface="Lucida Console" panose="020B0609040504020204" pitchFamily="49" charset="0"/>
                <a:ea typeface="宋体" panose="02010600030101010101" pitchFamily="2" charset="-122"/>
              </a:rPr>
              <a:t>, $s2    # add scalar in $s2</a:t>
            </a:r>
            <a:br>
              <a:rPr lang="en-AU" altLang="zh-CN" sz="2000">
                <a:latin typeface="Lucida Console" panose="020B0609040504020204" pitchFamily="49" charset="0"/>
                <a:ea typeface="宋体" panose="02010600030101010101" pitchFamily="2" charset="-122"/>
              </a:rPr>
            </a:br>
            <a:r>
              <a:rPr lang="en-AU" altLang="zh-CN" sz="2000">
                <a:latin typeface="Lucida Console" panose="020B0609040504020204" pitchFamily="49" charset="0"/>
                <a:ea typeface="宋体" panose="02010600030101010101" pitchFamily="2" charset="-122"/>
              </a:rPr>
              <a:t>      sw   </a:t>
            </a:r>
            <a:r>
              <a:rPr lang="en-AU" altLang="zh-CN" sz="2000">
                <a:solidFill>
                  <a:srgbClr val="0099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$t0</a:t>
            </a:r>
            <a:r>
              <a:rPr lang="en-AU" altLang="zh-CN" sz="2000">
                <a:latin typeface="Lucida Console" panose="020B0609040504020204" pitchFamily="49" charset="0"/>
                <a:ea typeface="宋体" panose="02010600030101010101" pitchFamily="2" charset="-122"/>
              </a:rPr>
              <a:t>, 0($s1)      # store result</a:t>
            </a:r>
            <a:br>
              <a:rPr lang="en-AU" altLang="zh-CN" sz="2000">
                <a:latin typeface="Lucida Console" panose="020B0609040504020204" pitchFamily="49" charset="0"/>
                <a:ea typeface="宋体" panose="02010600030101010101" pitchFamily="2" charset="-122"/>
              </a:rPr>
            </a:br>
            <a:r>
              <a:rPr lang="en-AU" altLang="zh-CN" sz="2000">
                <a:latin typeface="Lucida Console" panose="020B0609040504020204" pitchFamily="49" charset="0"/>
                <a:ea typeface="宋体" panose="02010600030101010101" pitchFamily="2" charset="-122"/>
              </a:rPr>
              <a:t>      addi </a:t>
            </a:r>
            <a:r>
              <a:rPr lang="en-AU" altLang="zh-CN" sz="2000">
                <a:solidFill>
                  <a:srgbClr val="A47B38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$s1</a:t>
            </a:r>
            <a:r>
              <a:rPr lang="en-AU" altLang="zh-CN" sz="2000">
                <a:latin typeface="Lucida Console" panose="020B0609040504020204" pitchFamily="49" charset="0"/>
                <a:ea typeface="宋体" panose="02010600030101010101" pitchFamily="2" charset="-122"/>
              </a:rPr>
              <a:t>, $s1,–4      # decrement pointer</a:t>
            </a:r>
            <a:br>
              <a:rPr lang="en-AU" altLang="zh-CN" sz="2000">
                <a:latin typeface="Lucida Console" panose="020B0609040504020204" pitchFamily="49" charset="0"/>
                <a:ea typeface="宋体" panose="02010600030101010101" pitchFamily="2" charset="-122"/>
              </a:rPr>
            </a:br>
            <a:r>
              <a:rPr lang="en-AU" altLang="zh-CN" sz="2000">
                <a:latin typeface="Lucida Console" panose="020B0609040504020204" pitchFamily="49" charset="0"/>
                <a:ea typeface="宋体" panose="02010600030101010101" pitchFamily="2" charset="-122"/>
              </a:rPr>
              <a:t>      bne  </a:t>
            </a:r>
            <a:r>
              <a:rPr lang="en-AU" altLang="zh-CN" sz="2000">
                <a:solidFill>
                  <a:srgbClr val="A47B38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$s1</a:t>
            </a:r>
            <a:r>
              <a:rPr lang="en-AU" altLang="zh-CN" sz="2000">
                <a:latin typeface="Lucida Console" panose="020B0609040504020204" pitchFamily="49" charset="0"/>
                <a:ea typeface="宋体" panose="02010600030101010101" pitchFamily="2" charset="-122"/>
              </a:rPr>
              <a:t>, $zero, Loop # branch $s1!=0</a:t>
            </a:r>
          </a:p>
        </p:txBody>
      </p:sp>
      <p:graphicFrame>
        <p:nvGraphicFramePr>
          <p:cNvPr id="499754" name="Group 42"/>
          <p:cNvGraphicFramePr>
            <a:graphicFrameLocks noGrp="1"/>
          </p:cNvGraphicFramePr>
          <p:nvPr/>
        </p:nvGraphicFramePr>
        <p:xfrm>
          <a:off x="1187450" y="3789363"/>
          <a:ext cx="7272338" cy="1676400"/>
        </p:xfrm>
        <a:graphic>
          <a:graphicData uri="http://schemas.openxmlformats.org/drawingml/2006/table">
            <a:tbl>
              <a:tblPr/>
              <a:tblGrid>
                <a:gridCol w="817563"/>
                <a:gridCol w="2803525"/>
                <a:gridCol w="2803525"/>
                <a:gridCol w="847725"/>
              </a:tblGrid>
              <a:tr h="2889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ALU/branch</a:t>
                      </a:r>
                      <a:endParaRPr kumimoji="0" lang="en-AU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Load/store</a:t>
                      </a:r>
                      <a:endParaRPr kumimoji="0" lang="en-AU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cycle</a:t>
                      </a:r>
                      <a:endParaRPr kumimoji="0" lang="en-AU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873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Loop:</a:t>
                      </a:r>
                      <a:endParaRPr kumimoji="0" lang="en-AU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Console" panose="020B0609040504020204" pitchFamily="49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0C0C0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nop</a:t>
                      </a:r>
                      <a:endParaRPr kumimoji="0" lang="en-AU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C0C0C0"/>
                        </a:solidFill>
                        <a:effectLst/>
                        <a:latin typeface="Lucida Console" panose="020B0609040504020204" pitchFamily="49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AU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lw   </a:t>
                      </a:r>
                      <a:r>
                        <a:rPr kumimoji="0" lang="en-AU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$t0</a:t>
                      </a:r>
                      <a:r>
                        <a:rPr kumimoji="0" lang="en-AU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, 0($s1)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en-AU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Console" panose="020B0609040504020204" pitchFamily="49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873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Console" panose="020B0609040504020204" pitchFamily="49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AU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addi </a:t>
                      </a:r>
                      <a:r>
                        <a:rPr kumimoji="0" lang="en-AU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A47B38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$s1</a:t>
                      </a:r>
                      <a:r>
                        <a:rPr kumimoji="0" lang="en-AU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, $s1,–4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0C0C0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nop</a:t>
                      </a:r>
                      <a:endParaRPr kumimoji="0" lang="en-AU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Console" panose="020B0609040504020204" pitchFamily="49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2</a:t>
                      </a:r>
                      <a:endParaRPr kumimoji="0" lang="en-AU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Console" panose="020B0609040504020204" pitchFamily="49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873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Console" panose="020B0609040504020204" pitchFamily="49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AU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addu </a:t>
                      </a:r>
                      <a:r>
                        <a:rPr kumimoji="0" lang="en-AU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9900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$t0</a:t>
                      </a:r>
                      <a:r>
                        <a:rPr kumimoji="0" lang="en-AU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, </a:t>
                      </a:r>
                      <a:r>
                        <a:rPr kumimoji="0" lang="en-AU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$t0</a:t>
                      </a:r>
                      <a:r>
                        <a:rPr kumimoji="0" lang="en-AU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, $s2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0C0C0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nop</a:t>
                      </a:r>
                      <a:endParaRPr kumimoji="0" lang="en-AU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C0C0C0"/>
                        </a:solidFill>
                        <a:effectLst/>
                        <a:latin typeface="Lucida Console" panose="020B0609040504020204" pitchFamily="49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3</a:t>
                      </a:r>
                      <a:endParaRPr kumimoji="0" lang="en-AU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Console" panose="020B0609040504020204" pitchFamily="49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889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Console" panose="020B0609040504020204" pitchFamily="49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AU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bne  </a:t>
                      </a:r>
                      <a:r>
                        <a:rPr kumimoji="0" lang="en-AU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A47B38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$s1</a:t>
                      </a:r>
                      <a:r>
                        <a:rPr kumimoji="0" lang="en-AU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, $zero, Loop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AU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sw   </a:t>
                      </a:r>
                      <a:r>
                        <a:rPr kumimoji="0" lang="en-AU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9900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$t0</a:t>
                      </a:r>
                      <a:r>
                        <a:rPr kumimoji="0" lang="en-AU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, 4($s1)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4</a:t>
                      </a:r>
                      <a:endParaRPr kumimoji="0" lang="en-AU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Console" panose="020B0609040504020204" pitchFamily="49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43750" name="Rectangle 37"/>
          <p:cNvSpPr>
            <a:spLocks noChangeArrowheads="1"/>
          </p:cNvSpPr>
          <p:nvPr/>
        </p:nvSpPr>
        <p:spPr bwMode="auto">
          <a:xfrm>
            <a:off x="1182688" y="5661025"/>
            <a:ext cx="777240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1" eaLnBrk="1" hangingPunct="1"/>
            <a:r>
              <a:rPr lang="en-US" altLang="zh-CN" dirty="0">
                <a:ea typeface="宋体" panose="02010600030101010101" pitchFamily="2" charset="-122"/>
              </a:rPr>
              <a:t>IPC = 5/4 = 1.25 </a:t>
            </a:r>
            <a:r>
              <a:rPr lang="en-US" altLang="zh-CN" dirty="0" smtClean="0">
                <a:ea typeface="宋体" panose="02010600030101010101" pitchFamily="2" charset="-122"/>
              </a:rPr>
              <a:t>(</a:t>
            </a:r>
            <a:r>
              <a:rPr lang="zh-CN" altLang="en-US" dirty="0" smtClean="0">
                <a:ea typeface="宋体" panose="02010600030101010101" pitchFamily="2" charset="-122"/>
              </a:rPr>
              <a:t>参考：</a:t>
            </a:r>
            <a:r>
              <a:rPr lang="en-US" altLang="zh-CN" dirty="0" smtClean="0">
                <a:ea typeface="宋体" panose="02010600030101010101" pitchFamily="2" charset="-122"/>
              </a:rPr>
              <a:t> </a:t>
            </a:r>
            <a:r>
              <a:rPr lang="en-US" altLang="zh-CN" dirty="0">
                <a:ea typeface="宋体" panose="02010600030101010101" pitchFamily="2" charset="-122"/>
              </a:rPr>
              <a:t>peak IPC = 2)</a:t>
            </a:r>
            <a:endParaRPr lang="en-AU" altLang="zh-CN" sz="2000" dirty="0">
              <a:latin typeface="Lucida Console" panose="020B0609040504020204" pitchFamily="49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62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D01E3B4C-CF02-408C-AF90-07A8C1FCB5E4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142</a:t>
            </a:fld>
            <a:endParaRPr lang="en-AU" altLang="zh-CN" sz="1400"/>
          </a:p>
        </p:txBody>
      </p:sp>
      <p:sp>
        <p:nvSpPr>
          <p:cNvPr id="24576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循环展开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  <p:sp>
        <p:nvSpPr>
          <p:cNvPr id="24576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通过将循环体复制多份以提供更多的可并行性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dirty="0" smtClean="0">
                <a:ea typeface="宋体" panose="02010600030101010101" pitchFamily="2" charset="-122"/>
              </a:rPr>
              <a:t>减少了循环控制的开销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在不同的迭代中使用不同的寄存器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dirty="0" smtClean="0">
                <a:ea typeface="宋体" panose="02010600030101010101" pitchFamily="2" charset="-122"/>
              </a:rPr>
              <a:t>称为寄存器重命名</a:t>
            </a:r>
            <a:r>
              <a:rPr lang="en-US" altLang="zh-CN" dirty="0" smtClean="0">
                <a:ea typeface="宋体" panose="02010600030101010101" pitchFamily="2" charset="-122"/>
              </a:rPr>
              <a:t> “register renaming”</a:t>
            </a:r>
            <a:endParaRPr lang="en-AU" altLang="zh-CN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dirty="0" smtClean="0">
                <a:ea typeface="宋体" panose="02010600030101010101" pitchFamily="2" charset="-122"/>
              </a:rPr>
              <a:t>避免循环引起的反相关</a:t>
            </a:r>
            <a:r>
              <a:rPr lang="en-US" altLang="zh-CN" dirty="0" smtClean="0">
                <a:ea typeface="宋体" panose="02010600030101010101" pitchFamily="2" charset="-122"/>
              </a:rPr>
              <a:t> “anti-dependencies”</a:t>
            </a:r>
          </a:p>
          <a:p>
            <a:pPr lvl="2" eaLnBrk="1" hangingPunct="1"/>
            <a:r>
              <a:rPr lang="en-US" altLang="zh-CN" dirty="0" smtClean="0">
                <a:ea typeface="宋体" panose="02010600030101010101" pitchFamily="2" charset="-122"/>
              </a:rPr>
              <a:t>Store</a:t>
            </a:r>
            <a:r>
              <a:rPr lang="zh-CN" altLang="en-US" dirty="0" smtClean="0">
                <a:ea typeface="宋体" panose="02010600030101010101" pitchFamily="2" charset="-122"/>
              </a:rPr>
              <a:t>指令后接</a:t>
            </a:r>
            <a:r>
              <a:rPr lang="en-US" altLang="zh-CN" dirty="0" smtClean="0">
                <a:ea typeface="宋体" panose="02010600030101010101" pitchFamily="2" charset="-122"/>
              </a:rPr>
              <a:t> load</a:t>
            </a:r>
            <a:r>
              <a:rPr lang="zh-CN" altLang="en-US" dirty="0" smtClean="0">
                <a:ea typeface="宋体" panose="02010600030101010101" pitchFamily="2" charset="-122"/>
              </a:rPr>
              <a:t>（享用相同寄存器）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2" eaLnBrk="1" hangingPunct="1"/>
            <a:r>
              <a:rPr lang="zh-CN" altLang="en-US" dirty="0" smtClean="0">
                <a:ea typeface="宋体" panose="02010600030101010101" pitchFamily="2" charset="-122"/>
              </a:rPr>
              <a:t>也叫做名字相关</a:t>
            </a:r>
            <a:r>
              <a:rPr lang="en-US" altLang="zh-CN" dirty="0" smtClean="0">
                <a:ea typeface="宋体" panose="02010600030101010101" pitchFamily="2" charset="-122"/>
              </a:rPr>
              <a:t> “name dependence”</a:t>
            </a:r>
            <a:r>
              <a:rPr lang="en-US" altLang="zh-CN" dirty="0" smtClean="0">
                <a:ea typeface="宋体" panose="02010600030101010101" pitchFamily="2" charset="-122"/>
                <a:cs typeface="Arial" panose="020B0604020202020204" pitchFamily="34" charset="0"/>
              </a:rPr>
              <a:t> </a:t>
            </a:r>
          </a:p>
          <a:p>
            <a:pPr lvl="3" eaLnBrk="1" hangingPunct="1"/>
            <a:r>
              <a:rPr lang="zh-CN" altLang="en-US" dirty="0" smtClean="0">
                <a:ea typeface="宋体" panose="02010600030101010101" pitchFamily="2" charset="-122"/>
              </a:rPr>
              <a:t>因为重用寄存器名而引起</a:t>
            </a:r>
            <a:endParaRPr lang="en-US" altLang="zh-CN" dirty="0" smtClean="0"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10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40E1AF1E-B4E3-472B-82A0-06BFE5E74572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143</a:t>
            </a:fld>
            <a:endParaRPr lang="en-AU" altLang="zh-CN" sz="1400"/>
          </a:p>
        </p:txBody>
      </p:sp>
      <p:sp>
        <p:nvSpPr>
          <p:cNvPr id="24781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循环展开的例子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  <p:sp>
        <p:nvSpPr>
          <p:cNvPr id="2478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4889500"/>
            <a:ext cx="8270875" cy="1347788"/>
          </a:xfrm>
        </p:spPr>
        <p:txBody>
          <a:bodyPr/>
          <a:lstStyle/>
          <a:p>
            <a:pPr eaLnBrk="1" hangingPunct="1"/>
            <a:r>
              <a:rPr lang="en-US" altLang="zh-CN" sz="2800" dirty="0" smtClean="0">
                <a:ea typeface="宋体" panose="02010600030101010101" pitchFamily="2" charset="-122"/>
              </a:rPr>
              <a:t>14</a:t>
            </a:r>
            <a:r>
              <a:rPr lang="zh-CN" altLang="en-US" sz="2800" dirty="0" smtClean="0">
                <a:ea typeface="宋体" panose="02010600030101010101" pitchFamily="2" charset="-122"/>
              </a:rPr>
              <a:t>条指令</a:t>
            </a:r>
            <a:r>
              <a:rPr lang="en-US" altLang="zh-CN" sz="2800" dirty="0" smtClean="0">
                <a:ea typeface="宋体" panose="02010600030101010101" pitchFamily="2" charset="-122"/>
              </a:rPr>
              <a:t>8</a:t>
            </a:r>
            <a:r>
              <a:rPr lang="zh-CN" altLang="en-US" sz="2800" dirty="0" smtClean="0">
                <a:ea typeface="宋体" panose="02010600030101010101" pitchFamily="2" charset="-122"/>
              </a:rPr>
              <a:t>个时钟周期，</a:t>
            </a:r>
            <a:r>
              <a:rPr lang="en-US" altLang="zh-CN" sz="2800" dirty="0" smtClean="0">
                <a:ea typeface="宋体" panose="02010600030101010101" pitchFamily="2" charset="-122"/>
              </a:rPr>
              <a:t>CPI=0.54</a:t>
            </a:r>
          </a:p>
          <a:p>
            <a:pPr eaLnBrk="1" hangingPunct="1"/>
            <a:r>
              <a:rPr lang="en-US" altLang="zh-CN" sz="2800" dirty="0" smtClean="0">
                <a:ea typeface="宋体" panose="02010600030101010101" pitchFamily="2" charset="-122"/>
              </a:rPr>
              <a:t>IPC = 14/8 = 1.75</a:t>
            </a:r>
          </a:p>
          <a:p>
            <a:pPr lvl="1" eaLnBrk="1" hangingPunct="1"/>
            <a:r>
              <a:rPr lang="zh-CN" altLang="en-US" sz="2400" dirty="0">
                <a:ea typeface="宋体" panose="02010600030101010101" pitchFamily="2" charset="-122"/>
              </a:rPr>
              <a:t>接近</a:t>
            </a:r>
            <a:r>
              <a:rPr lang="en-US" altLang="zh-CN" sz="2400" dirty="0" smtClean="0">
                <a:ea typeface="宋体" panose="02010600030101010101" pitchFamily="2" charset="-122"/>
              </a:rPr>
              <a:t>2,</a:t>
            </a:r>
            <a:r>
              <a:rPr lang="zh-CN" altLang="en-US" sz="2400" dirty="0" smtClean="0">
                <a:ea typeface="宋体" panose="02010600030101010101" pitchFamily="2" charset="-122"/>
              </a:rPr>
              <a:t> 以增加寄存器使用、增加代码长度为代价</a:t>
            </a:r>
            <a:endParaRPr lang="en-AU" altLang="zh-CN" sz="2400" dirty="0" smtClean="0">
              <a:ea typeface="宋体" panose="02010600030101010101" pitchFamily="2" charset="-122"/>
            </a:endParaRPr>
          </a:p>
        </p:txBody>
      </p:sp>
      <p:graphicFrame>
        <p:nvGraphicFramePr>
          <p:cNvPr id="503867" name="Group 59"/>
          <p:cNvGraphicFramePr>
            <a:graphicFrameLocks noGrp="1"/>
          </p:cNvGraphicFramePr>
          <p:nvPr/>
        </p:nvGraphicFramePr>
        <p:xfrm>
          <a:off x="1187450" y="1557338"/>
          <a:ext cx="7272338" cy="3017610"/>
        </p:xfrm>
        <a:graphic>
          <a:graphicData uri="http://schemas.openxmlformats.org/drawingml/2006/table">
            <a:tbl>
              <a:tblPr/>
              <a:tblGrid>
                <a:gridCol w="817563"/>
                <a:gridCol w="2803525"/>
                <a:gridCol w="2803525"/>
                <a:gridCol w="847725"/>
              </a:tblGrid>
              <a:tr h="3349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25" marB="4572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ALU/branch</a:t>
                      </a:r>
                      <a:endParaRPr kumimoji="0" lang="en-AU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Load/store</a:t>
                      </a:r>
                      <a:endParaRPr kumimoji="0" lang="en-AU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cycle</a:t>
                      </a:r>
                      <a:endParaRPr kumimoji="0" lang="en-AU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49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Loop:</a:t>
                      </a:r>
                      <a:endParaRPr kumimoji="0" lang="en-AU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Console" panose="020B0609040504020204" pitchFamily="49" charset="0"/>
                        <a:ea typeface="宋体" panose="02010600030101010101" pitchFamily="2" charset="-122"/>
                      </a:endParaRPr>
                    </a:p>
                  </a:txBody>
                  <a:tcPr marT="45725" marB="4572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AU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addi </a:t>
                      </a:r>
                      <a:r>
                        <a:rPr kumimoji="0" lang="en-AU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A47B38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$s1</a:t>
                      </a:r>
                      <a:r>
                        <a:rPr kumimoji="0" lang="en-AU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, $s1,–16</a:t>
                      </a: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AU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lw   </a:t>
                      </a:r>
                      <a:r>
                        <a:rPr kumimoji="0" lang="en-AU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$t0</a:t>
                      </a:r>
                      <a:r>
                        <a:rPr kumimoji="0" lang="en-AU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, 0($s1)</a:t>
                      </a: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en-AU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Console" panose="020B0609040504020204" pitchFamily="49" charset="0"/>
                        <a:ea typeface="宋体" panose="02010600030101010101" pitchFamily="2" charset="-122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49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Console" panose="020B0609040504020204" pitchFamily="49" charset="0"/>
                        <a:ea typeface="宋体" panose="02010600030101010101" pitchFamily="2" charset="-122"/>
                      </a:endParaRPr>
                    </a:p>
                  </a:txBody>
                  <a:tcPr marT="45725" marB="4572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0C0C0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nop</a:t>
                      </a:r>
                      <a:endParaRPr kumimoji="0" lang="en-AU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C0C0C0"/>
                        </a:solidFill>
                        <a:effectLst/>
                        <a:latin typeface="Lucida Console" panose="020B0609040504020204" pitchFamily="49" charset="0"/>
                        <a:ea typeface="宋体" panose="02010600030101010101" pitchFamily="2" charset="-122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AU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lw   </a:t>
                      </a:r>
                      <a:r>
                        <a:rPr kumimoji="0" lang="en-AU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$t1</a:t>
                      </a:r>
                      <a:r>
                        <a:rPr kumimoji="0" lang="en-AU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, 12($s1)</a:t>
                      </a: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2</a:t>
                      </a:r>
                      <a:endParaRPr kumimoji="0" lang="en-AU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Console" panose="020B0609040504020204" pitchFamily="49" charset="0"/>
                        <a:ea typeface="宋体" panose="02010600030101010101" pitchFamily="2" charset="-122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49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Console" panose="020B0609040504020204" pitchFamily="49" charset="0"/>
                        <a:ea typeface="宋体" panose="02010600030101010101" pitchFamily="2" charset="-122"/>
                      </a:endParaRPr>
                    </a:p>
                  </a:txBody>
                  <a:tcPr marT="45725" marB="4572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AU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addu </a:t>
                      </a:r>
                      <a:r>
                        <a:rPr kumimoji="0" lang="en-AU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9900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$t0</a:t>
                      </a:r>
                      <a:r>
                        <a:rPr kumimoji="0" lang="en-AU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, </a:t>
                      </a:r>
                      <a:r>
                        <a:rPr kumimoji="0" lang="en-AU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$t0</a:t>
                      </a:r>
                      <a:r>
                        <a:rPr kumimoji="0" lang="en-AU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, $s2</a:t>
                      </a: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AU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lw   </a:t>
                      </a:r>
                      <a:r>
                        <a:rPr kumimoji="0" lang="en-AU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$t2</a:t>
                      </a:r>
                      <a:r>
                        <a:rPr kumimoji="0" lang="en-AU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, 8($s1)</a:t>
                      </a: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3</a:t>
                      </a:r>
                      <a:endParaRPr kumimoji="0" lang="en-AU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Console" panose="020B0609040504020204" pitchFamily="49" charset="0"/>
                        <a:ea typeface="宋体" panose="02010600030101010101" pitchFamily="2" charset="-122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49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Console" panose="020B0609040504020204" pitchFamily="49" charset="0"/>
                        <a:ea typeface="宋体" panose="02010600030101010101" pitchFamily="2" charset="-122"/>
                      </a:endParaRPr>
                    </a:p>
                  </a:txBody>
                  <a:tcPr marT="45725" marB="4572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AU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addu </a:t>
                      </a:r>
                      <a:r>
                        <a:rPr kumimoji="0" lang="en-AU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9900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$t1</a:t>
                      </a:r>
                      <a:r>
                        <a:rPr kumimoji="0" lang="en-AU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, </a:t>
                      </a:r>
                      <a:r>
                        <a:rPr kumimoji="0" lang="en-AU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$t1</a:t>
                      </a:r>
                      <a:r>
                        <a:rPr kumimoji="0" lang="en-AU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, $s2</a:t>
                      </a: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AU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lw   </a:t>
                      </a:r>
                      <a:r>
                        <a:rPr kumimoji="0" lang="en-AU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$t3</a:t>
                      </a:r>
                      <a:r>
                        <a:rPr kumimoji="0" lang="en-AU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, 4($s1)</a:t>
                      </a: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4</a:t>
                      </a:r>
                      <a:endParaRPr kumimoji="0" lang="en-AU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Console" panose="020B0609040504020204" pitchFamily="49" charset="0"/>
                        <a:ea typeface="宋体" panose="02010600030101010101" pitchFamily="2" charset="-122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49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Console" panose="020B0609040504020204" pitchFamily="49" charset="0"/>
                        <a:ea typeface="宋体" panose="02010600030101010101" pitchFamily="2" charset="-122"/>
                      </a:endParaRPr>
                    </a:p>
                  </a:txBody>
                  <a:tcPr marT="45725" marB="4572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AU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addu </a:t>
                      </a:r>
                      <a:r>
                        <a:rPr kumimoji="0" lang="en-AU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9900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$t2</a:t>
                      </a:r>
                      <a:r>
                        <a:rPr kumimoji="0" lang="en-AU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, </a:t>
                      </a:r>
                      <a:r>
                        <a:rPr kumimoji="0" lang="en-AU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$t2</a:t>
                      </a:r>
                      <a:r>
                        <a:rPr kumimoji="0" lang="en-AU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, $s2</a:t>
                      </a: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AU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sw   </a:t>
                      </a:r>
                      <a:r>
                        <a:rPr kumimoji="0" lang="en-AU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9900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$t0</a:t>
                      </a:r>
                      <a:r>
                        <a:rPr kumimoji="0" lang="en-AU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, 16($s1)</a:t>
                      </a: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5</a:t>
                      </a:r>
                      <a:endParaRPr kumimoji="0" lang="en-AU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Console" panose="020B0609040504020204" pitchFamily="49" charset="0"/>
                        <a:ea typeface="宋体" panose="02010600030101010101" pitchFamily="2" charset="-122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49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Console" panose="020B0609040504020204" pitchFamily="49" charset="0"/>
                        <a:ea typeface="宋体" panose="02010600030101010101" pitchFamily="2" charset="-122"/>
                      </a:endParaRPr>
                    </a:p>
                  </a:txBody>
                  <a:tcPr marT="45725" marB="4572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AU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addu </a:t>
                      </a:r>
                      <a:r>
                        <a:rPr kumimoji="0" lang="en-AU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9900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$t3</a:t>
                      </a:r>
                      <a:r>
                        <a:rPr kumimoji="0" lang="en-AU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, </a:t>
                      </a:r>
                      <a:r>
                        <a:rPr kumimoji="0" lang="en-AU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$t4</a:t>
                      </a:r>
                      <a:r>
                        <a:rPr kumimoji="0" lang="en-AU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, $s2</a:t>
                      </a: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AU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sw   </a:t>
                      </a:r>
                      <a:r>
                        <a:rPr kumimoji="0" lang="en-AU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9900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$t1</a:t>
                      </a:r>
                      <a:r>
                        <a:rPr kumimoji="0" lang="en-AU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, 12($s1)</a:t>
                      </a: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6</a:t>
                      </a:r>
                      <a:endParaRPr kumimoji="0" lang="en-AU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Console" panose="020B0609040504020204" pitchFamily="49" charset="0"/>
                        <a:ea typeface="宋体" panose="02010600030101010101" pitchFamily="2" charset="-122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49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Console" panose="020B0609040504020204" pitchFamily="49" charset="0"/>
                        <a:ea typeface="宋体" panose="02010600030101010101" pitchFamily="2" charset="-122"/>
                      </a:endParaRPr>
                    </a:p>
                  </a:txBody>
                  <a:tcPr marT="45725" marB="4572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0C0C0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nop</a:t>
                      </a:r>
                      <a:endParaRPr kumimoji="0" lang="en-AU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C0C0C0"/>
                        </a:solidFill>
                        <a:effectLst/>
                        <a:latin typeface="Lucida Console" panose="020B0609040504020204" pitchFamily="49" charset="0"/>
                        <a:ea typeface="宋体" panose="02010600030101010101" pitchFamily="2" charset="-122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AU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sw   </a:t>
                      </a:r>
                      <a:r>
                        <a:rPr kumimoji="0" lang="en-AU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9900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$t2</a:t>
                      </a:r>
                      <a:r>
                        <a:rPr kumimoji="0" lang="en-AU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, 8($s1)</a:t>
                      </a: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7</a:t>
                      </a:r>
                      <a:endParaRPr kumimoji="0" lang="en-AU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Console" panose="020B0609040504020204" pitchFamily="49" charset="0"/>
                        <a:ea typeface="宋体" panose="02010600030101010101" pitchFamily="2" charset="-122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49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Console" panose="020B0609040504020204" pitchFamily="49" charset="0"/>
                        <a:ea typeface="宋体" panose="02010600030101010101" pitchFamily="2" charset="-122"/>
                      </a:endParaRPr>
                    </a:p>
                  </a:txBody>
                  <a:tcPr marT="45725" marB="4572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AU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bne  </a:t>
                      </a:r>
                      <a:r>
                        <a:rPr kumimoji="0" lang="en-AU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A47B38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$s1</a:t>
                      </a:r>
                      <a:r>
                        <a:rPr kumimoji="0" lang="en-AU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, $zero, Loop</a:t>
                      </a: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AU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sw   </a:t>
                      </a:r>
                      <a:r>
                        <a:rPr kumimoji="0" lang="en-AU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9900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$t3</a:t>
                      </a:r>
                      <a:r>
                        <a:rPr kumimoji="0" lang="en-AU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, 4($s1)</a:t>
                      </a: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8</a:t>
                      </a:r>
                      <a:endParaRPr kumimoji="0" lang="en-AU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Console" panose="020B0609040504020204" pitchFamily="49" charset="0"/>
                        <a:ea typeface="宋体" panose="02010600030101010101" pitchFamily="2" charset="-122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58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86E122EF-D182-4E22-8829-E68F26F2FDB2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144</a:t>
            </a:fld>
            <a:endParaRPr lang="en-AU" altLang="zh-CN" sz="1400"/>
          </a:p>
        </p:txBody>
      </p:sp>
      <p:sp>
        <p:nvSpPr>
          <p:cNvPr id="2498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动态多发射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  <p:sp>
        <p:nvSpPr>
          <p:cNvPr id="24986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通常称超标量</a:t>
            </a:r>
            <a:r>
              <a:rPr lang="en-US" altLang="zh-CN" dirty="0" smtClean="0">
                <a:ea typeface="宋体" panose="02010600030101010101" pitchFamily="2" charset="-122"/>
              </a:rPr>
              <a:t>“Superscalar” </a:t>
            </a:r>
            <a:r>
              <a:rPr lang="zh-CN" altLang="en-US" dirty="0" smtClean="0">
                <a:ea typeface="宋体" panose="02010600030101010101" pitchFamily="2" charset="-122"/>
              </a:rPr>
              <a:t>处理器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eaLnBrk="1" hangingPunct="1"/>
            <a:r>
              <a:rPr lang="en-US" altLang="zh-CN" dirty="0" smtClean="0">
                <a:ea typeface="宋体" panose="02010600030101010101" pitchFamily="2" charset="-122"/>
              </a:rPr>
              <a:t>CPU</a:t>
            </a:r>
            <a:r>
              <a:rPr lang="zh-CN" altLang="en-US" dirty="0" smtClean="0">
                <a:ea typeface="宋体" panose="02010600030101010101" pitchFamily="2" charset="-122"/>
              </a:rPr>
              <a:t>确定每周期发射</a:t>
            </a:r>
            <a:r>
              <a:rPr lang="en-US" altLang="zh-CN" dirty="0" smtClean="0">
                <a:ea typeface="宋体" panose="02010600030101010101" pitchFamily="2" charset="-122"/>
              </a:rPr>
              <a:t>0, 1, 2, … </a:t>
            </a:r>
            <a:r>
              <a:rPr lang="zh-CN" altLang="en-US" dirty="0" smtClean="0">
                <a:ea typeface="宋体" panose="02010600030101010101" pitchFamily="2" charset="-122"/>
              </a:rPr>
              <a:t>条指令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dirty="0" smtClean="0">
                <a:ea typeface="宋体" panose="02010600030101010101" pitchFamily="2" charset="-122"/>
              </a:rPr>
              <a:t>需要避免结构和数据冒险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无需编译器的指令调度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dirty="0" smtClean="0">
                <a:ea typeface="宋体" panose="02010600030101010101" pitchFamily="2" charset="-122"/>
              </a:rPr>
              <a:t>虽然编译器对指令调度往往对性能有帮助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dirty="0" smtClean="0">
                <a:ea typeface="宋体" panose="02010600030101010101" pitchFamily="2" charset="-122"/>
              </a:rPr>
              <a:t>代码的语义有</a:t>
            </a:r>
            <a:r>
              <a:rPr lang="en-US" altLang="zh-CN" dirty="0" smtClean="0">
                <a:ea typeface="宋体" panose="02010600030101010101" pitchFamily="2" charset="-122"/>
              </a:rPr>
              <a:t>CPU</a:t>
            </a:r>
            <a:r>
              <a:rPr lang="zh-CN" altLang="en-US" dirty="0" smtClean="0">
                <a:ea typeface="宋体" panose="02010600030101010101" pitchFamily="2" charset="-122"/>
              </a:rPr>
              <a:t>保持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906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50E98D7B-529D-4D44-B0E9-B4DCF5D6F8E7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145</a:t>
            </a:fld>
            <a:endParaRPr lang="en-AU" altLang="zh-CN" sz="1400"/>
          </a:p>
        </p:txBody>
      </p:sp>
      <p:sp>
        <p:nvSpPr>
          <p:cNvPr id="25190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动态流水线调度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  <p:sp>
        <p:nvSpPr>
          <p:cNvPr id="25190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允许</a:t>
            </a:r>
            <a:r>
              <a:rPr lang="en-US" altLang="zh-CN" dirty="0" smtClean="0">
                <a:ea typeface="宋体" panose="02010600030101010101" pitchFamily="2" charset="-122"/>
              </a:rPr>
              <a:t>CPU</a:t>
            </a:r>
            <a:r>
              <a:rPr lang="zh-CN" altLang="en-US" dirty="0" smtClean="0">
                <a:ea typeface="宋体" panose="02010600030101010101" pitchFamily="2" charset="-122"/>
              </a:rPr>
              <a:t>以乱序方式执行，从而避免阻塞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dirty="0" smtClean="0">
                <a:ea typeface="宋体" panose="02010600030101010101" pitchFamily="2" charset="-122"/>
              </a:rPr>
              <a:t>但是将结果提交到寄存器是按指令顺序的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例：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zh-CN" dirty="0" smtClean="0">
                <a:ea typeface="宋体" panose="02010600030101010101" pitchFamily="2" charset="-122"/>
              </a:rPr>
              <a:t>	</a:t>
            </a:r>
            <a:r>
              <a:rPr lang="fr-FR" altLang="zh-CN" dirty="0" smtClean="0">
                <a:latin typeface="Lucida Console" panose="020B0609040504020204" pitchFamily="49" charset="0"/>
                <a:ea typeface="宋体" panose="02010600030101010101" pitchFamily="2" charset="-122"/>
              </a:rPr>
              <a:t>lw    </a:t>
            </a:r>
            <a:r>
              <a:rPr lang="fr-FR" altLang="zh-CN" dirty="0" smtClean="0">
                <a:solidFill>
                  <a:schemeClr val="hlink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$t0</a:t>
            </a:r>
            <a:r>
              <a:rPr lang="fr-FR" altLang="zh-CN" dirty="0" smtClean="0">
                <a:latin typeface="Lucida Console" panose="020B0609040504020204" pitchFamily="49" charset="0"/>
                <a:ea typeface="宋体" panose="02010600030101010101" pitchFamily="2" charset="-122"/>
              </a:rPr>
              <a:t>, 20($s2)</a:t>
            </a:r>
            <a:br>
              <a:rPr lang="fr-FR" altLang="zh-CN" dirty="0" smtClean="0">
                <a:latin typeface="Lucida Console" panose="020B0609040504020204" pitchFamily="49" charset="0"/>
                <a:ea typeface="宋体" panose="02010600030101010101" pitchFamily="2" charset="-122"/>
              </a:rPr>
            </a:br>
            <a:r>
              <a:rPr lang="fr-FR" altLang="zh-CN" dirty="0" smtClean="0">
                <a:latin typeface="Lucida Console" panose="020B0609040504020204" pitchFamily="49" charset="0"/>
                <a:ea typeface="宋体" panose="02010600030101010101" pitchFamily="2" charset="-122"/>
              </a:rPr>
              <a:t>addu  $t1, </a:t>
            </a:r>
            <a:r>
              <a:rPr lang="fr-FR" altLang="zh-CN" dirty="0" smtClean="0">
                <a:solidFill>
                  <a:schemeClr val="hlink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$t0</a:t>
            </a:r>
            <a:r>
              <a:rPr lang="fr-FR" altLang="zh-CN" dirty="0" smtClean="0">
                <a:latin typeface="Lucida Console" panose="020B0609040504020204" pitchFamily="49" charset="0"/>
                <a:ea typeface="宋体" panose="02010600030101010101" pitchFamily="2" charset="-122"/>
              </a:rPr>
              <a:t>, $t2</a:t>
            </a:r>
            <a:br>
              <a:rPr lang="fr-FR" altLang="zh-CN" dirty="0" smtClean="0">
                <a:latin typeface="Lucida Console" panose="020B0609040504020204" pitchFamily="49" charset="0"/>
                <a:ea typeface="宋体" panose="02010600030101010101" pitchFamily="2" charset="-122"/>
              </a:rPr>
            </a:br>
            <a:r>
              <a:rPr lang="fr-FR" altLang="zh-CN" dirty="0" smtClean="0">
                <a:latin typeface="Lucida Console" panose="020B0609040504020204" pitchFamily="49" charset="0"/>
                <a:ea typeface="宋体" panose="02010600030101010101" pitchFamily="2" charset="-122"/>
              </a:rPr>
              <a:t>sub   $s4, $s4, $t3</a:t>
            </a:r>
            <a:br>
              <a:rPr lang="fr-FR" altLang="zh-CN" dirty="0" smtClean="0">
                <a:latin typeface="Lucida Console" panose="020B0609040504020204" pitchFamily="49" charset="0"/>
                <a:ea typeface="宋体" panose="02010600030101010101" pitchFamily="2" charset="-122"/>
              </a:rPr>
            </a:br>
            <a:r>
              <a:rPr lang="fr-FR" altLang="zh-CN" dirty="0" smtClean="0">
                <a:latin typeface="Lucida Console" panose="020B0609040504020204" pitchFamily="49" charset="0"/>
                <a:ea typeface="宋体" panose="02010600030101010101" pitchFamily="2" charset="-122"/>
              </a:rPr>
              <a:t>slti  $t5, $s4, 20</a:t>
            </a:r>
          </a:p>
          <a:p>
            <a:pPr lvl="1" eaLnBrk="1" hangingPunct="1"/>
            <a:r>
              <a:rPr lang="zh-CN" altLang="en-US" dirty="0" smtClean="0">
                <a:ea typeface="宋体" panose="02010600030101010101" pitchFamily="2" charset="-122"/>
              </a:rPr>
              <a:t>在</a:t>
            </a:r>
            <a:r>
              <a:rPr lang="en-US" altLang="zh-CN" dirty="0" err="1" smtClean="0">
                <a:latin typeface="Lucida Console" panose="020B0609040504020204" pitchFamily="49" charset="0"/>
                <a:ea typeface="宋体" panose="02010600030101010101" pitchFamily="2" charset="-122"/>
              </a:rPr>
              <a:t>addu</a:t>
            </a:r>
            <a:r>
              <a:rPr lang="zh-CN" altLang="en-US" dirty="0" smtClean="0">
                <a:latin typeface="Lucida Console" panose="020B0609040504020204" pitchFamily="49" charset="0"/>
                <a:ea typeface="宋体" panose="02010600030101010101" pitchFamily="2" charset="-122"/>
              </a:rPr>
              <a:t>等待</a:t>
            </a:r>
            <a:r>
              <a:rPr lang="en-US" altLang="zh-CN" dirty="0" err="1" smtClean="0">
                <a:ea typeface="宋体" panose="02010600030101010101" pitchFamily="2" charset="-122"/>
              </a:rPr>
              <a:t>lw</a:t>
            </a:r>
            <a:r>
              <a:rPr lang="zh-CN" altLang="en-US" dirty="0" smtClean="0">
                <a:ea typeface="宋体" panose="02010600030101010101" pitchFamily="2" charset="-122"/>
              </a:rPr>
              <a:t>时，可以提前发射</a:t>
            </a:r>
            <a:r>
              <a:rPr lang="en-US" altLang="zh-CN" dirty="0" smtClean="0">
                <a:ea typeface="宋体" panose="02010600030101010101" pitchFamily="2" charset="-122"/>
              </a:rPr>
              <a:t>sub</a:t>
            </a:r>
            <a:r>
              <a:rPr lang="zh-CN" altLang="en-US" dirty="0" smtClean="0">
                <a:ea typeface="宋体" panose="02010600030101010101" pitchFamily="2" charset="-122"/>
              </a:rPr>
              <a:t>指令</a:t>
            </a:r>
            <a:endParaRPr lang="en-US" altLang="zh-CN" dirty="0" smtClean="0"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954" name="Footer Placeholder 2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B656100D-BE52-4653-8456-35AC79DEBB36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146</a:t>
            </a:fld>
            <a:endParaRPr lang="en-AU" altLang="zh-CN" sz="1400"/>
          </a:p>
        </p:txBody>
      </p:sp>
      <p:sp>
        <p:nvSpPr>
          <p:cNvPr id="253955" name="Freeform 9"/>
          <p:cNvSpPr>
            <a:spLocks/>
          </p:cNvSpPr>
          <p:nvPr/>
        </p:nvSpPr>
        <p:spPr bwMode="auto">
          <a:xfrm>
            <a:off x="5295900" y="3194050"/>
            <a:ext cx="1065213" cy="1362075"/>
          </a:xfrm>
          <a:custGeom>
            <a:avLst/>
            <a:gdLst>
              <a:gd name="T0" fmla="*/ 0 w 671"/>
              <a:gd name="T1" fmla="*/ 2147483646 h 858"/>
              <a:gd name="T2" fmla="*/ 2147483646 w 671"/>
              <a:gd name="T3" fmla="*/ 2147483646 h 858"/>
              <a:gd name="T4" fmla="*/ 2147483646 w 671"/>
              <a:gd name="T5" fmla="*/ 2147483646 h 858"/>
              <a:gd name="T6" fmla="*/ 2147483646 w 671"/>
              <a:gd name="T7" fmla="*/ 0 h 858"/>
              <a:gd name="T8" fmla="*/ 0 60000 65536"/>
              <a:gd name="T9" fmla="*/ 0 60000 65536"/>
              <a:gd name="T10" fmla="*/ 0 60000 65536"/>
              <a:gd name="T11" fmla="*/ 0 60000 65536"/>
              <a:gd name="T12" fmla="*/ 0 w 671"/>
              <a:gd name="T13" fmla="*/ 0 h 858"/>
              <a:gd name="T14" fmla="*/ 671 w 671"/>
              <a:gd name="T15" fmla="*/ 858 h 85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671" h="858">
                <a:moveTo>
                  <a:pt x="0" y="858"/>
                </a:moveTo>
                <a:cubicBezTo>
                  <a:pt x="95" y="838"/>
                  <a:pt x="469" y="850"/>
                  <a:pt x="570" y="738"/>
                </a:cubicBezTo>
                <a:cubicBezTo>
                  <a:pt x="671" y="626"/>
                  <a:pt x="652" y="309"/>
                  <a:pt x="606" y="186"/>
                </a:cubicBezTo>
                <a:cubicBezTo>
                  <a:pt x="560" y="63"/>
                  <a:pt x="359" y="39"/>
                  <a:pt x="294" y="0"/>
                </a:cubicBezTo>
              </a:path>
            </a:pathLst>
          </a:custGeom>
          <a:noFill/>
          <a:ln w="28575" cmpd="sng">
            <a:solidFill>
              <a:schemeClr val="hlink"/>
            </a:solidFill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53956" name="Freeform 13"/>
          <p:cNvSpPr>
            <a:spLocks/>
          </p:cNvSpPr>
          <p:nvPr/>
        </p:nvSpPr>
        <p:spPr bwMode="auto">
          <a:xfrm>
            <a:off x="4257675" y="3041650"/>
            <a:ext cx="2459038" cy="2152650"/>
          </a:xfrm>
          <a:custGeom>
            <a:avLst/>
            <a:gdLst>
              <a:gd name="T0" fmla="*/ 0 w 1549"/>
              <a:gd name="T1" fmla="*/ 2147483646 h 1356"/>
              <a:gd name="T2" fmla="*/ 2147483646 w 1549"/>
              <a:gd name="T3" fmla="*/ 2147483646 h 1356"/>
              <a:gd name="T4" fmla="*/ 2147483646 w 1549"/>
              <a:gd name="T5" fmla="*/ 2147483646 h 1356"/>
              <a:gd name="T6" fmla="*/ 2147483646 w 1549"/>
              <a:gd name="T7" fmla="*/ 0 h 1356"/>
              <a:gd name="T8" fmla="*/ 0 60000 65536"/>
              <a:gd name="T9" fmla="*/ 0 60000 65536"/>
              <a:gd name="T10" fmla="*/ 0 60000 65536"/>
              <a:gd name="T11" fmla="*/ 0 60000 65536"/>
              <a:gd name="T12" fmla="*/ 0 w 1549"/>
              <a:gd name="T13" fmla="*/ 0 h 1356"/>
              <a:gd name="T14" fmla="*/ 1549 w 1549"/>
              <a:gd name="T15" fmla="*/ 1356 h 135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549" h="1356">
                <a:moveTo>
                  <a:pt x="0" y="1356"/>
                </a:moveTo>
                <a:cubicBezTo>
                  <a:pt x="219" y="1298"/>
                  <a:pt x="1079" y="1198"/>
                  <a:pt x="1314" y="1008"/>
                </a:cubicBezTo>
                <a:cubicBezTo>
                  <a:pt x="1549" y="818"/>
                  <a:pt x="1466" y="384"/>
                  <a:pt x="1410" y="216"/>
                </a:cubicBezTo>
                <a:cubicBezTo>
                  <a:pt x="1354" y="48"/>
                  <a:pt x="1068" y="45"/>
                  <a:pt x="978" y="0"/>
                </a:cubicBezTo>
              </a:path>
            </a:pathLst>
          </a:custGeom>
          <a:noFill/>
          <a:ln w="28575" cmpd="sng">
            <a:solidFill>
              <a:schemeClr val="hlink"/>
            </a:solidFill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53957" name="Rectangle 14"/>
          <p:cNvSpPr>
            <a:spLocks noChangeArrowheads="1"/>
          </p:cNvSpPr>
          <p:nvPr/>
        </p:nvSpPr>
        <p:spPr bwMode="auto">
          <a:xfrm>
            <a:off x="5580063" y="3717925"/>
            <a:ext cx="1512887" cy="28733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zh-CN" sz="1600">
              <a:ea typeface="宋体" panose="02010600030101010101" pitchFamily="2" charset="-122"/>
            </a:endParaRPr>
          </a:p>
        </p:txBody>
      </p:sp>
      <p:sp>
        <p:nvSpPr>
          <p:cNvPr id="2539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动态调度的</a:t>
            </a:r>
            <a:r>
              <a:rPr lang="en-US" altLang="zh-CN" dirty="0" smtClean="0">
                <a:ea typeface="宋体" panose="02010600030101010101" pitchFamily="2" charset="-122"/>
              </a:rPr>
              <a:t>CPU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  <p:pic>
        <p:nvPicPr>
          <p:cNvPr id="253959" name="Picture 4" descr="f04-72-P37449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1412875"/>
            <a:ext cx="6550025" cy="426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3960" name="AutoShape 11"/>
          <p:cNvSpPr>
            <a:spLocks/>
          </p:cNvSpPr>
          <p:nvPr/>
        </p:nvSpPr>
        <p:spPr bwMode="auto">
          <a:xfrm>
            <a:off x="7235825" y="4292600"/>
            <a:ext cx="1727200" cy="936625"/>
          </a:xfrm>
          <a:prstGeom prst="borderCallout1">
            <a:avLst>
              <a:gd name="adj1" fmla="val 12204"/>
              <a:gd name="adj2" fmla="val -4412"/>
              <a:gd name="adj3" fmla="val 6273"/>
              <a:gd name="adj4" fmla="val -55148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 type="triangle" w="med" len="med"/>
          </a:ln>
        </p:spPr>
        <p:txBody>
          <a:bodyPr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>
                <a:ea typeface="宋体" panose="02010600030101010101" pitchFamily="2" charset="-122"/>
              </a:rPr>
              <a:t>Results also sent to any waiting reservation stations</a:t>
            </a:r>
          </a:p>
        </p:txBody>
      </p:sp>
      <p:sp>
        <p:nvSpPr>
          <p:cNvPr id="253961" name="AutoShape 12"/>
          <p:cNvSpPr>
            <a:spLocks/>
          </p:cNvSpPr>
          <p:nvPr/>
        </p:nvSpPr>
        <p:spPr bwMode="auto">
          <a:xfrm>
            <a:off x="323850" y="5229225"/>
            <a:ext cx="1692275" cy="649288"/>
          </a:xfrm>
          <a:prstGeom prst="borderCallout1">
            <a:avLst>
              <a:gd name="adj1" fmla="val 17602"/>
              <a:gd name="adj2" fmla="val 104505"/>
              <a:gd name="adj3" fmla="val 12958"/>
              <a:gd name="adj4" fmla="val 131894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 type="triangle" w="med" len="med"/>
          </a:ln>
        </p:spPr>
        <p:txBody>
          <a:bodyPr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>
                <a:ea typeface="宋体" panose="02010600030101010101" pitchFamily="2" charset="-122"/>
              </a:rPr>
              <a:t>Reorders buffer for register writes</a:t>
            </a:r>
          </a:p>
        </p:txBody>
      </p:sp>
      <p:sp>
        <p:nvSpPr>
          <p:cNvPr id="253962" name="AutoShape 15"/>
          <p:cNvSpPr>
            <a:spLocks/>
          </p:cNvSpPr>
          <p:nvPr/>
        </p:nvSpPr>
        <p:spPr bwMode="auto">
          <a:xfrm>
            <a:off x="5003800" y="5589588"/>
            <a:ext cx="1692275" cy="792162"/>
          </a:xfrm>
          <a:prstGeom prst="borderCallout1">
            <a:avLst>
              <a:gd name="adj1" fmla="val 14431"/>
              <a:gd name="adj2" fmla="val -4505"/>
              <a:gd name="adj3" fmla="val -45292"/>
              <a:gd name="adj4" fmla="val -36208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 type="triangle" w="med" len="med"/>
          </a:ln>
        </p:spPr>
        <p:txBody>
          <a:bodyPr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>
                <a:ea typeface="宋体" panose="02010600030101010101" pitchFamily="2" charset="-122"/>
              </a:rPr>
              <a:t>Can supply operands for issued instructions</a:t>
            </a:r>
          </a:p>
        </p:txBody>
      </p:sp>
      <p:sp>
        <p:nvSpPr>
          <p:cNvPr id="253963" name="AutoShape 16"/>
          <p:cNvSpPr>
            <a:spLocks/>
          </p:cNvSpPr>
          <p:nvPr/>
        </p:nvSpPr>
        <p:spPr bwMode="auto">
          <a:xfrm>
            <a:off x="7235825" y="1268413"/>
            <a:ext cx="1404938" cy="649287"/>
          </a:xfrm>
          <a:prstGeom prst="borderCallout1">
            <a:avLst>
              <a:gd name="adj1" fmla="val 17602"/>
              <a:gd name="adj2" fmla="val -5426"/>
              <a:gd name="adj3" fmla="val 65769"/>
              <a:gd name="adj4" fmla="val -45875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 type="triangle" w="med" len="med"/>
          </a:ln>
        </p:spPr>
        <p:txBody>
          <a:bodyPr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>
                <a:ea typeface="宋体" panose="02010600030101010101" pitchFamily="2" charset="-122"/>
              </a:rPr>
              <a:t>Preserves dependencies</a:t>
            </a:r>
          </a:p>
        </p:txBody>
      </p:sp>
      <p:sp>
        <p:nvSpPr>
          <p:cNvPr id="253964" name="AutoShape 17"/>
          <p:cNvSpPr>
            <a:spLocks/>
          </p:cNvSpPr>
          <p:nvPr/>
        </p:nvSpPr>
        <p:spPr bwMode="auto">
          <a:xfrm>
            <a:off x="7235825" y="2565400"/>
            <a:ext cx="1404938" cy="649288"/>
          </a:xfrm>
          <a:prstGeom prst="borderCallout1">
            <a:avLst>
              <a:gd name="adj1" fmla="val 17602"/>
              <a:gd name="adj2" fmla="val -5426"/>
              <a:gd name="adj3" fmla="val 22736"/>
              <a:gd name="adj4" fmla="val -100676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 type="triangle" w="med" len="med"/>
          </a:ln>
        </p:spPr>
        <p:txBody>
          <a:bodyPr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>
                <a:ea typeface="宋体" panose="02010600030101010101" pitchFamily="2" charset="-122"/>
              </a:rPr>
              <a:t>Hold pending operands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02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2739C48F-F3BB-4388-A8E9-6FF1092E1DBA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147</a:t>
            </a:fld>
            <a:endParaRPr lang="en-AU" altLang="zh-CN" sz="1400"/>
          </a:p>
        </p:txBody>
      </p:sp>
      <p:sp>
        <p:nvSpPr>
          <p:cNvPr id="25600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寄存器重命名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  <p:sp>
        <p:nvSpPr>
          <p:cNvPr id="25600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zh-CN" altLang="en-US" dirty="0" smtClean="0">
                <a:ea typeface="宋体" panose="02010600030101010101" pitchFamily="2" charset="-122"/>
              </a:rPr>
              <a:t>保留站和重排序缓冲区有效地实现了寄存器重命名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eaLnBrk="1" hangingPunct="1">
              <a:lnSpc>
                <a:spcPct val="90000"/>
              </a:lnSpc>
            </a:pPr>
            <a:r>
              <a:rPr lang="zh-CN" altLang="en-US" dirty="0" smtClean="0">
                <a:ea typeface="宋体" panose="02010600030101010101" pitchFamily="2" charset="-122"/>
              </a:rPr>
              <a:t>当指令发射到保留站时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>
              <a:lnSpc>
                <a:spcPct val="90000"/>
              </a:lnSpc>
            </a:pPr>
            <a:r>
              <a:rPr lang="zh-CN" altLang="en-US" dirty="0" smtClean="0">
                <a:ea typeface="宋体" panose="02010600030101010101" pitchFamily="2" charset="-122"/>
              </a:rPr>
              <a:t>如果操作数可以从寄存器或冲排序缓冲区获得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2" eaLnBrk="1" hangingPunct="1">
              <a:lnSpc>
                <a:spcPct val="90000"/>
              </a:lnSpc>
            </a:pPr>
            <a:r>
              <a:rPr lang="zh-CN" altLang="en-US" dirty="0" smtClean="0">
                <a:ea typeface="宋体" panose="02010600030101010101" pitchFamily="2" charset="-122"/>
              </a:rPr>
              <a:t>拷贝到保留站（进而进入功能部件处理）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2" eaLnBrk="1" hangingPunct="1">
              <a:lnSpc>
                <a:spcPct val="90000"/>
              </a:lnSpc>
            </a:pPr>
            <a:r>
              <a:rPr lang="zh-CN" altLang="en-US" dirty="0" smtClean="0">
                <a:ea typeface="宋体" panose="02010600030101010101" pitchFamily="2" charset="-122"/>
              </a:rPr>
              <a:t>随后，该寄存器可以更新改写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>
              <a:lnSpc>
                <a:spcPct val="90000"/>
              </a:lnSpc>
            </a:pPr>
            <a:r>
              <a:rPr lang="zh-CN" altLang="en-US" dirty="0" smtClean="0">
                <a:ea typeface="宋体" panose="02010600030101010101" pitchFamily="2" charset="-122"/>
              </a:rPr>
              <a:t>如果操作数不可用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2" eaLnBrk="1" hangingPunct="1">
              <a:lnSpc>
                <a:spcPct val="90000"/>
              </a:lnSpc>
            </a:pPr>
            <a:r>
              <a:rPr lang="zh-CN" altLang="en-US" dirty="0" smtClean="0">
                <a:ea typeface="宋体" panose="02010600030101010101" pitchFamily="2" charset="-122"/>
              </a:rPr>
              <a:t>它将由功能部件将运算结果传给保留站（旁路前推）</a:t>
            </a:r>
            <a:endParaRPr lang="en-US" altLang="zh-CN" dirty="0" smtClean="0"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050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FBE15674-A640-4763-ABC3-E18963F16AFB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148</a:t>
            </a:fld>
            <a:endParaRPr lang="en-AU" altLang="zh-CN" sz="1400"/>
          </a:p>
        </p:txBody>
      </p:sp>
      <p:sp>
        <p:nvSpPr>
          <p:cNvPr id="258051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推测执行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  <p:sp>
        <p:nvSpPr>
          <p:cNvPr id="258052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预测分支，不阻塞指令发射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dirty="0" smtClean="0">
                <a:ea typeface="宋体" panose="02010600030101010101" pitchFamily="2" charset="-122"/>
              </a:rPr>
              <a:t>在确定分支预测正确之前，不提交运算结果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取数推测执行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dirty="0" smtClean="0">
                <a:ea typeface="宋体" panose="02010600030101010101" pitchFamily="2" charset="-122"/>
              </a:rPr>
              <a:t>避免取数和</a:t>
            </a:r>
            <a:r>
              <a:rPr lang="en-US" altLang="zh-CN" dirty="0" smtClean="0">
                <a:ea typeface="宋体" panose="02010600030101010101" pitchFamily="2" charset="-122"/>
              </a:rPr>
              <a:t>cache miss</a:t>
            </a:r>
            <a:r>
              <a:rPr lang="zh-CN" altLang="en-US" dirty="0" smtClean="0">
                <a:ea typeface="宋体" panose="02010600030101010101" pitchFamily="2" charset="-122"/>
              </a:rPr>
              <a:t>的延迟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2" eaLnBrk="1" hangingPunct="1"/>
            <a:r>
              <a:rPr lang="zh-CN" altLang="en-US" dirty="0" smtClean="0">
                <a:ea typeface="宋体" panose="02010600030101010101" pitchFamily="2" charset="-122"/>
              </a:rPr>
              <a:t>推测有效抵制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2" eaLnBrk="1" hangingPunct="1"/>
            <a:r>
              <a:rPr lang="zh-CN" altLang="en-US" dirty="0" smtClean="0">
                <a:ea typeface="宋体" panose="02010600030101010101" pitchFamily="2" charset="-122"/>
              </a:rPr>
              <a:t>推测取入的数值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2" eaLnBrk="1" hangingPunct="1"/>
            <a:r>
              <a:rPr lang="en-US" altLang="zh-CN" dirty="0" smtClean="0">
                <a:ea typeface="宋体" panose="02010600030101010101" pitchFamily="2" charset="-122"/>
              </a:rPr>
              <a:t>Load before completing outstanding stores</a:t>
            </a:r>
          </a:p>
          <a:p>
            <a:pPr lvl="2" eaLnBrk="1" hangingPunct="1"/>
            <a:r>
              <a:rPr lang="en-US" altLang="zh-CN" dirty="0" smtClean="0">
                <a:ea typeface="宋体" panose="02010600030101010101" pitchFamily="2" charset="-122"/>
              </a:rPr>
              <a:t>Bypass stored values to load unit</a:t>
            </a:r>
          </a:p>
          <a:p>
            <a:pPr lvl="1" eaLnBrk="1" hangingPunct="1"/>
            <a:r>
              <a:rPr lang="zh-CN" altLang="en-US" dirty="0" smtClean="0">
                <a:ea typeface="宋体" panose="02010600030101010101" pitchFamily="2" charset="-122"/>
              </a:rPr>
              <a:t>不能提交取数的结果，直到确认推测正确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098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ADE8F345-3D75-4B63-839E-0DD7550DB9C1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149</a:t>
            </a:fld>
            <a:endParaRPr lang="en-AU" altLang="zh-CN" sz="1400"/>
          </a:p>
        </p:txBody>
      </p:sp>
      <p:sp>
        <p:nvSpPr>
          <p:cNvPr id="26009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为何需要动态调度</a:t>
            </a:r>
            <a:r>
              <a:rPr lang="en-US" altLang="zh-CN" dirty="0" smtClean="0">
                <a:ea typeface="宋体" panose="02010600030101010101" pitchFamily="2" charset="-122"/>
              </a:rPr>
              <a:t>?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  <p:sp>
        <p:nvSpPr>
          <p:cNvPr id="26010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为何不让编译器完成调度</a:t>
            </a:r>
            <a:r>
              <a:rPr lang="en-US" altLang="zh-CN" dirty="0" smtClean="0">
                <a:ea typeface="宋体" panose="02010600030101010101" pitchFamily="2" charset="-122"/>
              </a:rPr>
              <a:t>?</a:t>
            </a:r>
          </a:p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并非所有阻塞可预测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dirty="0" smtClean="0">
                <a:ea typeface="宋体" panose="02010600030101010101" pitchFamily="2" charset="-122"/>
              </a:rPr>
              <a:t>例如</a:t>
            </a:r>
            <a:r>
              <a:rPr lang="en-US" altLang="zh-CN" dirty="0" smtClean="0">
                <a:ea typeface="宋体" panose="02010600030101010101" pitchFamily="2" charset="-122"/>
              </a:rPr>
              <a:t>, cache misses</a:t>
            </a:r>
          </a:p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不是所有分支都可静态调度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en-US" altLang="zh-CN" dirty="0" smtClean="0">
                <a:ea typeface="宋体" panose="02010600030101010101" pitchFamily="2" charset="-122"/>
              </a:rPr>
              <a:t>Branch outcome is dynamically determined</a:t>
            </a:r>
          </a:p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不同的</a:t>
            </a:r>
            <a:r>
              <a:rPr lang="en-US" altLang="zh-CN" dirty="0" smtClean="0">
                <a:ea typeface="宋体" panose="02010600030101010101" pitchFamily="2" charset="-122"/>
              </a:rPr>
              <a:t>ISA</a:t>
            </a:r>
            <a:r>
              <a:rPr lang="zh-CN" altLang="en-US" dirty="0" smtClean="0">
                <a:ea typeface="宋体" panose="02010600030101010101" pitchFamily="2" charset="-122"/>
              </a:rPr>
              <a:t>实现具有不同的延迟和冒险问题</a:t>
            </a:r>
            <a:endParaRPr lang="en-US" altLang="zh-CN" dirty="0" smtClean="0"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62F9D430-000F-473E-BBFF-AB6A84638044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15</a:t>
            </a:fld>
            <a:endParaRPr lang="en-AU" altLang="zh-CN" sz="1400"/>
          </a:p>
        </p:txBody>
      </p:sp>
      <p:sp>
        <p:nvSpPr>
          <p:cNvPr id="286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时钟方法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1125538"/>
            <a:ext cx="8270875" cy="2841625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zh-CN" altLang="en-US" dirty="0" smtClean="0">
                <a:ea typeface="宋体" panose="02010600030101010101" pitchFamily="2" charset="-122"/>
              </a:rPr>
              <a:t>组合逻辑在不同时钟周期间对数据进行变换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>
              <a:lnSpc>
                <a:spcPct val="90000"/>
              </a:lnSpc>
            </a:pPr>
            <a:r>
              <a:rPr lang="zh-CN" altLang="en-US" dirty="0" smtClean="0">
                <a:ea typeface="宋体" panose="02010600030101010101" pitchFamily="2" charset="-122"/>
              </a:rPr>
              <a:t>在两个时钟沿之间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>
              <a:lnSpc>
                <a:spcPct val="90000"/>
              </a:lnSpc>
            </a:pPr>
            <a:r>
              <a:rPr lang="zh-CN" altLang="en-US" dirty="0" smtClean="0">
                <a:ea typeface="宋体" panose="02010600030101010101" pitchFamily="2" charset="-122"/>
              </a:rPr>
              <a:t>从一个状态单元获取输入，结果输出到另一个状态单元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>
              <a:lnSpc>
                <a:spcPct val="90000"/>
              </a:lnSpc>
            </a:pPr>
            <a:r>
              <a:rPr lang="zh-CN" altLang="en-US" dirty="0" smtClean="0">
                <a:ea typeface="宋体" panose="02010600030101010101" pitchFamily="2" charset="-122"/>
              </a:rPr>
              <a:t>组合电路完成变换的时间</a:t>
            </a:r>
            <a:r>
              <a:rPr lang="zh-CN" altLang="en-US" dirty="0" smtClean="0">
                <a:solidFill>
                  <a:srgbClr val="FF0000"/>
                </a:solidFill>
                <a:ea typeface="宋体" panose="02010600030101010101" pitchFamily="2" charset="-122"/>
              </a:rPr>
              <a:t>不大于</a:t>
            </a:r>
            <a:r>
              <a:rPr lang="zh-CN" altLang="en-US" dirty="0" smtClean="0">
                <a:ea typeface="宋体" panose="02010600030101010101" pitchFamily="2" charset="-122"/>
              </a:rPr>
              <a:t>时钟周期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  <p:pic>
        <p:nvPicPr>
          <p:cNvPr id="28677" name="Picture 6" descr="f04-04-P37449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625" y="4581525"/>
            <a:ext cx="2865438" cy="669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8" name="Picture 7" descr="f04-03-P37449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4437063"/>
            <a:ext cx="3851275" cy="1136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本框 1"/>
          <p:cNvSpPr txBox="1"/>
          <p:nvPr/>
        </p:nvSpPr>
        <p:spPr>
          <a:xfrm>
            <a:off x="539552" y="5877272"/>
            <a:ext cx="40673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组合逻辑、状态单元和时钟周期关系</a:t>
            </a:r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4814094" y="5890210"/>
            <a:ext cx="40673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5724128" y="5865812"/>
            <a:ext cx="27712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同时读写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146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004C8A03-3C6B-4A2E-831B-E2D238D87DA8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150</a:t>
            </a:fld>
            <a:endParaRPr lang="en-AU" altLang="zh-CN" sz="1400"/>
          </a:p>
        </p:txBody>
      </p:sp>
      <p:sp>
        <p:nvSpPr>
          <p:cNvPr id="26214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多发射有效吗</a:t>
            </a:r>
            <a:r>
              <a:rPr lang="en-US" altLang="zh-CN" dirty="0" smtClean="0">
                <a:ea typeface="宋体" panose="02010600030101010101" pitchFamily="2" charset="-122"/>
              </a:rPr>
              <a:t>?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  <p:sp>
        <p:nvSpPr>
          <p:cNvPr id="2621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1844675"/>
            <a:ext cx="8270875" cy="4392613"/>
          </a:xfrm>
        </p:spPr>
        <p:txBody>
          <a:bodyPr/>
          <a:lstStyle/>
          <a:p>
            <a:pPr eaLnBrk="1" hangingPunct="1"/>
            <a:r>
              <a:rPr lang="zh-CN" altLang="en-US" sz="2800" dirty="0" smtClean="0">
                <a:ea typeface="宋体" panose="02010600030101010101" pitchFamily="2" charset="-122"/>
              </a:rPr>
              <a:t>有效</a:t>
            </a:r>
            <a:r>
              <a:rPr lang="en-US" altLang="zh-CN" sz="2800" dirty="0" smtClean="0">
                <a:ea typeface="宋体" panose="02010600030101010101" pitchFamily="2" charset="-122"/>
              </a:rPr>
              <a:t>, </a:t>
            </a:r>
            <a:r>
              <a:rPr lang="zh-CN" altLang="en-US" sz="2800" dirty="0" smtClean="0">
                <a:ea typeface="宋体" panose="02010600030101010101" pitchFamily="2" charset="-122"/>
              </a:rPr>
              <a:t>但并非我们想象中那么有效</a:t>
            </a:r>
            <a:endParaRPr lang="en-US" altLang="zh-CN" sz="2800" dirty="0" smtClean="0"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 sz="2800" dirty="0" smtClean="0">
                <a:ea typeface="宋体" panose="02010600030101010101" pitchFamily="2" charset="-122"/>
              </a:rPr>
              <a:t>程序中有数据依赖限制了</a:t>
            </a:r>
            <a:r>
              <a:rPr lang="en-US" altLang="zh-CN" sz="2800" dirty="0" smtClean="0">
                <a:ea typeface="宋体" panose="02010600030101010101" pitchFamily="2" charset="-122"/>
              </a:rPr>
              <a:t>ILP</a:t>
            </a:r>
          </a:p>
          <a:p>
            <a:pPr eaLnBrk="1" hangingPunct="1"/>
            <a:r>
              <a:rPr lang="zh-CN" altLang="en-US" sz="2800" dirty="0" smtClean="0">
                <a:ea typeface="宋体" panose="02010600030101010101" pitchFamily="2" charset="-122"/>
              </a:rPr>
              <a:t>一些数据依赖很难消除</a:t>
            </a:r>
            <a:endParaRPr lang="en-US" altLang="zh-CN" sz="2800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sz="2400" dirty="0" smtClean="0">
                <a:ea typeface="宋体" panose="02010600030101010101" pitchFamily="2" charset="-122"/>
              </a:rPr>
              <a:t>例如</a:t>
            </a:r>
            <a:r>
              <a:rPr lang="en-US" altLang="zh-CN" sz="2400" dirty="0" smtClean="0">
                <a:ea typeface="宋体" panose="02010600030101010101" pitchFamily="2" charset="-122"/>
              </a:rPr>
              <a:t>, </a:t>
            </a:r>
            <a:r>
              <a:rPr lang="zh-CN" altLang="en-US" sz="2400" dirty="0" smtClean="0">
                <a:ea typeface="宋体" panose="02010600030101010101" pitchFamily="2" charset="-122"/>
              </a:rPr>
              <a:t>例如指针的别名</a:t>
            </a:r>
            <a:endParaRPr lang="en-US" altLang="zh-CN" sz="2400" dirty="0" smtClean="0"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 sz="2800" dirty="0" smtClean="0">
                <a:ea typeface="宋体" panose="02010600030101010101" pitchFamily="2" charset="-122"/>
              </a:rPr>
              <a:t>一些并行性很难利用</a:t>
            </a:r>
            <a:endParaRPr lang="en-US" altLang="zh-CN" sz="2800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sz="2400" dirty="0" smtClean="0">
                <a:ea typeface="宋体" panose="02010600030101010101" pitchFamily="2" charset="-122"/>
              </a:rPr>
              <a:t>限制了指令发射宽度</a:t>
            </a:r>
            <a:endParaRPr lang="en-US" altLang="zh-CN" sz="2400" dirty="0" smtClean="0"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 sz="2800" dirty="0" smtClean="0">
                <a:ea typeface="宋体" panose="02010600030101010101" pitchFamily="2" charset="-122"/>
              </a:rPr>
              <a:t>内存的延迟以及带宽限制</a:t>
            </a:r>
            <a:endParaRPr lang="en-US" altLang="zh-CN" sz="2800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sz="2400" dirty="0" smtClean="0">
                <a:ea typeface="宋体" panose="02010600030101010101" pitchFamily="2" charset="-122"/>
              </a:rPr>
              <a:t>很难让流水线满负荷运转</a:t>
            </a:r>
            <a:endParaRPr lang="en-US" altLang="zh-CN" sz="2400" dirty="0" smtClean="0"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 sz="2800" dirty="0" smtClean="0">
                <a:ea typeface="宋体" panose="02010600030101010101" pitchFamily="2" charset="-122"/>
              </a:rPr>
              <a:t>推测如果做得好，对性能有帮助</a:t>
            </a:r>
            <a:endParaRPr lang="en-AU" altLang="zh-CN" sz="2800" dirty="0" smtClean="0">
              <a:ea typeface="宋体" panose="02010600030101010101" pitchFamily="2" charset="-122"/>
            </a:endParaRPr>
          </a:p>
        </p:txBody>
      </p:sp>
      <p:sp>
        <p:nvSpPr>
          <p:cNvPr id="262149" name="Text Box 4"/>
          <p:cNvSpPr txBox="1">
            <a:spLocks noChangeArrowheads="1"/>
          </p:cNvSpPr>
          <p:nvPr/>
        </p:nvSpPr>
        <p:spPr bwMode="auto">
          <a:xfrm>
            <a:off x="684213" y="1258888"/>
            <a:ext cx="803425" cy="461665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b="1" dirty="0" smtClean="0">
                <a:solidFill>
                  <a:schemeClr val="folHlink"/>
                </a:solidFill>
                <a:latin typeface="Arial Black" panose="020B0A04020102020204" pitchFamily="34" charset="0"/>
                <a:ea typeface="宋体" panose="02010600030101010101" pitchFamily="2" charset="-122"/>
              </a:rPr>
              <a:t>概览</a:t>
            </a:r>
            <a:endParaRPr lang="en-US" altLang="zh-CN" sz="2400" b="1" dirty="0">
              <a:solidFill>
                <a:schemeClr val="folHlink"/>
              </a:solidFill>
              <a:latin typeface="Arial Black" panose="020B0A040201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194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6784B3F1-ADA6-4E84-887D-A111F1F83700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151</a:t>
            </a:fld>
            <a:endParaRPr lang="en-AU" altLang="zh-CN" sz="1400"/>
          </a:p>
        </p:txBody>
      </p:sp>
      <p:sp>
        <p:nvSpPr>
          <p:cNvPr id="26419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能耗效率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  <p:sp>
        <p:nvSpPr>
          <p:cNvPr id="2641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1125538"/>
            <a:ext cx="8270875" cy="1727200"/>
          </a:xfrm>
        </p:spPr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复杂的动态调度和推测执行需要额外的能耗</a:t>
            </a:r>
            <a:endParaRPr lang="en-AU" altLang="zh-CN" dirty="0" smtClean="0"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使用多个简单处理器核可能更合适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  <p:graphicFrame>
        <p:nvGraphicFramePr>
          <p:cNvPr id="522391" name="Group 15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5152923"/>
              </p:ext>
            </p:extLst>
          </p:nvPr>
        </p:nvGraphicFramePr>
        <p:xfrm>
          <a:off x="684213" y="2924175"/>
          <a:ext cx="8208962" cy="3109911"/>
        </p:xfrm>
        <a:graphic>
          <a:graphicData uri="http://schemas.openxmlformats.org/drawingml/2006/table">
            <a:tbl>
              <a:tblPr/>
              <a:tblGrid>
                <a:gridCol w="1422400"/>
                <a:gridCol w="881062"/>
                <a:gridCol w="1058863"/>
                <a:gridCol w="968375"/>
                <a:gridCol w="863600"/>
                <a:gridCol w="1209675"/>
                <a:gridCol w="835025"/>
                <a:gridCol w="969962"/>
              </a:tblGrid>
              <a:tr h="51813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处理器</a:t>
                      </a:r>
                      <a:endParaRPr kumimoji="0" lang="en-A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10" marB="4571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生产年</a:t>
                      </a:r>
                      <a:endParaRPr kumimoji="0" lang="en-A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时钟频率</a:t>
                      </a:r>
                      <a:endParaRPr kumimoji="0" lang="en-A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流水级数</a:t>
                      </a:r>
                      <a:endParaRPr kumimoji="0" lang="en-A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发射宽度</a:t>
                      </a:r>
                      <a:endParaRPr kumimoji="0" lang="en-A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乱序</a:t>
                      </a: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/</a:t>
                      </a:r>
                      <a:r>
                        <a:rPr kumimoji="0" lang="zh-CN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推测</a:t>
                      </a:r>
                      <a:endParaRPr kumimoji="0" lang="en-A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核数</a:t>
                      </a:r>
                      <a:endParaRPr kumimoji="0" lang="en-A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功耗</a:t>
                      </a:r>
                      <a:endParaRPr kumimoji="0" lang="en-A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2536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i486</a:t>
                      </a:r>
                    </a:p>
                  </a:txBody>
                  <a:tcPr marT="45710" marB="4571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1989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25MHz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5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No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5W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2377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Pentium</a:t>
                      </a:r>
                    </a:p>
                  </a:txBody>
                  <a:tcPr marT="45710" marB="4571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1993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66MHz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5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No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10W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2536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Pentium Pro</a:t>
                      </a:r>
                    </a:p>
                  </a:txBody>
                  <a:tcPr marT="45710" marB="4571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1997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200MHz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Yes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29W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221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P4 Willamette</a:t>
                      </a:r>
                    </a:p>
                  </a:txBody>
                  <a:tcPr marT="45710" marB="4571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2001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2000MHz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22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Yes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75W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2377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P4 Prescott</a:t>
                      </a:r>
                    </a:p>
                  </a:txBody>
                  <a:tcPr marT="45710" marB="4571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2004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3600MHz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31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Yes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103W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2377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Core</a:t>
                      </a:r>
                    </a:p>
                  </a:txBody>
                  <a:tcPr marT="45710" marB="4571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2006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2930MHz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14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4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Yes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75W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2377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UltraSparc III</a:t>
                      </a:r>
                    </a:p>
                  </a:txBody>
                  <a:tcPr marT="45710" marB="4571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2003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1950MHz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14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4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No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90W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2377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UltraSparc T1</a:t>
                      </a:r>
                    </a:p>
                  </a:txBody>
                  <a:tcPr marT="45710" marB="4571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2005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1200MHz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6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No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8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70W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ea typeface="宋体" panose="02010600030101010101" pitchFamily="2" charset="-122"/>
              </a:rPr>
              <a:t>Cortex A8 </a:t>
            </a:r>
            <a:r>
              <a:rPr lang="zh-CN" altLang="en-US" dirty="0" smtClean="0">
                <a:ea typeface="宋体" panose="02010600030101010101" pitchFamily="2" charset="-122"/>
              </a:rPr>
              <a:t>和</a:t>
            </a:r>
            <a:r>
              <a:rPr lang="en-US" altLang="zh-CN" dirty="0" smtClean="0">
                <a:ea typeface="宋体" panose="02010600030101010101" pitchFamily="2" charset="-122"/>
              </a:rPr>
              <a:t> Intel i7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684213" y="1125538"/>
          <a:ext cx="7527926" cy="4973639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824076"/>
                <a:gridCol w="2351925"/>
                <a:gridCol w="2351925"/>
              </a:tblGrid>
              <a:tr h="370799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Processor</a:t>
                      </a:r>
                      <a:endParaRPr lang="en-US" sz="1600" dirty="0"/>
                    </a:p>
                  </a:txBody>
                  <a:tcPr marL="91427" marR="91427" marT="45715" marB="4571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ARM A8</a:t>
                      </a:r>
                      <a:endParaRPr lang="en-US" sz="1600" dirty="0"/>
                    </a:p>
                  </a:txBody>
                  <a:tcPr marL="91427" marR="91427" marT="45715" marB="4571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Intel Core i7 920</a:t>
                      </a:r>
                      <a:endParaRPr lang="en-US" sz="1600" dirty="0"/>
                    </a:p>
                  </a:txBody>
                  <a:tcPr marL="91427" marR="91427" marT="45715" marB="45715"/>
                </a:tc>
              </a:tr>
              <a:tr h="335305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Market</a:t>
                      </a:r>
                      <a:endParaRPr lang="en-US" sz="1600" dirty="0"/>
                    </a:p>
                  </a:txBody>
                  <a:tcPr marL="91427" marR="91427" marT="45715" marB="45715"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Personal</a:t>
                      </a:r>
                      <a:r>
                        <a:rPr lang="en-US" sz="1600" baseline="0" dirty="0" smtClean="0"/>
                        <a:t> Mobile Device</a:t>
                      </a:r>
                      <a:endParaRPr lang="en-US" sz="1600" dirty="0"/>
                    </a:p>
                  </a:txBody>
                  <a:tcPr marL="91427" marR="91427" marT="45715" marB="45715"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Server, cloud</a:t>
                      </a:r>
                      <a:endParaRPr lang="en-US" sz="1600" dirty="0"/>
                    </a:p>
                  </a:txBody>
                  <a:tcPr marL="91427" marR="91427" marT="45715" marB="45715"/>
                </a:tc>
              </a:tr>
              <a:tr h="335305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Thermal design</a:t>
                      </a:r>
                      <a:r>
                        <a:rPr lang="en-US" sz="1600" baseline="0" dirty="0" smtClean="0"/>
                        <a:t> power</a:t>
                      </a:r>
                      <a:endParaRPr lang="en-US" sz="1600" dirty="0"/>
                    </a:p>
                  </a:txBody>
                  <a:tcPr marL="91427" marR="91427" marT="45715" marB="45715"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2 Watts</a:t>
                      </a:r>
                      <a:endParaRPr lang="en-US" sz="1600" dirty="0"/>
                    </a:p>
                  </a:txBody>
                  <a:tcPr marL="91427" marR="91427" marT="45715" marB="45715"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130 Watts</a:t>
                      </a:r>
                      <a:endParaRPr lang="en-US" sz="1600" dirty="0"/>
                    </a:p>
                  </a:txBody>
                  <a:tcPr marL="91427" marR="91427" marT="45715" marB="45715"/>
                </a:tc>
              </a:tr>
              <a:tr h="335305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Clock rate</a:t>
                      </a:r>
                      <a:endParaRPr lang="en-US" sz="1600" dirty="0"/>
                    </a:p>
                  </a:txBody>
                  <a:tcPr marL="91427" marR="91427" marT="45715" marB="45715"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 GHz</a:t>
                      </a:r>
                      <a:endParaRPr lang="en-US" sz="1600" dirty="0"/>
                    </a:p>
                  </a:txBody>
                  <a:tcPr marL="91427" marR="91427" marT="45715" marB="45715"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2.66 GHz</a:t>
                      </a:r>
                      <a:endParaRPr lang="en-US" sz="1600" dirty="0"/>
                    </a:p>
                  </a:txBody>
                  <a:tcPr marL="91427" marR="91427" marT="45715" marB="45715"/>
                </a:tc>
              </a:tr>
              <a:tr h="335305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Cores/Chip</a:t>
                      </a:r>
                      <a:endParaRPr lang="en-US" sz="1600" dirty="0"/>
                    </a:p>
                  </a:txBody>
                  <a:tcPr marL="91427" marR="91427" marT="45715" marB="45715"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</a:t>
                      </a:r>
                      <a:endParaRPr lang="en-US" sz="1600" dirty="0"/>
                    </a:p>
                  </a:txBody>
                  <a:tcPr marL="91427" marR="91427" marT="45715" marB="45715"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4</a:t>
                      </a:r>
                      <a:endParaRPr lang="en-US" sz="1600" dirty="0"/>
                    </a:p>
                  </a:txBody>
                  <a:tcPr marL="91427" marR="91427" marT="45715" marB="45715"/>
                </a:tc>
              </a:tr>
              <a:tr h="335305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Floating point?</a:t>
                      </a:r>
                      <a:endParaRPr lang="en-US" sz="1600" dirty="0"/>
                    </a:p>
                  </a:txBody>
                  <a:tcPr marL="91427" marR="91427" marT="45715" marB="45715"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No</a:t>
                      </a:r>
                      <a:endParaRPr lang="en-US" sz="1600" dirty="0"/>
                    </a:p>
                  </a:txBody>
                  <a:tcPr marL="91427" marR="91427" marT="45715" marB="45715"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Yes</a:t>
                      </a:r>
                      <a:endParaRPr lang="en-US" sz="1600" dirty="0"/>
                    </a:p>
                  </a:txBody>
                  <a:tcPr marL="91427" marR="91427" marT="45715" marB="45715"/>
                </a:tc>
              </a:tr>
              <a:tr h="335305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Multiple issue?</a:t>
                      </a:r>
                      <a:endParaRPr lang="en-US" sz="1600" dirty="0"/>
                    </a:p>
                  </a:txBody>
                  <a:tcPr marL="91427" marR="91427" marT="45715" marB="45715"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Dynamic</a:t>
                      </a:r>
                      <a:endParaRPr lang="en-US" sz="1600" dirty="0"/>
                    </a:p>
                  </a:txBody>
                  <a:tcPr marL="91427" marR="91427" marT="45715" marB="45715"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Dynamic</a:t>
                      </a:r>
                      <a:endParaRPr lang="en-US" sz="1600" dirty="0"/>
                    </a:p>
                  </a:txBody>
                  <a:tcPr marL="91427" marR="91427" marT="45715" marB="45715"/>
                </a:tc>
              </a:tr>
              <a:tr h="335305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Peak</a:t>
                      </a:r>
                      <a:r>
                        <a:rPr lang="en-US" sz="1600" baseline="0" dirty="0" smtClean="0"/>
                        <a:t> instructions/clock cycle</a:t>
                      </a:r>
                      <a:endParaRPr lang="en-US" sz="1600" dirty="0"/>
                    </a:p>
                  </a:txBody>
                  <a:tcPr marL="91427" marR="91427" marT="45715" marB="45715"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2</a:t>
                      </a:r>
                      <a:endParaRPr lang="en-US" sz="1600" dirty="0"/>
                    </a:p>
                  </a:txBody>
                  <a:tcPr marL="91427" marR="91427" marT="45715" marB="45715"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4</a:t>
                      </a:r>
                      <a:endParaRPr lang="en-US" sz="1600" dirty="0"/>
                    </a:p>
                  </a:txBody>
                  <a:tcPr marL="91427" marR="91427" marT="45715" marB="45715"/>
                </a:tc>
              </a:tr>
              <a:tr h="335305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Pipeline</a:t>
                      </a:r>
                      <a:r>
                        <a:rPr lang="en-US" sz="1600" baseline="0" dirty="0" smtClean="0"/>
                        <a:t> stages</a:t>
                      </a:r>
                      <a:endParaRPr lang="en-US" sz="1600" dirty="0"/>
                    </a:p>
                  </a:txBody>
                  <a:tcPr marL="91427" marR="91427" marT="45715" marB="45715"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14</a:t>
                      </a:r>
                      <a:endParaRPr lang="en-US" sz="1600" dirty="0"/>
                    </a:p>
                  </a:txBody>
                  <a:tcPr marL="91427" marR="91427" marT="45715" marB="45715"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14</a:t>
                      </a:r>
                      <a:endParaRPr lang="en-US" sz="1600" dirty="0"/>
                    </a:p>
                  </a:txBody>
                  <a:tcPr marL="91427" marR="91427" marT="45715" marB="45715"/>
                </a:tc>
              </a:tr>
              <a:tr h="57918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Pipeline schedule</a:t>
                      </a:r>
                      <a:endParaRPr lang="en-US" sz="1600" dirty="0"/>
                    </a:p>
                  </a:txBody>
                  <a:tcPr marL="91427" marR="91427" marT="45715" marB="45715"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Static in-order</a:t>
                      </a:r>
                      <a:endParaRPr lang="en-US" sz="1600" dirty="0"/>
                    </a:p>
                  </a:txBody>
                  <a:tcPr marL="91427" marR="91427" marT="45715" marB="45715"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Dynamic</a:t>
                      </a:r>
                      <a:r>
                        <a:rPr lang="en-US" sz="1600" baseline="0" dirty="0" smtClean="0"/>
                        <a:t> out-of-order with speculation</a:t>
                      </a:r>
                      <a:endParaRPr lang="en-US" sz="1600" dirty="0"/>
                    </a:p>
                  </a:txBody>
                  <a:tcPr marL="91427" marR="91427" marT="45715" marB="45715"/>
                </a:tc>
              </a:tr>
              <a:tr h="335305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Branch</a:t>
                      </a:r>
                      <a:r>
                        <a:rPr lang="en-US" sz="1600" baseline="0" dirty="0" smtClean="0"/>
                        <a:t> prediction</a:t>
                      </a:r>
                      <a:endParaRPr lang="en-US" sz="1600" dirty="0"/>
                    </a:p>
                  </a:txBody>
                  <a:tcPr marL="91427" marR="91427" marT="45715" marB="45715"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2-level</a:t>
                      </a:r>
                      <a:endParaRPr lang="en-US" sz="1600" dirty="0"/>
                    </a:p>
                  </a:txBody>
                  <a:tcPr marL="91427" marR="91427" marT="45715" marB="45715"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2-level</a:t>
                      </a:r>
                      <a:endParaRPr lang="en-US" sz="1600" dirty="0"/>
                    </a:p>
                  </a:txBody>
                  <a:tcPr marL="91427" marR="91427" marT="45715" marB="45715"/>
                </a:tc>
              </a:tr>
              <a:tr h="335305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</a:t>
                      </a:r>
                      <a:r>
                        <a:rPr lang="en-US" sz="1600" baseline="30000" dirty="0" smtClean="0"/>
                        <a:t>st</a:t>
                      </a:r>
                      <a:r>
                        <a:rPr lang="en-US" sz="1600" dirty="0" smtClean="0"/>
                        <a:t> level caches/core</a:t>
                      </a:r>
                      <a:endParaRPr lang="en-US" sz="1600" dirty="0"/>
                    </a:p>
                  </a:txBody>
                  <a:tcPr marL="91427" marR="91427" marT="45715" marB="45715"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32 </a:t>
                      </a:r>
                      <a:r>
                        <a:rPr lang="en-US" sz="1600" dirty="0" err="1" smtClean="0"/>
                        <a:t>KiB</a:t>
                      </a:r>
                      <a:r>
                        <a:rPr lang="en-US" sz="1600" dirty="0" smtClean="0"/>
                        <a:t> I, 32 </a:t>
                      </a:r>
                      <a:r>
                        <a:rPr lang="en-US" sz="1600" dirty="0" err="1" smtClean="0"/>
                        <a:t>KiB</a:t>
                      </a:r>
                      <a:r>
                        <a:rPr lang="en-US" sz="1600" dirty="0" smtClean="0"/>
                        <a:t> D</a:t>
                      </a:r>
                      <a:endParaRPr lang="en-US" sz="1600" dirty="0"/>
                    </a:p>
                  </a:txBody>
                  <a:tcPr marL="91427" marR="91427" marT="45715" marB="45715"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32</a:t>
                      </a:r>
                      <a:r>
                        <a:rPr lang="en-US" sz="1600" baseline="0" dirty="0" smtClean="0"/>
                        <a:t> </a:t>
                      </a:r>
                      <a:r>
                        <a:rPr lang="en-US" sz="1600" baseline="0" dirty="0" err="1" smtClean="0"/>
                        <a:t>KiB</a:t>
                      </a:r>
                      <a:r>
                        <a:rPr lang="en-US" sz="1600" baseline="0" dirty="0" smtClean="0"/>
                        <a:t> I, 32 </a:t>
                      </a:r>
                      <a:r>
                        <a:rPr lang="en-US" sz="1600" baseline="0" dirty="0" err="1" smtClean="0"/>
                        <a:t>KiB</a:t>
                      </a:r>
                      <a:r>
                        <a:rPr lang="en-US" sz="1600" baseline="0" dirty="0" smtClean="0"/>
                        <a:t> D</a:t>
                      </a:r>
                      <a:endParaRPr lang="en-US" sz="1600" dirty="0"/>
                    </a:p>
                  </a:txBody>
                  <a:tcPr marL="91427" marR="91427" marT="45715" marB="45715"/>
                </a:tc>
              </a:tr>
              <a:tr h="335305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2</a:t>
                      </a:r>
                      <a:r>
                        <a:rPr lang="en-US" sz="1600" baseline="30000" dirty="0" smtClean="0"/>
                        <a:t>nd</a:t>
                      </a:r>
                      <a:r>
                        <a:rPr lang="en-US" sz="1600" dirty="0" smtClean="0"/>
                        <a:t> level caches/core</a:t>
                      </a:r>
                      <a:endParaRPr lang="en-US" sz="1600" dirty="0"/>
                    </a:p>
                  </a:txBody>
                  <a:tcPr marL="91427" marR="91427" marT="45715" marB="45715"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128-1024 </a:t>
                      </a:r>
                      <a:r>
                        <a:rPr lang="en-US" sz="1600" dirty="0" err="1" smtClean="0"/>
                        <a:t>KiB</a:t>
                      </a:r>
                      <a:endParaRPr lang="en-US" sz="1600" dirty="0"/>
                    </a:p>
                  </a:txBody>
                  <a:tcPr marL="91427" marR="91427" marT="45715" marB="45715"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256 </a:t>
                      </a:r>
                      <a:r>
                        <a:rPr lang="en-US" sz="1600" dirty="0" err="1" smtClean="0"/>
                        <a:t>KiB</a:t>
                      </a:r>
                      <a:endParaRPr lang="en-US" sz="1600" dirty="0"/>
                    </a:p>
                  </a:txBody>
                  <a:tcPr marL="91427" marR="91427" marT="45715" marB="45715"/>
                </a:tc>
              </a:tr>
              <a:tr h="335305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3</a:t>
                      </a:r>
                      <a:r>
                        <a:rPr lang="en-US" sz="1600" baseline="30000" dirty="0" smtClean="0"/>
                        <a:t>rd</a:t>
                      </a:r>
                      <a:r>
                        <a:rPr lang="en-US" sz="1600" dirty="0" smtClean="0"/>
                        <a:t> level caches</a:t>
                      </a:r>
                      <a:r>
                        <a:rPr lang="en-US" sz="1600" baseline="0" dirty="0" smtClean="0"/>
                        <a:t> (shared)</a:t>
                      </a:r>
                      <a:endParaRPr lang="en-US" sz="1600" dirty="0"/>
                    </a:p>
                  </a:txBody>
                  <a:tcPr marL="91427" marR="91427" marT="45715" marB="45715"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-</a:t>
                      </a:r>
                      <a:endParaRPr lang="en-US" sz="1600" dirty="0"/>
                    </a:p>
                  </a:txBody>
                  <a:tcPr marL="91427" marR="91427" marT="45715" marB="45715"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2- 8 MB</a:t>
                      </a:r>
                      <a:endParaRPr lang="en-US" sz="1600" dirty="0"/>
                    </a:p>
                  </a:txBody>
                  <a:tcPr marL="91427" marR="91427" marT="45715" marB="45715"/>
                </a:tc>
              </a:tr>
            </a:tbl>
          </a:graphicData>
        </a:graphic>
      </p:graphicFrame>
      <p:sp>
        <p:nvSpPr>
          <p:cNvPr id="266305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B15914BC-EBE0-401C-A6A0-712EB6E4A6FF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152</a:t>
            </a:fld>
            <a:endParaRPr lang="en-AU" altLang="zh-CN" sz="1400"/>
          </a:p>
        </p:txBody>
      </p:sp>
      <p:sp>
        <p:nvSpPr>
          <p:cNvPr id="266306" name="Text Box 3"/>
          <p:cNvSpPr txBox="1">
            <a:spLocks noChangeArrowheads="1"/>
          </p:cNvSpPr>
          <p:nvPr/>
        </p:nvSpPr>
        <p:spPr bwMode="auto">
          <a:xfrm rot="5400000">
            <a:off x="5579269" y="3193256"/>
            <a:ext cx="6762750" cy="369888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solidFill>
                  <a:schemeClr val="folHlink"/>
                </a:solidFill>
                <a:ea typeface="宋体" panose="02010600030101010101" pitchFamily="2" charset="-122"/>
              </a:rPr>
              <a:t>§4.11 Real Stuff: The ARM Cortex-A8 and Intel Core i7 Pipelines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ea typeface="宋体" panose="02010600030101010101" pitchFamily="2" charset="-122"/>
              </a:rPr>
              <a:t>ARM Cortex-A8 </a:t>
            </a:r>
            <a:r>
              <a:rPr lang="zh-CN" altLang="en-US" dirty="0" smtClean="0">
                <a:ea typeface="宋体" panose="02010600030101010101" pitchFamily="2" charset="-122"/>
              </a:rPr>
              <a:t>流水</a:t>
            </a:r>
            <a:endParaRPr lang="en-US" altLang="zh-CN" dirty="0" smtClean="0">
              <a:ea typeface="宋体" panose="02010600030101010101" pitchFamily="2" charset="-122"/>
            </a:endParaRPr>
          </a:p>
        </p:txBody>
      </p:sp>
      <p:sp>
        <p:nvSpPr>
          <p:cNvPr id="267267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03CFAB38-A0EA-4F60-A652-1535708375D4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153</a:t>
            </a:fld>
            <a:endParaRPr lang="en-AU" altLang="zh-CN" sz="1400"/>
          </a:p>
        </p:txBody>
      </p:sp>
      <p:pic>
        <p:nvPicPr>
          <p:cNvPr id="267268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1260475"/>
            <a:ext cx="8404225" cy="3608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ea typeface="宋体" panose="02010600030101010101" pitchFamily="2" charset="-122"/>
              </a:rPr>
              <a:t>ARM Cortex-A8 </a:t>
            </a:r>
            <a:r>
              <a:rPr lang="zh-CN" altLang="en-US" dirty="0" smtClean="0">
                <a:ea typeface="宋体" panose="02010600030101010101" pitchFamily="2" charset="-122"/>
              </a:rPr>
              <a:t>性能</a:t>
            </a:r>
            <a:endParaRPr lang="en-US" altLang="zh-CN" dirty="0" smtClean="0">
              <a:ea typeface="宋体" panose="02010600030101010101" pitchFamily="2" charset="-122"/>
            </a:endParaRPr>
          </a:p>
        </p:txBody>
      </p:sp>
      <p:sp>
        <p:nvSpPr>
          <p:cNvPr id="268291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AFBF3643-F207-489D-9FC4-46EC3A3FA427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154</a:t>
            </a:fld>
            <a:endParaRPr lang="en-AU" altLang="zh-CN" sz="1400"/>
          </a:p>
        </p:txBody>
      </p:sp>
      <p:pic>
        <p:nvPicPr>
          <p:cNvPr id="268292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1916113"/>
            <a:ext cx="8434388" cy="3384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ea typeface="宋体" panose="02010600030101010101" pitchFamily="2" charset="-122"/>
              </a:rPr>
              <a:t>Core i7 </a:t>
            </a:r>
            <a:r>
              <a:rPr lang="zh-CN" altLang="en-US" dirty="0" smtClean="0">
                <a:ea typeface="宋体" panose="02010600030101010101" pitchFamily="2" charset="-122"/>
              </a:rPr>
              <a:t>流水</a:t>
            </a:r>
            <a:endParaRPr lang="en-US" altLang="zh-CN" dirty="0" smtClean="0">
              <a:ea typeface="宋体" panose="02010600030101010101" pitchFamily="2" charset="-122"/>
            </a:endParaRPr>
          </a:p>
        </p:txBody>
      </p:sp>
      <p:sp>
        <p:nvSpPr>
          <p:cNvPr id="269315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19928758-8FF6-41AC-ADB6-A3442080A46C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155</a:t>
            </a:fld>
            <a:endParaRPr lang="en-AU" altLang="zh-CN" sz="1400"/>
          </a:p>
        </p:txBody>
      </p:sp>
      <p:pic>
        <p:nvPicPr>
          <p:cNvPr id="269316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0263" y="1125538"/>
            <a:ext cx="4919662" cy="5300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3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ea typeface="宋体" panose="02010600030101010101" pitchFamily="2" charset="-122"/>
              </a:rPr>
              <a:t>Core i7 </a:t>
            </a:r>
            <a:r>
              <a:rPr lang="zh-CN" altLang="en-US" dirty="0" smtClean="0">
                <a:ea typeface="宋体" panose="02010600030101010101" pitchFamily="2" charset="-122"/>
              </a:rPr>
              <a:t>性能</a:t>
            </a:r>
            <a:endParaRPr lang="en-US" altLang="zh-CN" dirty="0" smtClean="0">
              <a:ea typeface="宋体" panose="02010600030101010101" pitchFamily="2" charset="-122"/>
            </a:endParaRPr>
          </a:p>
        </p:txBody>
      </p:sp>
      <p:sp>
        <p:nvSpPr>
          <p:cNvPr id="270339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DE2A201C-752D-42FB-92A7-97AB6CA95A45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156</a:t>
            </a:fld>
            <a:endParaRPr lang="en-AU" altLang="zh-CN" sz="1400"/>
          </a:p>
        </p:txBody>
      </p:sp>
      <p:pic>
        <p:nvPicPr>
          <p:cNvPr id="270340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1738313"/>
            <a:ext cx="3943350" cy="3635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0341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0563" y="1916113"/>
            <a:ext cx="4422775" cy="2792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3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ea typeface="宋体" panose="02010600030101010101" pitchFamily="2" charset="-122"/>
              </a:rPr>
              <a:t>4.12 </a:t>
            </a:r>
            <a:r>
              <a:rPr lang="zh-CN" altLang="en-US" dirty="0" smtClean="0">
                <a:ea typeface="宋体" panose="02010600030101010101" pitchFamily="2" charset="-122"/>
              </a:rPr>
              <a:t>矩阵乘法的</a:t>
            </a:r>
            <a:r>
              <a:rPr lang="en-US" altLang="zh-CN" dirty="0" smtClean="0">
                <a:ea typeface="宋体" panose="02010600030101010101" pitchFamily="2" charset="-122"/>
              </a:rPr>
              <a:t>ILP</a:t>
            </a:r>
            <a:r>
              <a:rPr lang="zh-CN" altLang="en-US" dirty="0" smtClean="0">
                <a:ea typeface="宋体" panose="02010600030101010101" pitchFamily="2" charset="-122"/>
              </a:rPr>
              <a:t>代码优化</a:t>
            </a:r>
            <a:endParaRPr lang="en-US" altLang="zh-CN" dirty="0" smtClean="0">
              <a:ea typeface="宋体" panose="0201060003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Unrolled C code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sz="1100" dirty="0">
                <a:latin typeface="Courier New" pitchFamily="49" charset="0"/>
                <a:cs typeface="Courier New" pitchFamily="49" charset="0"/>
              </a:rPr>
              <a:t>1 #include &lt;x86intrin.h&gt;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sz="1100" dirty="0">
                <a:latin typeface="Courier New" pitchFamily="49" charset="0"/>
                <a:cs typeface="Courier New" pitchFamily="49" charset="0"/>
              </a:rPr>
              <a:t>2 #define UNROLL (4)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sz="1100" dirty="0">
                <a:latin typeface="Courier New" pitchFamily="49" charset="0"/>
                <a:cs typeface="Courier New" pitchFamily="49" charset="0"/>
              </a:rPr>
              <a:t>3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fr-FR" sz="1100" dirty="0">
                <a:latin typeface="Courier New" pitchFamily="49" charset="0"/>
                <a:cs typeface="Courier New" pitchFamily="49" charset="0"/>
              </a:rPr>
              <a:t>4 </a:t>
            </a:r>
            <a:r>
              <a:rPr lang="fr-FR" sz="1100" dirty="0" err="1">
                <a:latin typeface="Courier New" pitchFamily="49" charset="0"/>
                <a:cs typeface="Courier New" pitchFamily="49" charset="0"/>
              </a:rPr>
              <a:t>void</a:t>
            </a:r>
            <a:r>
              <a:rPr lang="fr-FR" sz="11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fr-FR" sz="1100" dirty="0" err="1">
                <a:latin typeface="Courier New" pitchFamily="49" charset="0"/>
                <a:cs typeface="Courier New" pitchFamily="49" charset="0"/>
              </a:rPr>
              <a:t>dgemm</a:t>
            </a:r>
            <a:r>
              <a:rPr lang="fr-FR" sz="1100" dirty="0">
                <a:latin typeface="Courier New" pitchFamily="49" charset="0"/>
                <a:cs typeface="Courier New" pitchFamily="49" charset="0"/>
              </a:rPr>
              <a:t> (</a:t>
            </a:r>
            <a:r>
              <a:rPr lang="fr-FR" sz="1100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fr-FR" sz="1100" dirty="0">
                <a:latin typeface="Courier New" pitchFamily="49" charset="0"/>
                <a:cs typeface="Courier New" pitchFamily="49" charset="0"/>
              </a:rPr>
              <a:t> n, double* A, double* B, double* C)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sz="1100" dirty="0">
                <a:latin typeface="Courier New" pitchFamily="49" charset="0"/>
                <a:cs typeface="Courier New" pitchFamily="49" charset="0"/>
              </a:rPr>
              <a:t>5 {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nn-NO" sz="1100" dirty="0">
                <a:latin typeface="Courier New" pitchFamily="49" charset="0"/>
                <a:cs typeface="Courier New" pitchFamily="49" charset="0"/>
              </a:rPr>
              <a:t>6 </a:t>
            </a:r>
            <a:r>
              <a:rPr lang="nn-NO" sz="1100" dirty="0" smtClean="0">
                <a:latin typeface="Courier New" pitchFamily="49" charset="0"/>
                <a:cs typeface="Courier New" pitchFamily="49" charset="0"/>
              </a:rPr>
              <a:t> for </a:t>
            </a:r>
            <a:r>
              <a:rPr lang="nn-NO" sz="1100" dirty="0">
                <a:latin typeface="Courier New" pitchFamily="49" charset="0"/>
                <a:cs typeface="Courier New" pitchFamily="49" charset="0"/>
              </a:rPr>
              <a:t>( int i = 0; i &lt; n; i+=UNROLL*4 )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sz="1100" dirty="0">
                <a:latin typeface="Courier New" pitchFamily="49" charset="0"/>
                <a:cs typeface="Courier New" pitchFamily="49" charset="0"/>
              </a:rPr>
              <a:t>7 </a:t>
            </a:r>
            <a:r>
              <a:rPr lang="en-US" sz="1100" dirty="0" smtClean="0">
                <a:latin typeface="Courier New" pitchFamily="49" charset="0"/>
                <a:cs typeface="Courier New" pitchFamily="49" charset="0"/>
              </a:rPr>
              <a:t>  for </a:t>
            </a:r>
            <a:r>
              <a:rPr lang="en-US" sz="1100" dirty="0">
                <a:latin typeface="Courier New" pitchFamily="49" charset="0"/>
                <a:cs typeface="Courier New" pitchFamily="49" charset="0"/>
              </a:rPr>
              <a:t>( </a:t>
            </a:r>
            <a:r>
              <a:rPr lang="en-US" sz="1100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100" dirty="0">
                <a:latin typeface="Courier New" pitchFamily="49" charset="0"/>
                <a:cs typeface="Courier New" pitchFamily="49" charset="0"/>
              </a:rPr>
              <a:t> j = 0; j &lt; n; j++ ) {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sz="1100" dirty="0">
                <a:latin typeface="Courier New" pitchFamily="49" charset="0"/>
                <a:cs typeface="Courier New" pitchFamily="49" charset="0"/>
              </a:rPr>
              <a:t>8 </a:t>
            </a:r>
            <a:r>
              <a:rPr lang="en-US" sz="1100" dirty="0" smtClean="0">
                <a:latin typeface="Courier New" pitchFamily="49" charset="0"/>
                <a:cs typeface="Courier New" pitchFamily="49" charset="0"/>
              </a:rPr>
              <a:t>   __</a:t>
            </a:r>
            <a:r>
              <a:rPr lang="en-US" sz="1100" dirty="0">
                <a:latin typeface="Courier New" pitchFamily="49" charset="0"/>
                <a:cs typeface="Courier New" pitchFamily="49" charset="0"/>
              </a:rPr>
              <a:t>m256d c[4];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sz="1100" dirty="0">
                <a:latin typeface="Courier New" pitchFamily="49" charset="0"/>
                <a:cs typeface="Courier New" pitchFamily="49" charset="0"/>
              </a:rPr>
              <a:t>9 </a:t>
            </a:r>
            <a:r>
              <a:rPr lang="en-US" sz="1100" dirty="0" smtClean="0">
                <a:latin typeface="Courier New" pitchFamily="49" charset="0"/>
                <a:cs typeface="Courier New" pitchFamily="49" charset="0"/>
              </a:rPr>
              <a:t>   for </a:t>
            </a:r>
            <a:r>
              <a:rPr lang="en-US" sz="1100" dirty="0">
                <a:latin typeface="Courier New" pitchFamily="49" charset="0"/>
                <a:cs typeface="Courier New" pitchFamily="49" charset="0"/>
              </a:rPr>
              <a:t>( </a:t>
            </a:r>
            <a:r>
              <a:rPr lang="en-US" sz="1100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100" dirty="0">
                <a:latin typeface="Courier New" pitchFamily="49" charset="0"/>
                <a:cs typeface="Courier New" pitchFamily="49" charset="0"/>
              </a:rPr>
              <a:t> x = 0; x &lt; UNROLL; x++ )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sz="1100" dirty="0">
                <a:latin typeface="Courier New" pitchFamily="49" charset="0"/>
                <a:cs typeface="Courier New" pitchFamily="49" charset="0"/>
              </a:rPr>
              <a:t>10 </a:t>
            </a:r>
            <a:r>
              <a:rPr lang="en-US" sz="1100" dirty="0" smtClean="0">
                <a:latin typeface="Courier New" pitchFamily="49" charset="0"/>
                <a:cs typeface="Courier New" pitchFamily="49" charset="0"/>
              </a:rPr>
              <a:t>   c[x</a:t>
            </a:r>
            <a:r>
              <a:rPr lang="en-US" sz="1100" dirty="0">
                <a:latin typeface="Courier New" pitchFamily="49" charset="0"/>
                <a:cs typeface="Courier New" pitchFamily="49" charset="0"/>
              </a:rPr>
              <a:t>] = _mm256_load_pd(</a:t>
            </a:r>
            <a:r>
              <a:rPr lang="en-US" sz="1100" dirty="0" err="1">
                <a:latin typeface="Courier New" pitchFamily="49" charset="0"/>
                <a:cs typeface="Courier New" pitchFamily="49" charset="0"/>
              </a:rPr>
              <a:t>C+i+x</a:t>
            </a:r>
            <a:r>
              <a:rPr lang="en-US" sz="1100" dirty="0">
                <a:latin typeface="Courier New" pitchFamily="49" charset="0"/>
                <a:cs typeface="Courier New" pitchFamily="49" charset="0"/>
              </a:rPr>
              <a:t>*4+j*n);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sz="1100" dirty="0" smtClean="0">
                <a:latin typeface="Courier New" pitchFamily="49" charset="0"/>
                <a:cs typeface="Courier New" pitchFamily="49" charset="0"/>
              </a:rPr>
              <a:t>11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sz="1100" dirty="0" smtClean="0">
                <a:latin typeface="Courier New" pitchFamily="49" charset="0"/>
                <a:cs typeface="Courier New" pitchFamily="49" charset="0"/>
              </a:rPr>
              <a:t>12   for( </a:t>
            </a:r>
            <a:r>
              <a:rPr lang="en-US" sz="11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100" dirty="0" smtClean="0">
                <a:latin typeface="Courier New" pitchFamily="49" charset="0"/>
                <a:cs typeface="Courier New" pitchFamily="49" charset="0"/>
              </a:rPr>
              <a:t> k = 0; k &lt; n; k++ )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sz="1100" dirty="0" smtClean="0">
                <a:latin typeface="Courier New" pitchFamily="49" charset="0"/>
                <a:cs typeface="Courier New" pitchFamily="49" charset="0"/>
              </a:rPr>
              <a:t>13   {</a:t>
            </a:r>
            <a:endParaRPr lang="en-US" sz="1100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sz="1100" dirty="0">
                <a:latin typeface="Courier New" pitchFamily="49" charset="0"/>
                <a:cs typeface="Courier New" pitchFamily="49" charset="0"/>
              </a:rPr>
              <a:t>14 </a:t>
            </a:r>
            <a:r>
              <a:rPr lang="en-US" sz="1100" dirty="0" smtClean="0">
                <a:latin typeface="Courier New" pitchFamily="49" charset="0"/>
                <a:cs typeface="Courier New" pitchFamily="49" charset="0"/>
              </a:rPr>
              <a:t>   __</a:t>
            </a:r>
            <a:r>
              <a:rPr lang="en-US" sz="1100" dirty="0">
                <a:latin typeface="Courier New" pitchFamily="49" charset="0"/>
                <a:cs typeface="Courier New" pitchFamily="49" charset="0"/>
              </a:rPr>
              <a:t>m256d b = _mm256_broadcast_sd(</a:t>
            </a:r>
            <a:r>
              <a:rPr lang="en-US" sz="1100" dirty="0" err="1">
                <a:latin typeface="Courier New" pitchFamily="49" charset="0"/>
                <a:cs typeface="Courier New" pitchFamily="49" charset="0"/>
              </a:rPr>
              <a:t>B+k+j</a:t>
            </a:r>
            <a:r>
              <a:rPr lang="en-US" sz="1100" dirty="0">
                <a:latin typeface="Courier New" pitchFamily="49" charset="0"/>
                <a:cs typeface="Courier New" pitchFamily="49" charset="0"/>
              </a:rPr>
              <a:t>*n);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sz="1100" dirty="0">
                <a:latin typeface="Courier New" pitchFamily="49" charset="0"/>
                <a:cs typeface="Courier New" pitchFamily="49" charset="0"/>
              </a:rPr>
              <a:t>15 </a:t>
            </a:r>
            <a:r>
              <a:rPr lang="en-US" sz="1100" dirty="0" smtClean="0">
                <a:latin typeface="Courier New" pitchFamily="49" charset="0"/>
                <a:cs typeface="Courier New" pitchFamily="49" charset="0"/>
              </a:rPr>
              <a:t>   for </a:t>
            </a:r>
            <a:r>
              <a:rPr lang="en-US" sz="11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100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100" dirty="0">
                <a:latin typeface="Courier New" pitchFamily="49" charset="0"/>
                <a:cs typeface="Courier New" pitchFamily="49" charset="0"/>
              </a:rPr>
              <a:t> x = 0; x &lt; UNROLL; x++)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sz="1100" dirty="0">
                <a:latin typeface="Courier New" pitchFamily="49" charset="0"/>
                <a:cs typeface="Courier New" pitchFamily="49" charset="0"/>
              </a:rPr>
              <a:t>16 </a:t>
            </a:r>
            <a:r>
              <a:rPr lang="en-US" sz="1100" dirty="0" smtClean="0">
                <a:latin typeface="Courier New" pitchFamily="49" charset="0"/>
                <a:cs typeface="Courier New" pitchFamily="49" charset="0"/>
              </a:rPr>
              <a:t>   c[x</a:t>
            </a:r>
            <a:r>
              <a:rPr lang="en-US" sz="1100" dirty="0">
                <a:latin typeface="Courier New" pitchFamily="49" charset="0"/>
                <a:cs typeface="Courier New" pitchFamily="49" charset="0"/>
              </a:rPr>
              <a:t>] = _mm256_add_pd(c[x],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sz="1100" dirty="0">
                <a:latin typeface="Courier New" pitchFamily="49" charset="0"/>
                <a:cs typeface="Courier New" pitchFamily="49" charset="0"/>
              </a:rPr>
              <a:t>17 </a:t>
            </a:r>
            <a:r>
              <a:rPr lang="en-US" sz="1100" dirty="0" smtClean="0">
                <a:latin typeface="Courier New" pitchFamily="49" charset="0"/>
                <a:cs typeface="Courier New" pitchFamily="49" charset="0"/>
              </a:rPr>
              <a:t>                       _</a:t>
            </a:r>
            <a:r>
              <a:rPr lang="en-US" sz="1100" dirty="0">
                <a:latin typeface="Courier New" pitchFamily="49" charset="0"/>
                <a:cs typeface="Courier New" pitchFamily="49" charset="0"/>
              </a:rPr>
              <a:t>mm256_mul_pd(_mm256_load_pd(</a:t>
            </a:r>
            <a:r>
              <a:rPr lang="en-US" sz="1100" dirty="0" err="1">
                <a:latin typeface="Courier New" pitchFamily="49" charset="0"/>
                <a:cs typeface="Courier New" pitchFamily="49" charset="0"/>
              </a:rPr>
              <a:t>A+n</a:t>
            </a:r>
            <a:r>
              <a:rPr lang="en-US" sz="1100" dirty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sz="1100" dirty="0" err="1">
                <a:latin typeface="Courier New" pitchFamily="49" charset="0"/>
                <a:cs typeface="Courier New" pitchFamily="49" charset="0"/>
              </a:rPr>
              <a:t>k+x</a:t>
            </a:r>
            <a:r>
              <a:rPr lang="en-US" sz="1100" dirty="0">
                <a:latin typeface="Courier New" pitchFamily="49" charset="0"/>
                <a:cs typeface="Courier New" pitchFamily="49" charset="0"/>
              </a:rPr>
              <a:t>*4+i), b));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sz="1100" dirty="0">
                <a:latin typeface="Courier New" pitchFamily="49" charset="0"/>
                <a:cs typeface="Courier New" pitchFamily="49" charset="0"/>
              </a:rPr>
              <a:t>18 </a:t>
            </a:r>
            <a:r>
              <a:rPr lang="en-US" sz="1100" dirty="0" smtClean="0">
                <a:latin typeface="Courier New" pitchFamily="49" charset="0"/>
                <a:cs typeface="Courier New" pitchFamily="49" charset="0"/>
              </a:rPr>
              <a:t>  }</a:t>
            </a:r>
            <a:endParaRPr lang="en-US" sz="1100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sz="1100" dirty="0">
                <a:latin typeface="Courier New" pitchFamily="49" charset="0"/>
                <a:cs typeface="Courier New" pitchFamily="49" charset="0"/>
              </a:rPr>
              <a:t>19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sz="1100" dirty="0">
                <a:latin typeface="Courier New" pitchFamily="49" charset="0"/>
                <a:cs typeface="Courier New" pitchFamily="49" charset="0"/>
              </a:rPr>
              <a:t>20 </a:t>
            </a:r>
            <a:r>
              <a:rPr lang="en-US" sz="1100" dirty="0" smtClean="0">
                <a:latin typeface="Courier New" pitchFamily="49" charset="0"/>
                <a:cs typeface="Courier New" pitchFamily="49" charset="0"/>
              </a:rPr>
              <a:t>   for </a:t>
            </a:r>
            <a:r>
              <a:rPr lang="en-US" sz="1100" dirty="0">
                <a:latin typeface="Courier New" pitchFamily="49" charset="0"/>
                <a:cs typeface="Courier New" pitchFamily="49" charset="0"/>
              </a:rPr>
              <a:t>( </a:t>
            </a:r>
            <a:r>
              <a:rPr lang="en-US" sz="1100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100" dirty="0">
                <a:latin typeface="Courier New" pitchFamily="49" charset="0"/>
                <a:cs typeface="Courier New" pitchFamily="49" charset="0"/>
              </a:rPr>
              <a:t> x = 0; x &lt; UNROLL; x++ )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sz="1100" dirty="0">
                <a:latin typeface="Courier New" pitchFamily="49" charset="0"/>
                <a:cs typeface="Courier New" pitchFamily="49" charset="0"/>
              </a:rPr>
              <a:t>21 </a:t>
            </a:r>
            <a:r>
              <a:rPr lang="en-US" sz="1100" dirty="0" smtClean="0">
                <a:latin typeface="Courier New" pitchFamily="49" charset="0"/>
                <a:cs typeface="Courier New" pitchFamily="49" charset="0"/>
              </a:rPr>
              <a:t>    _</a:t>
            </a:r>
            <a:r>
              <a:rPr lang="en-US" sz="1100" dirty="0">
                <a:latin typeface="Courier New" pitchFamily="49" charset="0"/>
                <a:cs typeface="Courier New" pitchFamily="49" charset="0"/>
              </a:rPr>
              <a:t>mm256_store_pd(</a:t>
            </a:r>
            <a:r>
              <a:rPr lang="en-US" sz="1100" dirty="0" err="1">
                <a:latin typeface="Courier New" pitchFamily="49" charset="0"/>
                <a:cs typeface="Courier New" pitchFamily="49" charset="0"/>
              </a:rPr>
              <a:t>C+i+x</a:t>
            </a:r>
            <a:r>
              <a:rPr lang="en-US" sz="1100" dirty="0">
                <a:latin typeface="Courier New" pitchFamily="49" charset="0"/>
                <a:cs typeface="Courier New" pitchFamily="49" charset="0"/>
              </a:rPr>
              <a:t>*4+j*n, c[x]);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sz="1100" dirty="0">
                <a:latin typeface="Courier New" pitchFamily="49" charset="0"/>
                <a:cs typeface="Courier New" pitchFamily="49" charset="0"/>
              </a:rPr>
              <a:t>22 </a:t>
            </a:r>
            <a:r>
              <a:rPr lang="en-US" sz="1100" dirty="0" smtClean="0">
                <a:latin typeface="Courier New" pitchFamily="49" charset="0"/>
                <a:cs typeface="Courier New" pitchFamily="49" charset="0"/>
              </a:rPr>
              <a:t> }</a:t>
            </a:r>
            <a:endParaRPr lang="en-US" sz="1100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sz="1100" dirty="0">
                <a:latin typeface="Courier New" pitchFamily="49" charset="0"/>
                <a:cs typeface="Courier New" pitchFamily="49" charset="0"/>
              </a:rPr>
              <a:t>23 }</a:t>
            </a:r>
          </a:p>
        </p:txBody>
      </p:sp>
      <p:sp>
        <p:nvSpPr>
          <p:cNvPr id="271364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CC9CE84E-1DDB-46CA-B882-2D5C49F6C148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157</a:t>
            </a:fld>
            <a:endParaRPr lang="en-AU" altLang="zh-CN" sz="1400"/>
          </a:p>
        </p:txBody>
      </p:sp>
      <p:sp>
        <p:nvSpPr>
          <p:cNvPr id="271365" name="Text Box 4"/>
          <p:cNvSpPr txBox="1">
            <a:spLocks noChangeArrowheads="1"/>
          </p:cNvSpPr>
          <p:nvPr/>
        </p:nvSpPr>
        <p:spPr bwMode="auto">
          <a:xfrm rot="5400000">
            <a:off x="6034881" y="2753519"/>
            <a:ext cx="5878513" cy="36830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solidFill>
                  <a:schemeClr val="folHlink"/>
                </a:solidFill>
                <a:ea typeface="宋体" panose="02010600030101010101" pitchFamily="2" charset="-122"/>
              </a:rPr>
              <a:t>§4.12 Instruction-Level Parallelism and Matrix Multiply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3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altLang="zh-CN" dirty="0" smtClean="0">
              <a:ea typeface="宋体" panose="0201060003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3" y="1125538"/>
            <a:ext cx="8270875" cy="554355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Assembly code: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sz="1050" dirty="0" smtClean="0">
                <a:latin typeface="Courier New" pitchFamily="49" charset="0"/>
                <a:cs typeface="Courier New" pitchFamily="49" charset="0"/>
              </a:rPr>
              <a:t>1 </a:t>
            </a:r>
            <a:r>
              <a:rPr lang="en-US" sz="1050" dirty="0" err="1" smtClean="0">
                <a:latin typeface="Courier New" pitchFamily="49" charset="0"/>
                <a:cs typeface="Courier New" pitchFamily="49" charset="0"/>
              </a:rPr>
              <a:t>vmovapd</a:t>
            </a:r>
            <a:r>
              <a:rPr lang="en-US" sz="1050" dirty="0" smtClean="0">
                <a:latin typeface="Courier New" pitchFamily="49" charset="0"/>
                <a:cs typeface="Courier New" pitchFamily="49" charset="0"/>
              </a:rPr>
              <a:t> (%r11),%ymm4                # Load 4 elements of C into %ymm4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sz="1050" dirty="0" smtClean="0">
                <a:latin typeface="Courier New" pitchFamily="49" charset="0"/>
                <a:cs typeface="Courier New" pitchFamily="49" charset="0"/>
              </a:rPr>
              <a:t>2 </a:t>
            </a:r>
            <a:r>
              <a:rPr lang="en-US" sz="1050" dirty="0" err="1" smtClean="0">
                <a:latin typeface="Courier New" pitchFamily="49" charset="0"/>
                <a:cs typeface="Courier New" pitchFamily="49" charset="0"/>
              </a:rPr>
              <a:t>mov</a:t>
            </a:r>
            <a:r>
              <a:rPr lang="en-US" sz="1050" dirty="0" smtClean="0">
                <a:latin typeface="Courier New" pitchFamily="49" charset="0"/>
                <a:cs typeface="Courier New" pitchFamily="49" charset="0"/>
              </a:rPr>
              <a:t> %</a:t>
            </a:r>
            <a:r>
              <a:rPr lang="en-US" sz="1050" dirty="0" err="1" smtClean="0">
                <a:latin typeface="Courier New" pitchFamily="49" charset="0"/>
                <a:cs typeface="Courier New" pitchFamily="49" charset="0"/>
              </a:rPr>
              <a:t>rbx</a:t>
            </a:r>
            <a:r>
              <a:rPr lang="en-US" sz="1050" dirty="0" smtClean="0">
                <a:latin typeface="Courier New" pitchFamily="49" charset="0"/>
                <a:cs typeface="Courier New" pitchFamily="49" charset="0"/>
              </a:rPr>
              <a:t>,%</a:t>
            </a:r>
            <a:r>
              <a:rPr lang="en-US" sz="1050" dirty="0" err="1" smtClean="0">
                <a:latin typeface="Courier New" pitchFamily="49" charset="0"/>
                <a:cs typeface="Courier New" pitchFamily="49" charset="0"/>
              </a:rPr>
              <a:t>rax</a:t>
            </a:r>
            <a:r>
              <a:rPr lang="en-US" sz="1050" dirty="0" smtClean="0">
                <a:latin typeface="Courier New" pitchFamily="49" charset="0"/>
                <a:cs typeface="Courier New" pitchFamily="49" charset="0"/>
              </a:rPr>
              <a:t>                       # register %</a:t>
            </a:r>
            <a:r>
              <a:rPr lang="en-US" sz="1050" dirty="0" err="1" smtClean="0">
                <a:latin typeface="Courier New" pitchFamily="49" charset="0"/>
                <a:cs typeface="Courier New" pitchFamily="49" charset="0"/>
              </a:rPr>
              <a:t>rax</a:t>
            </a:r>
            <a:r>
              <a:rPr lang="en-US" sz="1050" dirty="0" smtClean="0">
                <a:latin typeface="Courier New" pitchFamily="49" charset="0"/>
                <a:cs typeface="Courier New" pitchFamily="49" charset="0"/>
              </a:rPr>
              <a:t> = %</a:t>
            </a:r>
            <a:r>
              <a:rPr lang="en-US" sz="1050" dirty="0" err="1" smtClean="0">
                <a:latin typeface="Courier New" pitchFamily="49" charset="0"/>
                <a:cs typeface="Courier New" pitchFamily="49" charset="0"/>
              </a:rPr>
              <a:t>rbx</a:t>
            </a:r>
            <a:endParaRPr lang="en-US" sz="1050" dirty="0" smtClean="0">
              <a:latin typeface="Courier New" pitchFamily="49" charset="0"/>
              <a:cs typeface="Courier New" pitchFamily="49" charset="0"/>
            </a:endParaRP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pt-BR" sz="1050" dirty="0" smtClean="0">
                <a:latin typeface="Courier New" pitchFamily="49" charset="0"/>
                <a:cs typeface="Courier New" pitchFamily="49" charset="0"/>
              </a:rPr>
              <a:t>3 xor %ecx,%ecx                       # register %ecx = 0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sz="1050" dirty="0" smtClean="0">
                <a:latin typeface="Courier New" pitchFamily="49" charset="0"/>
                <a:cs typeface="Courier New" pitchFamily="49" charset="0"/>
              </a:rPr>
              <a:t>4 </a:t>
            </a:r>
            <a:r>
              <a:rPr lang="en-US" sz="1050" dirty="0" err="1" smtClean="0">
                <a:latin typeface="Courier New" pitchFamily="49" charset="0"/>
                <a:cs typeface="Courier New" pitchFamily="49" charset="0"/>
              </a:rPr>
              <a:t>vmovapd</a:t>
            </a:r>
            <a:r>
              <a:rPr lang="en-US" sz="1050" dirty="0" smtClean="0">
                <a:latin typeface="Courier New" pitchFamily="49" charset="0"/>
                <a:cs typeface="Courier New" pitchFamily="49" charset="0"/>
              </a:rPr>
              <a:t> 0x20(%r11),%ymm3            # Load 4 elements of C into %ymm3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sz="1050" dirty="0" smtClean="0">
                <a:latin typeface="Courier New" pitchFamily="49" charset="0"/>
                <a:cs typeface="Courier New" pitchFamily="49" charset="0"/>
              </a:rPr>
              <a:t>5 </a:t>
            </a:r>
            <a:r>
              <a:rPr lang="en-US" sz="1050" dirty="0" err="1" smtClean="0">
                <a:latin typeface="Courier New" pitchFamily="49" charset="0"/>
                <a:cs typeface="Courier New" pitchFamily="49" charset="0"/>
              </a:rPr>
              <a:t>vmovapd</a:t>
            </a:r>
            <a:r>
              <a:rPr lang="en-US" sz="1050" dirty="0" smtClean="0">
                <a:latin typeface="Courier New" pitchFamily="49" charset="0"/>
                <a:cs typeface="Courier New" pitchFamily="49" charset="0"/>
              </a:rPr>
              <a:t> 0x40(%r11),%ymm2            # Load 4 elements of C into %ymm2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sz="1050" dirty="0" smtClean="0">
                <a:latin typeface="Courier New" pitchFamily="49" charset="0"/>
                <a:cs typeface="Courier New" pitchFamily="49" charset="0"/>
              </a:rPr>
              <a:t>6 </a:t>
            </a:r>
            <a:r>
              <a:rPr lang="en-US" sz="1050" dirty="0" err="1" smtClean="0">
                <a:latin typeface="Courier New" pitchFamily="49" charset="0"/>
                <a:cs typeface="Courier New" pitchFamily="49" charset="0"/>
              </a:rPr>
              <a:t>vmovapd</a:t>
            </a:r>
            <a:r>
              <a:rPr lang="en-US" sz="1050" dirty="0" smtClean="0">
                <a:latin typeface="Courier New" pitchFamily="49" charset="0"/>
                <a:cs typeface="Courier New" pitchFamily="49" charset="0"/>
              </a:rPr>
              <a:t> 0x60(%r11),%ymm1            # Load 4 elements of C into %ymm1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sz="1050" dirty="0" smtClean="0">
                <a:latin typeface="Courier New" pitchFamily="49" charset="0"/>
                <a:cs typeface="Courier New" pitchFamily="49" charset="0"/>
              </a:rPr>
              <a:t>7 </a:t>
            </a:r>
            <a:r>
              <a:rPr lang="en-US" sz="1050" dirty="0" err="1" smtClean="0">
                <a:latin typeface="Courier New" pitchFamily="49" charset="0"/>
                <a:cs typeface="Courier New" pitchFamily="49" charset="0"/>
              </a:rPr>
              <a:t>vbroadcastsd</a:t>
            </a:r>
            <a:r>
              <a:rPr lang="en-US" sz="1050" dirty="0" smtClean="0">
                <a:latin typeface="Courier New" pitchFamily="49" charset="0"/>
                <a:cs typeface="Courier New" pitchFamily="49" charset="0"/>
              </a:rPr>
              <a:t> (%rcx,%r9,1),%ymm0     # Make 4 copies of B element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sz="1050" dirty="0" smtClean="0">
                <a:latin typeface="Courier New" pitchFamily="49" charset="0"/>
                <a:cs typeface="Courier New" pitchFamily="49" charset="0"/>
              </a:rPr>
              <a:t>8 add $0x8,%rcx # register %</a:t>
            </a:r>
            <a:r>
              <a:rPr lang="en-US" sz="1050" dirty="0" err="1" smtClean="0">
                <a:latin typeface="Courier New" pitchFamily="49" charset="0"/>
                <a:cs typeface="Courier New" pitchFamily="49" charset="0"/>
              </a:rPr>
              <a:t>rcx</a:t>
            </a:r>
            <a:r>
              <a:rPr lang="en-US" sz="1050" dirty="0" smtClean="0">
                <a:latin typeface="Courier New" pitchFamily="49" charset="0"/>
                <a:cs typeface="Courier New" pitchFamily="49" charset="0"/>
              </a:rPr>
              <a:t> = %</a:t>
            </a:r>
            <a:r>
              <a:rPr lang="en-US" sz="1050" dirty="0" err="1" smtClean="0">
                <a:latin typeface="Courier New" pitchFamily="49" charset="0"/>
                <a:cs typeface="Courier New" pitchFamily="49" charset="0"/>
              </a:rPr>
              <a:t>rcx</a:t>
            </a:r>
            <a:r>
              <a:rPr lang="en-US" sz="1050" dirty="0" smtClean="0">
                <a:latin typeface="Courier New" pitchFamily="49" charset="0"/>
                <a:cs typeface="Courier New" pitchFamily="49" charset="0"/>
              </a:rPr>
              <a:t> + 8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sz="1050" dirty="0" smtClean="0">
                <a:latin typeface="Courier New" pitchFamily="49" charset="0"/>
                <a:cs typeface="Courier New" pitchFamily="49" charset="0"/>
              </a:rPr>
              <a:t>9 </a:t>
            </a:r>
            <a:r>
              <a:rPr lang="en-US" sz="1050" dirty="0" err="1" smtClean="0">
                <a:latin typeface="Courier New" pitchFamily="49" charset="0"/>
                <a:cs typeface="Courier New" pitchFamily="49" charset="0"/>
              </a:rPr>
              <a:t>vmulpd</a:t>
            </a:r>
            <a:r>
              <a:rPr lang="en-US" sz="1050" dirty="0" smtClean="0">
                <a:latin typeface="Courier New" pitchFamily="49" charset="0"/>
                <a:cs typeface="Courier New" pitchFamily="49" charset="0"/>
              </a:rPr>
              <a:t> (%</a:t>
            </a:r>
            <a:r>
              <a:rPr lang="en-US" sz="1050" dirty="0" err="1" smtClean="0">
                <a:latin typeface="Courier New" pitchFamily="49" charset="0"/>
                <a:cs typeface="Courier New" pitchFamily="49" charset="0"/>
              </a:rPr>
              <a:t>rax</a:t>
            </a:r>
            <a:r>
              <a:rPr lang="en-US" sz="1050" dirty="0" smtClean="0">
                <a:latin typeface="Courier New" pitchFamily="49" charset="0"/>
                <a:cs typeface="Courier New" pitchFamily="49" charset="0"/>
              </a:rPr>
              <a:t>),%ymm0,%ymm5           # Parallel </a:t>
            </a:r>
            <a:r>
              <a:rPr lang="en-US" sz="1050" dirty="0" err="1" smtClean="0">
                <a:latin typeface="Courier New" pitchFamily="49" charset="0"/>
                <a:cs typeface="Courier New" pitchFamily="49" charset="0"/>
              </a:rPr>
              <a:t>mul</a:t>
            </a:r>
            <a:r>
              <a:rPr lang="en-US" sz="1050" dirty="0" smtClean="0">
                <a:latin typeface="Courier New" pitchFamily="49" charset="0"/>
                <a:cs typeface="Courier New" pitchFamily="49" charset="0"/>
              </a:rPr>
              <a:t> %ymm1,4 A elements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sz="1050" dirty="0" smtClean="0">
                <a:latin typeface="Courier New" pitchFamily="49" charset="0"/>
                <a:cs typeface="Courier New" pitchFamily="49" charset="0"/>
              </a:rPr>
              <a:t>10 </a:t>
            </a:r>
            <a:r>
              <a:rPr lang="en-US" sz="1050" dirty="0" err="1" smtClean="0">
                <a:latin typeface="Courier New" pitchFamily="49" charset="0"/>
                <a:cs typeface="Courier New" pitchFamily="49" charset="0"/>
              </a:rPr>
              <a:t>vaddpd</a:t>
            </a:r>
            <a:r>
              <a:rPr lang="en-US" sz="1050" dirty="0" smtClean="0">
                <a:latin typeface="Courier New" pitchFamily="49" charset="0"/>
                <a:cs typeface="Courier New" pitchFamily="49" charset="0"/>
              </a:rPr>
              <a:t> %ymm5,%ymm4,%ymm4           # Parallel add %ymm5, %ymm4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sz="1050" dirty="0" smtClean="0">
                <a:latin typeface="Courier New" pitchFamily="49" charset="0"/>
                <a:cs typeface="Courier New" pitchFamily="49" charset="0"/>
              </a:rPr>
              <a:t>11 </a:t>
            </a:r>
            <a:r>
              <a:rPr lang="en-US" sz="1050" dirty="0" err="1" smtClean="0">
                <a:latin typeface="Courier New" pitchFamily="49" charset="0"/>
                <a:cs typeface="Courier New" pitchFamily="49" charset="0"/>
              </a:rPr>
              <a:t>vmulpd</a:t>
            </a:r>
            <a:r>
              <a:rPr lang="en-US" sz="1050" dirty="0" smtClean="0">
                <a:latin typeface="Courier New" pitchFamily="49" charset="0"/>
                <a:cs typeface="Courier New" pitchFamily="49" charset="0"/>
              </a:rPr>
              <a:t> 0x20(%</a:t>
            </a:r>
            <a:r>
              <a:rPr lang="en-US" sz="1050" dirty="0" err="1" smtClean="0">
                <a:latin typeface="Courier New" pitchFamily="49" charset="0"/>
                <a:cs typeface="Courier New" pitchFamily="49" charset="0"/>
              </a:rPr>
              <a:t>rax</a:t>
            </a:r>
            <a:r>
              <a:rPr lang="en-US" sz="1050" dirty="0" smtClean="0">
                <a:latin typeface="Courier New" pitchFamily="49" charset="0"/>
                <a:cs typeface="Courier New" pitchFamily="49" charset="0"/>
              </a:rPr>
              <a:t>),%ymm0,%ymm5      # Parallel </a:t>
            </a:r>
            <a:r>
              <a:rPr lang="en-US" sz="1050" dirty="0" err="1" smtClean="0">
                <a:latin typeface="Courier New" pitchFamily="49" charset="0"/>
                <a:cs typeface="Courier New" pitchFamily="49" charset="0"/>
              </a:rPr>
              <a:t>mul</a:t>
            </a:r>
            <a:r>
              <a:rPr lang="en-US" sz="1050" dirty="0" smtClean="0">
                <a:latin typeface="Courier New" pitchFamily="49" charset="0"/>
                <a:cs typeface="Courier New" pitchFamily="49" charset="0"/>
              </a:rPr>
              <a:t> %ymm1,4 A elements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sz="1050" dirty="0" smtClean="0">
                <a:latin typeface="Courier New" pitchFamily="49" charset="0"/>
                <a:cs typeface="Courier New" pitchFamily="49" charset="0"/>
              </a:rPr>
              <a:t>12 </a:t>
            </a:r>
            <a:r>
              <a:rPr lang="en-US" sz="1050" dirty="0" err="1" smtClean="0">
                <a:latin typeface="Courier New" pitchFamily="49" charset="0"/>
                <a:cs typeface="Courier New" pitchFamily="49" charset="0"/>
              </a:rPr>
              <a:t>vaddpd</a:t>
            </a:r>
            <a:r>
              <a:rPr lang="en-US" sz="1050" dirty="0" smtClean="0">
                <a:latin typeface="Courier New" pitchFamily="49" charset="0"/>
                <a:cs typeface="Courier New" pitchFamily="49" charset="0"/>
              </a:rPr>
              <a:t> %ymm5,%ymm3,%ymm3           # Parallel add %ymm5, %ymm3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sz="1050" dirty="0" smtClean="0">
                <a:latin typeface="Courier New" pitchFamily="49" charset="0"/>
                <a:cs typeface="Courier New" pitchFamily="49" charset="0"/>
              </a:rPr>
              <a:t>13 </a:t>
            </a:r>
            <a:r>
              <a:rPr lang="en-US" sz="1050" dirty="0" err="1" smtClean="0">
                <a:latin typeface="Courier New" pitchFamily="49" charset="0"/>
                <a:cs typeface="Courier New" pitchFamily="49" charset="0"/>
              </a:rPr>
              <a:t>vmulpd</a:t>
            </a:r>
            <a:r>
              <a:rPr lang="en-US" sz="1050" dirty="0" smtClean="0">
                <a:latin typeface="Courier New" pitchFamily="49" charset="0"/>
                <a:cs typeface="Courier New" pitchFamily="49" charset="0"/>
              </a:rPr>
              <a:t> 0x40(%</a:t>
            </a:r>
            <a:r>
              <a:rPr lang="en-US" sz="1050" dirty="0" err="1" smtClean="0">
                <a:latin typeface="Courier New" pitchFamily="49" charset="0"/>
                <a:cs typeface="Courier New" pitchFamily="49" charset="0"/>
              </a:rPr>
              <a:t>rax</a:t>
            </a:r>
            <a:r>
              <a:rPr lang="en-US" sz="1050" dirty="0" smtClean="0">
                <a:latin typeface="Courier New" pitchFamily="49" charset="0"/>
                <a:cs typeface="Courier New" pitchFamily="49" charset="0"/>
              </a:rPr>
              <a:t>),%ymm0,%ymm5      # Parallel </a:t>
            </a:r>
            <a:r>
              <a:rPr lang="en-US" sz="1050" dirty="0" err="1" smtClean="0">
                <a:latin typeface="Courier New" pitchFamily="49" charset="0"/>
                <a:cs typeface="Courier New" pitchFamily="49" charset="0"/>
              </a:rPr>
              <a:t>mul</a:t>
            </a:r>
            <a:r>
              <a:rPr lang="en-US" sz="1050" dirty="0" smtClean="0">
                <a:latin typeface="Courier New" pitchFamily="49" charset="0"/>
                <a:cs typeface="Courier New" pitchFamily="49" charset="0"/>
              </a:rPr>
              <a:t> %ymm1,4 A elements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sz="1050" dirty="0" smtClean="0">
                <a:latin typeface="Courier New" pitchFamily="49" charset="0"/>
                <a:cs typeface="Courier New" pitchFamily="49" charset="0"/>
              </a:rPr>
              <a:t>14 </a:t>
            </a:r>
            <a:r>
              <a:rPr lang="en-US" sz="1050" dirty="0" err="1" smtClean="0">
                <a:latin typeface="Courier New" pitchFamily="49" charset="0"/>
                <a:cs typeface="Courier New" pitchFamily="49" charset="0"/>
              </a:rPr>
              <a:t>vmulpd</a:t>
            </a:r>
            <a:r>
              <a:rPr lang="en-US" sz="1050" dirty="0" smtClean="0">
                <a:latin typeface="Courier New" pitchFamily="49" charset="0"/>
                <a:cs typeface="Courier New" pitchFamily="49" charset="0"/>
              </a:rPr>
              <a:t> 0x60(%</a:t>
            </a:r>
            <a:r>
              <a:rPr lang="en-US" sz="1050" dirty="0" err="1" smtClean="0">
                <a:latin typeface="Courier New" pitchFamily="49" charset="0"/>
                <a:cs typeface="Courier New" pitchFamily="49" charset="0"/>
              </a:rPr>
              <a:t>rax</a:t>
            </a:r>
            <a:r>
              <a:rPr lang="en-US" sz="1050" dirty="0" smtClean="0">
                <a:latin typeface="Courier New" pitchFamily="49" charset="0"/>
                <a:cs typeface="Courier New" pitchFamily="49" charset="0"/>
              </a:rPr>
              <a:t>),%ymm0,%ymm0      # Parallel </a:t>
            </a:r>
            <a:r>
              <a:rPr lang="en-US" sz="1050" dirty="0" err="1" smtClean="0">
                <a:latin typeface="Courier New" pitchFamily="49" charset="0"/>
                <a:cs typeface="Courier New" pitchFamily="49" charset="0"/>
              </a:rPr>
              <a:t>mul</a:t>
            </a:r>
            <a:r>
              <a:rPr lang="en-US" sz="1050" dirty="0" smtClean="0">
                <a:latin typeface="Courier New" pitchFamily="49" charset="0"/>
                <a:cs typeface="Courier New" pitchFamily="49" charset="0"/>
              </a:rPr>
              <a:t> %ymm1,4 A elements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pt-BR" sz="1050" dirty="0" smtClean="0">
                <a:latin typeface="Courier New" pitchFamily="49" charset="0"/>
                <a:cs typeface="Courier New" pitchFamily="49" charset="0"/>
              </a:rPr>
              <a:t>15 add %r8,%rax                       # register %rax = %rax + %r8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pt-BR" sz="1050" dirty="0" smtClean="0">
                <a:latin typeface="Courier New" pitchFamily="49" charset="0"/>
                <a:cs typeface="Courier New" pitchFamily="49" charset="0"/>
              </a:rPr>
              <a:t>16 cmp %r10,%rcx                      # compare %r8 to %rax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sz="1050" dirty="0" smtClean="0">
                <a:latin typeface="Courier New" pitchFamily="49" charset="0"/>
                <a:cs typeface="Courier New" pitchFamily="49" charset="0"/>
              </a:rPr>
              <a:t>17 </a:t>
            </a:r>
            <a:r>
              <a:rPr lang="en-US" sz="1050" dirty="0" err="1" smtClean="0">
                <a:latin typeface="Courier New" pitchFamily="49" charset="0"/>
                <a:cs typeface="Courier New" pitchFamily="49" charset="0"/>
              </a:rPr>
              <a:t>vaddpd</a:t>
            </a:r>
            <a:r>
              <a:rPr lang="en-US" sz="1050" dirty="0" smtClean="0">
                <a:latin typeface="Courier New" pitchFamily="49" charset="0"/>
                <a:cs typeface="Courier New" pitchFamily="49" charset="0"/>
              </a:rPr>
              <a:t> %ymm5,%ymm2,%ymm2           # Parallel add %ymm5, %ymm2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sz="1050" dirty="0" smtClean="0">
                <a:latin typeface="Courier New" pitchFamily="49" charset="0"/>
                <a:cs typeface="Courier New" pitchFamily="49" charset="0"/>
              </a:rPr>
              <a:t>18 </a:t>
            </a:r>
            <a:r>
              <a:rPr lang="en-US" sz="1050" dirty="0" err="1" smtClean="0">
                <a:latin typeface="Courier New" pitchFamily="49" charset="0"/>
                <a:cs typeface="Courier New" pitchFamily="49" charset="0"/>
              </a:rPr>
              <a:t>vaddpd</a:t>
            </a:r>
            <a:r>
              <a:rPr lang="en-US" sz="1050" dirty="0" smtClean="0">
                <a:latin typeface="Courier New" pitchFamily="49" charset="0"/>
                <a:cs typeface="Courier New" pitchFamily="49" charset="0"/>
              </a:rPr>
              <a:t> %ymm0,%ymm1,%ymm1           # Parallel add %ymm0, %ymm1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sz="1050" dirty="0" smtClean="0">
                <a:latin typeface="Courier New" pitchFamily="49" charset="0"/>
                <a:cs typeface="Courier New" pitchFamily="49" charset="0"/>
              </a:rPr>
              <a:t>19 </a:t>
            </a:r>
            <a:r>
              <a:rPr lang="en-US" sz="1050" dirty="0" err="1" smtClean="0">
                <a:latin typeface="Courier New" pitchFamily="49" charset="0"/>
                <a:cs typeface="Courier New" pitchFamily="49" charset="0"/>
              </a:rPr>
              <a:t>jne</a:t>
            </a:r>
            <a:r>
              <a:rPr lang="en-US" sz="1050" dirty="0" smtClean="0">
                <a:latin typeface="Courier New" pitchFamily="49" charset="0"/>
                <a:cs typeface="Courier New" pitchFamily="49" charset="0"/>
              </a:rPr>
              <a:t> 68 &lt;dgemm+0x68&gt;                # jump if not %r8 != %</a:t>
            </a:r>
            <a:r>
              <a:rPr lang="en-US" sz="1050" dirty="0" err="1" smtClean="0">
                <a:latin typeface="Courier New" pitchFamily="49" charset="0"/>
                <a:cs typeface="Courier New" pitchFamily="49" charset="0"/>
              </a:rPr>
              <a:t>rax</a:t>
            </a:r>
            <a:endParaRPr lang="en-US" sz="1050" dirty="0" smtClean="0">
              <a:latin typeface="Courier New" pitchFamily="49" charset="0"/>
              <a:cs typeface="Courier New" pitchFamily="49" charset="0"/>
            </a:endParaRP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it-IT" sz="1050" dirty="0" smtClean="0">
                <a:latin typeface="Courier New" pitchFamily="49" charset="0"/>
                <a:cs typeface="Courier New" pitchFamily="49" charset="0"/>
              </a:rPr>
              <a:t>20 add $0x1,%esi                      # register % esi = % esi + 1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sz="1050" dirty="0" smtClean="0">
                <a:latin typeface="Courier New" pitchFamily="49" charset="0"/>
                <a:cs typeface="Courier New" pitchFamily="49" charset="0"/>
              </a:rPr>
              <a:t>21 </a:t>
            </a:r>
            <a:r>
              <a:rPr lang="en-US" sz="1050" dirty="0" err="1" smtClean="0">
                <a:latin typeface="Courier New" pitchFamily="49" charset="0"/>
                <a:cs typeface="Courier New" pitchFamily="49" charset="0"/>
              </a:rPr>
              <a:t>vmovapd</a:t>
            </a:r>
            <a:r>
              <a:rPr lang="en-US" sz="1050" dirty="0" smtClean="0">
                <a:latin typeface="Courier New" pitchFamily="49" charset="0"/>
                <a:cs typeface="Courier New" pitchFamily="49" charset="0"/>
              </a:rPr>
              <a:t> %ymm4,(%r11)               # Store %ymm4 into 4 C elements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sz="1050" dirty="0" smtClean="0">
                <a:latin typeface="Courier New" pitchFamily="49" charset="0"/>
                <a:cs typeface="Courier New" pitchFamily="49" charset="0"/>
              </a:rPr>
              <a:t>22 </a:t>
            </a:r>
            <a:r>
              <a:rPr lang="en-US" sz="1050" dirty="0" err="1" smtClean="0">
                <a:latin typeface="Courier New" pitchFamily="49" charset="0"/>
                <a:cs typeface="Courier New" pitchFamily="49" charset="0"/>
              </a:rPr>
              <a:t>vmovapd</a:t>
            </a:r>
            <a:r>
              <a:rPr lang="en-US" sz="1050" dirty="0" smtClean="0">
                <a:latin typeface="Courier New" pitchFamily="49" charset="0"/>
                <a:cs typeface="Courier New" pitchFamily="49" charset="0"/>
              </a:rPr>
              <a:t> %ymm3,0x20(%r11)           # Store %ymm3 into 4 C elements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sz="1050" dirty="0" smtClean="0">
                <a:latin typeface="Courier New" pitchFamily="49" charset="0"/>
                <a:cs typeface="Courier New" pitchFamily="49" charset="0"/>
              </a:rPr>
              <a:t>23 </a:t>
            </a:r>
            <a:r>
              <a:rPr lang="en-US" sz="1050" dirty="0" err="1" smtClean="0">
                <a:latin typeface="Courier New" pitchFamily="49" charset="0"/>
                <a:cs typeface="Courier New" pitchFamily="49" charset="0"/>
              </a:rPr>
              <a:t>vmovapd</a:t>
            </a:r>
            <a:r>
              <a:rPr lang="en-US" sz="1050" dirty="0" smtClean="0">
                <a:latin typeface="Courier New" pitchFamily="49" charset="0"/>
                <a:cs typeface="Courier New" pitchFamily="49" charset="0"/>
              </a:rPr>
              <a:t> %ymm2,0x40(%r11)           # Store %ymm2 into 4 C elements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sz="1050" dirty="0" smtClean="0">
                <a:latin typeface="Courier New" pitchFamily="49" charset="0"/>
                <a:cs typeface="Courier New" pitchFamily="49" charset="0"/>
              </a:rPr>
              <a:t>24 </a:t>
            </a:r>
            <a:r>
              <a:rPr lang="en-US" sz="1050" dirty="0" err="1" smtClean="0">
                <a:latin typeface="Courier New" pitchFamily="49" charset="0"/>
                <a:cs typeface="Courier New" pitchFamily="49" charset="0"/>
              </a:rPr>
              <a:t>vmovapd</a:t>
            </a:r>
            <a:r>
              <a:rPr lang="en-US" sz="1050" dirty="0" smtClean="0">
                <a:latin typeface="Courier New" pitchFamily="49" charset="0"/>
                <a:cs typeface="Courier New" pitchFamily="49" charset="0"/>
              </a:rPr>
              <a:t> %ymm1,0x60(%r11)           # Store %ymm1 into 4 C elements</a:t>
            </a:r>
            <a:endParaRPr lang="en-US" sz="105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72388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903B1406-4538-47BA-9E63-16F8D59A9262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158</a:t>
            </a:fld>
            <a:endParaRPr lang="en-AU" altLang="zh-CN" sz="1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4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ea typeface="宋体" panose="02010600030101010101" pitchFamily="2" charset="-122"/>
              </a:rPr>
              <a:t>性能对比</a:t>
            </a:r>
            <a:endParaRPr lang="en-US" altLang="zh-CN" dirty="0" smtClean="0">
              <a:ea typeface="宋体" panose="02010600030101010101" pitchFamily="2" charset="-122"/>
            </a:endParaRPr>
          </a:p>
        </p:txBody>
      </p:sp>
      <p:sp>
        <p:nvSpPr>
          <p:cNvPr id="273411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05A47B9B-B812-4D83-A7CB-35B3953000B3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159</a:t>
            </a:fld>
            <a:endParaRPr lang="en-AU" altLang="zh-CN" sz="1400"/>
          </a:p>
        </p:txBody>
      </p:sp>
      <p:pic>
        <p:nvPicPr>
          <p:cNvPr id="273412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813" y="1657350"/>
            <a:ext cx="6130925" cy="393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 dirty="0"/>
              <a:t>Chapter 4 — The Processor — </a:t>
            </a:r>
            <a:fld id="{34AEDEBF-BFFF-4199-8C33-B33F5E417442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16</a:t>
            </a:fld>
            <a:endParaRPr lang="en-AU" altLang="zh-CN" sz="1400" dirty="0"/>
          </a:p>
        </p:txBody>
      </p:sp>
      <p:sp>
        <p:nvSpPr>
          <p:cNvPr id="3072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 smtClean="0">
                <a:ea typeface="宋体" panose="02010600030101010101" pitchFamily="2" charset="-122"/>
              </a:rPr>
              <a:t>4.3 </a:t>
            </a:r>
            <a:r>
              <a:rPr lang="zh-CN" altLang="en-US" dirty="0" smtClean="0">
                <a:ea typeface="宋体" panose="02010600030101010101" pitchFamily="2" charset="-122"/>
              </a:rPr>
              <a:t>数据通路的建立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数据通路（</a:t>
            </a:r>
            <a:r>
              <a:rPr lang="en-US" altLang="zh-CN" dirty="0" err="1" smtClean="0">
                <a:ea typeface="宋体" panose="02010600030101010101" pitchFamily="2" charset="-122"/>
              </a:rPr>
              <a:t>Datapath</a:t>
            </a:r>
            <a:r>
              <a:rPr lang="zh-CN" altLang="en-US" dirty="0" smtClean="0">
                <a:ea typeface="宋体" panose="02010600030101010101" pitchFamily="2" charset="-122"/>
              </a:rPr>
              <a:t>）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en-US" altLang="zh-CN" dirty="0" smtClean="0">
                <a:ea typeface="宋体" panose="02010600030101010101" pitchFamily="2" charset="-122"/>
              </a:rPr>
              <a:t>CPU</a:t>
            </a:r>
            <a:r>
              <a:rPr lang="zh-CN" altLang="en-US" dirty="0" smtClean="0">
                <a:ea typeface="宋体" panose="02010600030101010101" pitchFamily="2" charset="-122"/>
              </a:rPr>
              <a:t>中处理数据和地址的单元部件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2" eaLnBrk="1" hangingPunct="1"/>
            <a:r>
              <a:rPr lang="en-US" altLang="zh-CN" dirty="0" smtClean="0">
                <a:ea typeface="宋体" panose="02010600030101010101" pitchFamily="2" charset="-122"/>
              </a:rPr>
              <a:t>Registers, ALUs, mux’s, memories, …</a:t>
            </a:r>
          </a:p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本章将逐步建立</a:t>
            </a:r>
            <a:r>
              <a:rPr lang="en-US" altLang="zh-CN" dirty="0" smtClean="0">
                <a:ea typeface="宋体" panose="02010600030101010101" pitchFamily="2" charset="-122"/>
              </a:rPr>
              <a:t>MIPS</a:t>
            </a:r>
            <a:r>
              <a:rPr lang="zh-CN" altLang="en-US" dirty="0" smtClean="0">
                <a:ea typeface="宋体" panose="02010600030101010101" pitchFamily="2" charset="-122"/>
              </a:rPr>
              <a:t>的数据通路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en-US" altLang="zh-CN" dirty="0" smtClean="0">
                <a:ea typeface="宋体" panose="02010600030101010101" pitchFamily="2" charset="-122"/>
              </a:rPr>
              <a:t>Refining the overview design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  <p:sp>
        <p:nvSpPr>
          <p:cNvPr id="30725" name="Text Box 4"/>
          <p:cNvSpPr txBox="1">
            <a:spLocks noChangeArrowheads="1"/>
          </p:cNvSpPr>
          <p:nvPr/>
        </p:nvSpPr>
        <p:spPr bwMode="auto">
          <a:xfrm rot="5400000">
            <a:off x="7617619" y="1159669"/>
            <a:ext cx="2686050" cy="366712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solidFill>
                  <a:schemeClr val="folHlink"/>
                </a:solidFill>
                <a:ea typeface="宋体" panose="02010600030101010101" pitchFamily="2" charset="-122"/>
              </a:rPr>
              <a:t>§4.3 Building a Datapath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434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1602A0A2-8A1B-4B53-B6DC-F7D8EEB63F18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160</a:t>
            </a:fld>
            <a:endParaRPr lang="en-AU" altLang="zh-CN" sz="1400"/>
          </a:p>
        </p:txBody>
      </p:sp>
      <p:sp>
        <p:nvSpPr>
          <p:cNvPr id="274435" name="Rectangle 2"/>
          <p:cNvSpPr>
            <a:spLocks noGrp="1" noChangeArrowheads="1"/>
          </p:cNvSpPr>
          <p:nvPr>
            <p:ph type="title"/>
          </p:nvPr>
        </p:nvSpPr>
        <p:spPr>
          <a:xfrm>
            <a:off x="684213" y="200164"/>
            <a:ext cx="8259762" cy="707886"/>
          </a:xfrm>
        </p:spPr>
        <p:txBody>
          <a:bodyPr/>
          <a:lstStyle/>
          <a:p>
            <a:pPr eaLnBrk="1" hangingPunct="1"/>
            <a:r>
              <a:rPr lang="en-US" altLang="zh-CN" sz="4000" dirty="0" smtClean="0">
                <a:ea typeface="宋体" panose="02010600030101010101" pitchFamily="2" charset="-122"/>
              </a:rPr>
              <a:t>4.13</a:t>
            </a:r>
            <a:r>
              <a:rPr lang="zh-CN" altLang="en-US" sz="4000" dirty="0" smtClean="0">
                <a:ea typeface="宋体" panose="02010600030101010101" pitchFamily="2" charset="-122"/>
              </a:rPr>
              <a:t> 常见错误</a:t>
            </a:r>
            <a:endParaRPr lang="en-AU" altLang="zh-CN" sz="4000" dirty="0" smtClean="0">
              <a:ea typeface="宋体" panose="02010600030101010101" pitchFamily="2" charset="-122"/>
            </a:endParaRPr>
          </a:p>
        </p:txBody>
      </p:sp>
      <p:sp>
        <p:nvSpPr>
          <p:cNvPr id="27443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sz="2800" dirty="0" smtClean="0">
                <a:ea typeface="宋体" panose="02010600030101010101" pitchFamily="2" charset="-122"/>
              </a:rPr>
              <a:t>流水线很容易</a:t>
            </a:r>
            <a:r>
              <a:rPr lang="en-US" altLang="zh-CN" sz="2800" dirty="0" smtClean="0">
                <a:ea typeface="宋体" panose="02010600030101010101" pitchFamily="2" charset="-122"/>
              </a:rPr>
              <a:t>(!)</a:t>
            </a:r>
          </a:p>
          <a:p>
            <a:pPr lvl="1" eaLnBrk="1" hangingPunct="1"/>
            <a:r>
              <a:rPr lang="zh-CN" altLang="en-US" sz="2400" dirty="0" smtClean="0">
                <a:ea typeface="宋体" panose="02010600030101010101" pitchFamily="2" charset="-122"/>
              </a:rPr>
              <a:t>流水的基本概念很简单</a:t>
            </a:r>
            <a:endParaRPr lang="en-US" altLang="zh-CN" sz="2400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sz="2400" dirty="0" smtClean="0">
                <a:ea typeface="宋体" panose="02010600030101010101" pitchFamily="2" charset="-122"/>
              </a:rPr>
              <a:t>其难点在实现细节上</a:t>
            </a:r>
            <a:endParaRPr lang="en-US" altLang="zh-CN" sz="2400" dirty="0" smtClean="0">
              <a:ea typeface="宋体" panose="02010600030101010101" pitchFamily="2" charset="-122"/>
            </a:endParaRPr>
          </a:p>
          <a:p>
            <a:pPr lvl="2" eaLnBrk="1" hangingPunct="1"/>
            <a:r>
              <a:rPr lang="zh-CN" altLang="en-US" sz="2000" dirty="0" smtClean="0">
                <a:ea typeface="宋体" panose="02010600030101010101" pitchFamily="2" charset="-122"/>
              </a:rPr>
              <a:t>比如</a:t>
            </a:r>
            <a:r>
              <a:rPr lang="en-US" altLang="zh-CN" sz="2000" dirty="0" smtClean="0">
                <a:ea typeface="宋体" panose="02010600030101010101" pitchFamily="2" charset="-122"/>
              </a:rPr>
              <a:t>, </a:t>
            </a:r>
            <a:r>
              <a:rPr lang="zh-CN" altLang="en-US" sz="2000" dirty="0" smtClean="0">
                <a:ea typeface="宋体" panose="02010600030101010101" pitchFamily="2" charset="-122"/>
              </a:rPr>
              <a:t>检测数据冒险</a:t>
            </a:r>
            <a:endParaRPr lang="en-US" altLang="zh-CN" sz="2000" dirty="0" smtClean="0"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 sz="2800" dirty="0" smtClean="0">
                <a:ea typeface="宋体" panose="02010600030101010101" pitchFamily="2" charset="-122"/>
              </a:rPr>
              <a:t>流水线与实现</a:t>
            </a:r>
            <a:r>
              <a:rPr lang="en-US" altLang="zh-CN" sz="2800" dirty="0" smtClean="0">
                <a:ea typeface="宋体" panose="02010600030101010101" pitchFamily="2" charset="-122"/>
              </a:rPr>
              <a:t>/</a:t>
            </a:r>
            <a:r>
              <a:rPr lang="zh-CN" altLang="en-US" sz="2800" dirty="0" smtClean="0">
                <a:ea typeface="宋体" panose="02010600030101010101" pitchFamily="2" charset="-122"/>
              </a:rPr>
              <a:t>工艺技术无关 </a:t>
            </a:r>
            <a:endParaRPr lang="en-US" altLang="zh-CN" sz="2800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sz="2400" dirty="0" smtClean="0">
                <a:ea typeface="宋体" panose="02010600030101010101" pitchFamily="2" charset="-122"/>
              </a:rPr>
              <a:t>早期</a:t>
            </a:r>
            <a:r>
              <a:rPr lang="en-US" altLang="zh-CN" sz="2400" dirty="0" smtClean="0">
                <a:ea typeface="宋体" panose="02010600030101010101" pitchFamily="2" charset="-122"/>
              </a:rPr>
              <a:t>IC</a:t>
            </a:r>
            <a:r>
              <a:rPr lang="zh-CN" altLang="en-US" sz="2400" dirty="0" smtClean="0">
                <a:ea typeface="宋体" panose="02010600030101010101" pitchFamily="2" charset="-122"/>
              </a:rPr>
              <a:t>规模小，无法实现流水技术，只有工艺提升后才可能采用流水技术</a:t>
            </a:r>
            <a:endParaRPr lang="en-US" altLang="zh-CN" sz="2400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sz="2400" dirty="0" smtClean="0">
                <a:ea typeface="宋体" panose="02010600030101010101" pitchFamily="2" charset="-122"/>
              </a:rPr>
              <a:t>晶体管数量的廉价增加使得可以使用更先进的结构</a:t>
            </a:r>
            <a:endParaRPr lang="en-US" altLang="zh-CN" sz="2400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en-US" altLang="zh-CN" sz="2400" dirty="0" smtClean="0">
                <a:ea typeface="宋体" panose="02010600030101010101" pitchFamily="2" charset="-122"/>
              </a:rPr>
              <a:t>Pipeline-related ISA design needs to take account of technology trends</a:t>
            </a:r>
          </a:p>
          <a:p>
            <a:pPr lvl="2" eaLnBrk="1" hangingPunct="1"/>
            <a:r>
              <a:rPr lang="en-US" altLang="zh-CN" sz="2000" dirty="0" smtClean="0">
                <a:ea typeface="宋体" panose="02010600030101010101" pitchFamily="2" charset="-122"/>
              </a:rPr>
              <a:t>e.g., predicated instructions</a:t>
            </a:r>
            <a:endParaRPr lang="en-AU" altLang="zh-CN" sz="2000" dirty="0" smtClean="0">
              <a:ea typeface="宋体" panose="02010600030101010101" pitchFamily="2" charset="-122"/>
            </a:endParaRPr>
          </a:p>
        </p:txBody>
      </p:sp>
      <p:sp>
        <p:nvSpPr>
          <p:cNvPr id="274437" name="Text Box 4"/>
          <p:cNvSpPr txBox="1">
            <a:spLocks noChangeArrowheads="1"/>
          </p:cNvSpPr>
          <p:nvPr/>
        </p:nvSpPr>
        <p:spPr bwMode="auto">
          <a:xfrm rot="5400000">
            <a:off x="7444845" y="1266309"/>
            <a:ext cx="3031599" cy="369332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dirty="0">
                <a:solidFill>
                  <a:schemeClr val="folHlink"/>
                </a:solidFill>
                <a:ea typeface="宋体" panose="02010600030101010101" pitchFamily="2" charset="-122"/>
              </a:rPr>
              <a:t>§</a:t>
            </a:r>
            <a:r>
              <a:rPr lang="en-US" altLang="zh-CN" sz="1800" dirty="0" smtClean="0">
                <a:solidFill>
                  <a:schemeClr val="folHlink"/>
                </a:solidFill>
                <a:ea typeface="宋体" panose="02010600030101010101" pitchFamily="2" charset="-122"/>
              </a:rPr>
              <a:t>4.13 </a:t>
            </a:r>
            <a:r>
              <a:rPr lang="en-US" altLang="zh-CN" sz="1800" dirty="0">
                <a:solidFill>
                  <a:schemeClr val="folHlink"/>
                </a:solidFill>
                <a:ea typeface="宋体" panose="02010600030101010101" pitchFamily="2" charset="-122"/>
              </a:rPr>
              <a:t>Fallacies and Pitfalls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82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8F46A3AA-2084-4AD4-9906-717F57E7B55A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161</a:t>
            </a:fld>
            <a:endParaRPr lang="en-AU" altLang="zh-CN" sz="1400"/>
          </a:p>
        </p:txBody>
      </p:sp>
      <p:sp>
        <p:nvSpPr>
          <p:cNvPr id="27648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陷阱：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  <p:sp>
        <p:nvSpPr>
          <p:cNvPr id="27648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拙劣的</a:t>
            </a:r>
            <a:r>
              <a:rPr lang="en-US" altLang="zh-CN" dirty="0" smtClean="0">
                <a:ea typeface="宋体" panose="02010600030101010101" pitchFamily="2" charset="-122"/>
              </a:rPr>
              <a:t>ISA</a:t>
            </a:r>
            <a:r>
              <a:rPr lang="zh-CN" altLang="en-US" dirty="0" smtClean="0">
                <a:ea typeface="宋体" panose="02010600030101010101" pitchFamily="2" charset="-122"/>
              </a:rPr>
              <a:t>设计使得流水线更困难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en-US" altLang="zh-CN" dirty="0" smtClean="0">
                <a:ea typeface="宋体" panose="02010600030101010101" pitchFamily="2" charset="-122"/>
              </a:rPr>
              <a:t>e.g., </a:t>
            </a:r>
            <a:r>
              <a:rPr lang="zh-CN" altLang="en-US" dirty="0" smtClean="0">
                <a:ea typeface="宋体" panose="02010600030101010101" pitchFamily="2" charset="-122"/>
              </a:rPr>
              <a:t>复杂指令及</a:t>
            </a:r>
            <a:r>
              <a:rPr lang="en-US" altLang="zh-CN" dirty="0" smtClean="0">
                <a:ea typeface="宋体" panose="02010600030101010101" pitchFamily="2" charset="-122"/>
              </a:rPr>
              <a:t> (VAX, IA-32)</a:t>
            </a:r>
          </a:p>
          <a:p>
            <a:pPr lvl="2" eaLnBrk="1" hangingPunct="1"/>
            <a:r>
              <a:rPr lang="zh-CN" altLang="en-US" dirty="0" smtClean="0">
                <a:ea typeface="宋体" panose="02010600030101010101" pitchFamily="2" charset="-122"/>
              </a:rPr>
              <a:t>流水化需要更多的开销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2" eaLnBrk="1" hangingPunct="1"/>
            <a:r>
              <a:rPr lang="en-US" altLang="zh-CN" dirty="0" smtClean="0">
                <a:ea typeface="宋体" panose="02010600030101010101" pitchFamily="2" charset="-122"/>
              </a:rPr>
              <a:t>IA-32 </a:t>
            </a:r>
            <a:r>
              <a:rPr lang="zh-CN" altLang="en-US" dirty="0" smtClean="0">
                <a:ea typeface="宋体" panose="02010600030101010101" pitchFamily="2" charset="-122"/>
              </a:rPr>
              <a:t>使用了微代码（</a:t>
            </a:r>
            <a:r>
              <a:rPr lang="en-US" altLang="zh-CN" dirty="0" smtClean="0">
                <a:ea typeface="宋体" panose="02010600030101010101" pitchFamily="2" charset="-122"/>
              </a:rPr>
              <a:t>micro-op</a:t>
            </a:r>
            <a:r>
              <a:rPr lang="zh-CN" altLang="en-US" dirty="0" smtClean="0">
                <a:ea typeface="宋体" panose="02010600030101010101" pitchFamily="2" charset="-122"/>
              </a:rPr>
              <a:t>）的方法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en-US" altLang="zh-CN" dirty="0" smtClean="0">
                <a:ea typeface="宋体" panose="02010600030101010101" pitchFamily="2" charset="-122"/>
              </a:rPr>
              <a:t>e.g., </a:t>
            </a:r>
            <a:r>
              <a:rPr lang="zh-CN" altLang="en-US" dirty="0" smtClean="0">
                <a:ea typeface="宋体" panose="02010600030101010101" pitchFamily="2" charset="-122"/>
              </a:rPr>
              <a:t>复杂的循之模式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2" eaLnBrk="1" hangingPunct="1"/>
            <a:r>
              <a:rPr lang="en-US" altLang="zh-CN" dirty="0" smtClean="0">
                <a:ea typeface="宋体" panose="02010600030101010101" pitchFamily="2" charset="-122"/>
              </a:rPr>
              <a:t>Register update side effects, memory indirection</a:t>
            </a:r>
          </a:p>
          <a:p>
            <a:pPr lvl="1" eaLnBrk="1" hangingPunct="1"/>
            <a:r>
              <a:rPr lang="en-US" altLang="zh-CN" dirty="0" smtClean="0">
                <a:ea typeface="宋体" panose="02010600030101010101" pitchFamily="2" charset="-122"/>
              </a:rPr>
              <a:t>e.g., </a:t>
            </a:r>
            <a:r>
              <a:rPr lang="zh-CN" altLang="en-US" dirty="0" smtClean="0">
                <a:ea typeface="宋体" panose="02010600030101010101" pitchFamily="2" charset="-122"/>
              </a:rPr>
              <a:t>延迟分支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2" eaLnBrk="1" hangingPunct="1"/>
            <a:r>
              <a:rPr lang="zh-CN" altLang="en-US" dirty="0" smtClean="0">
                <a:ea typeface="宋体" panose="02010600030101010101" pitchFamily="2" charset="-122"/>
              </a:rPr>
              <a:t>高级流水线需要很长的延迟槽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530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466354D4-C1A2-470D-BA33-BE45184D2D57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162</a:t>
            </a:fld>
            <a:endParaRPr lang="en-AU" altLang="zh-CN" sz="1400"/>
          </a:p>
        </p:txBody>
      </p:sp>
      <p:sp>
        <p:nvSpPr>
          <p:cNvPr id="27853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 smtClean="0">
                <a:ea typeface="宋体" panose="02010600030101010101" pitchFamily="2" charset="-122"/>
              </a:rPr>
              <a:t>4.14</a:t>
            </a:r>
            <a:r>
              <a:rPr lang="zh-CN" altLang="en-US" dirty="0" smtClean="0">
                <a:ea typeface="宋体" panose="02010600030101010101" pitchFamily="2" charset="-122"/>
              </a:rPr>
              <a:t> 结论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  <p:sp>
        <p:nvSpPr>
          <p:cNvPr id="27853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 sz="2800" dirty="0" smtClean="0">
                <a:ea typeface="宋体" panose="02010600030101010101" pitchFamily="2" charset="-122"/>
              </a:rPr>
              <a:t>ISA </a:t>
            </a:r>
            <a:r>
              <a:rPr lang="zh-CN" altLang="en-US" sz="2800" dirty="0" smtClean="0">
                <a:ea typeface="宋体" panose="02010600030101010101" pitchFamily="2" charset="-122"/>
              </a:rPr>
              <a:t>影响数据通路和控制的设计</a:t>
            </a:r>
            <a:endParaRPr lang="en-US" altLang="zh-CN" sz="2800" dirty="0" smtClean="0"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 sz="2800" dirty="0" smtClean="0">
                <a:ea typeface="宋体" panose="02010600030101010101" pitchFamily="2" charset="-122"/>
              </a:rPr>
              <a:t>数据通路和控制影响</a:t>
            </a:r>
            <a:r>
              <a:rPr lang="en-US" altLang="zh-CN" sz="2800" dirty="0" smtClean="0">
                <a:ea typeface="宋体" panose="02010600030101010101" pitchFamily="2" charset="-122"/>
              </a:rPr>
              <a:t>ISA</a:t>
            </a:r>
            <a:r>
              <a:rPr lang="zh-CN" altLang="en-US" sz="2800" dirty="0" smtClean="0">
                <a:ea typeface="宋体" panose="02010600030101010101" pitchFamily="2" charset="-122"/>
              </a:rPr>
              <a:t>设计</a:t>
            </a:r>
            <a:endParaRPr lang="en-US" altLang="zh-CN" sz="2800" dirty="0" smtClean="0"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 sz="2800" dirty="0" smtClean="0">
                <a:ea typeface="宋体" panose="02010600030101010101" pitchFamily="2" charset="-122"/>
              </a:rPr>
              <a:t>流水线利用并行性提高指令的吞吐率</a:t>
            </a:r>
            <a:endParaRPr lang="en-US" altLang="zh-CN" sz="2800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sz="2400" dirty="0" smtClean="0">
                <a:ea typeface="宋体" panose="02010600030101010101" pitchFamily="2" charset="-122"/>
              </a:rPr>
              <a:t>每秒钟有更多的指令完成</a:t>
            </a:r>
            <a:endParaRPr lang="en-US" altLang="zh-CN" sz="2400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sz="2400" dirty="0" smtClean="0">
                <a:ea typeface="宋体" panose="02010600030101010101" pitchFamily="2" charset="-122"/>
              </a:rPr>
              <a:t>但单条指令的执行时间并未缩短</a:t>
            </a:r>
            <a:endParaRPr lang="en-US" altLang="zh-CN" sz="2400" dirty="0" smtClean="0"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 sz="2800" dirty="0" smtClean="0">
                <a:ea typeface="宋体" panose="02010600030101010101" pitchFamily="2" charset="-122"/>
              </a:rPr>
              <a:t>冒险</a:t>
            </a:r>
            <a:r>
              <a:rPr lang="en-US" altLang="zh-CN" sz="2800" dirty="0" smtClean="0">
                <a:ea typeface="宋体" panose="02010600030101010101" pitchFamily="2" charset="-122"/>
              </a:rPr>
              <a:t>: </a:t>
            </a:r>
            <a:r>
              <a:rPr lang="zh-CN" altLang="en-US" sz="2800" dirty="0" smtClean="0">
                <a:ea typeface="宋体" panose="02010600030101010101" pitchFamily="2" charset="-122"/>
              </a:rPr>
              <a:t>结构</a:t>
            </a:r>
            <a:r>
              <a:rPr lang="en-US" altLang="zh-CN" sz="2800" dirty="0" smtClean="0">
                <a:ea typeface="宋体" panose="02010600030101010101" pitchFamily="2" charset="-122"/>
              </a:rPr>
              <a:t>, </a:t>
            </a:r>
            <a:r>
              <a:rPr lang="zh-CN" altLang="en-US" sz="2800" dirty="0" smtClean="0">
                <a:ea typeface="宋体" panose="02010600030101010101" pitchFamily="2" charset="-122"/>
              </a:rPr>
              <a:t>数据 </a:t>
            </a:r>
            <a:r>
              <a:rPr lang="en-US" altLang="zh-CN" sz="2800" dirty="0" smtClean="0">
                <a:ea typeface="宋体" panose="02010600030101010101" pitchFamily="2" charset="-122"/>
              </a:rPr>
              <a:t>, </a:t>
            </a:r>
            <a:r>
              <a:rPr lang="zh-CN" altLang="en-US" sz="2800" dirty="0" smtClean="0">
                <a:ea typeface="宋体" panose="02010600030101010101" pitchFamily="2" charset="-122"/>
              </a:rPr>
              <a:t>控制</a:t>
            </a:r>
            <a:endParaRPr lang="en-US" altLang="zh-CN" sz="2800" dirty="0" smtClean="0"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 sz="2800" dirty="0" smtClean="0">
                <a:ea typeface="宋体" panose="02010600030101010101" pitchFamily="2" charset="-122"/>
              </a:rPr>
              <a:t>多发射和动态调度（</a:t>
            </a:r>
            <a:r>
              <a:rPr lang="en-US" altLang="zh-CN" sz="2800" dirty="0" smtClean="0">
                <a:ea typeface="宋体" panose="02010600030101010101" pitchFamily="2" charset="-122"/>
              </a:rPr>
              <a:t>ILP</a:t>
            </a:r>
            <a:r>
              <a:rPr lang="zh-CN" altLang="en-US" sz="2800" dirty="0" smtClean="0">
                <a:ea typeface="宋体" panose="02010600030101010101" pitchFamily="2" charset="-122"/>
              </a:rPr>
              <a:t>）</a:t>
            </a:r>
            <a:endParaRPr lang="en-US" altLang="zh-CN" sz="2800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sz="2400" dirty="0" smtClean="0">
                <a:ea typeface="宋体" panose="02010600030101010101" pitchFamily="2" charset="-122"/>
              </a:rPr>
              <a:t>数据依赖限制了并行度</a:t>
            </a:r>
            <a:endParaRPr lang="en-US" altLang="zh-CN" sz="2400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sz="2400" dirty="0" smtClean="0">
                <a:ea typeface="宋体" panose="02010600030101010101" pitchFamily="2" charset="-122"/>
              </a:rPr>
              <a:t>复杂性将遇到功耗墙的问题</a:t>
            </a:r>
            <a:endParaRPr lang="en-US" altLang="zh-CN" sz="2400" dirty="0" smtClean="0">
              <a:ea typeface="宋体" panose="02010600030101010101" pitchFamily="2" charset="-122"/>
            </a:endParaRPr>
          </a:p>
        </p:txBody>
      </p:sp>
      <p:sp>
        <p:nvSpPr>
          <p:cNvPr id="278533" name="Text Box 4"/>
          <p:cNvSpPr txBox="1">
            <a:spLocks noChangeArrowheads="1"/>
          </p:cNvSpPr>
          <p:nvPr/>
        </p:nvSpPr>
        <p:spPr bwMode="auto">
          <a:xfrm rot="5400000">
            <a:off x="7490619" y="1286669"/>
            <a:ext cx="2940050" cy="366712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solidFill>
                  <a:schemeClr val="folHlink"/>
                </a:solidFill>
                <a:ea typeface="宋体" panose="02010600030101010101" pitchFamily="2" charset="-122"/>
              </a:rPr>
              <a:t>§4.14 Concluding Remarks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 dirty="0"/>
              <a:t>Chapter 4 — The Processor — </a:t>
            </a:r>
            <a:fld id="{34AEDEBF-BFFF-4199-8C33-B33F5E417442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17</a:t>
            </a:fld>
            <a:endParaRPr lang="en-AU" altLang="zh-CN" sz="1400" dirty="0"/>
          </a:p>
        </p:txBody>
      </p:sp>
      <p:sp>
        <p:nvSpPr>
          <p:cNvPr id="3072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数据通路上的部件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  <p:sp>
        <p:nvSpPr>
          <p:cNvPr id="30725" name="Text Box 4"/>
          <p:cNvSpPr txBox="1">
            <a:spLocks noChangeArrowheads="1"/>
          </p:cNvSpPr>
          <p:nvPr/>
        </p:nvSpPr>
        <p:spPr bwMode="auto">
          <a:xfrm rot="5400000">
            <a:off x="7617619" y="1159669"/>
            <a:ext cx="2686050" cy="366712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solidFill>
                  <a:schemeClr val="folHlink"/>
                </a:solidFill>
                <a:ea typeface="宋体" panose="02010600030101010101" pitchFamily="2" charset="-122"/>
              </a:rPr>
              <a:t>§4.3 Building a Datapath</a:t>
            </a: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684213" y="1054100"/>
            <a:ext cx="8270875" cy="1631950"/>
          </a:xfrm>
        </p:spPr>
        <p:txBody>
          <a:bodyPr/>
          <a:lstStyle/>
          <a:p>
            <a:r>
              <a:rPr lang="zh-CN" altLang="en-US" dirty="0" smtClean="0"/>
              <a:t>数据通路部件</a:t>
            </a:r>
            <a:endParaRPr lang="en-US" altLang="zh-CN" dirty="0" smtClean="0"/>
          </a:p>
          <a:p>
            <a:pPr lvl="1"/>
            <a:r>
              <a:rPr lang="zh-CN" altLang="en-US" dirty="0"/>
              <a:t>一</a:t>
            </a:r>
            <a:r>
              <a:rPr lang="zh-CN" altLang="en-US" dirty="0" smtClean="0"/>
              <a:t>个用来操作或保存处理器中数据的单元</a:t>
            </a:r>
            <a:endParaRPr lang="en-US" altLang="zh-CN" dirty="0" smtClean="0"/>
          </a:p>
          <a:p>
            <a:r>
              <a:rPr lang="zh-CN" altLang="en-US" dirty="0" smtClean="0"/>
              <a:t>程序计数器</a:t>
            </a:r>
            <a:r>
              <a:rPr lang="en-US" altLang="zh-CN" dirty="0" smtClean="0"/>
              <a:t>PC</a:t>
            </a:r>
          </a:p>
          <a:p>
            <a:pPr lvl="1"/>
            <a:r>
              <a:rPr lang="zh-CN" altLang="en-US" dirty="0" smtClean="0"/>
              <a:t>存放</a:t>
            </a:r>
            <a:r>
              <a:rPr lang="zh-CN" altLang="en-US" dirty="0"/>
              <a:t>下</a:t>
            </a:r>
            <a:r>
              <a:rPr lang="zh-CN" altLang="en-US" dirty="0" smtClean="0"/>
              <a:t>一条指令地址的寄存器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106" y="3415823"/>
            <a:ext cx="8420100" cy="229552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235113" y="5877272"/>
            <a:ext cx="76843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指令存储器                                   程序计数器</a:t>
            </a:r>
            <a:r>
              <a:rPr lang="en-US" altLang="zh-CN" dirty="0" smtClean="0"/>
              <a:t>		</a:t>
            </a:r>
            <a:r>
              <a:rPr lang="zh-CN" altLang="en-US" dirty="0" smtClean="0"/>
              <a:t>加法器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63353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Footer Placeholder 2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 dirty="0"/>
              <a:t>Chapter 4 — The Processor — </a:t>
            </a:r>
            <a:fld id="{DC5AE293-2DAD-4998-875F-089BEB649566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18</a:t>
            </a:fld>
            <a:endParaRPr lang="en-AU" altLang="zh-CN" sz="1400" dirty="0"/>
          </a:p>
        </p:txBody>
      </p:sp>
      <p:sp>
        <p:nvSpPr>
          <p:cNvPr id="3277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取指令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  <p:sp>
        <p:nvSpPr>
          <p:cNvPr id="32772" name="AutoShape 4"/>
          <p:cNvSpPr>
            <a:spLocks/>
          </p:cNvSpPr>
          <p:nvPr/>
        </p:nvSpPr>
        <p:spPr bwMode="auto">
          <a:xfrm>
            <a:off x="611188" y="4437063"/>
            <a:ext cx="914400" cy="609600"/>
          </a:xfrm>
          <a:prstGeom prst="borderCallout1">
            <a:avLst>
              <a:gd name="adj1" fmla="val 18750"/>
              <a:gd name="adj2" fmla="val 108333"/>
              <a:gd name="adj3" fmla="val -16667"/>
              <a:gd name="adj4" fmla="val 171356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 type="triangle" w="med" len="med"/>
          </a:ln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>
                <a:ea typeface="宋体" panose="02010600030101010101" pitchFamily="2" charset="-122"/>
              </a:rPr>
              <a:t>32-bit register</a:t>
            </a:r>
            <a:endParaRPr lang="en-AU" altLang="zh-CN" sz="1600">
              <a:ea typeface="宋体" panose="02010600030101010101" pitchFamily="2" charset="-122"/>
            </a:endParaRPr>
          </a:p>
        </p:txBody>
      </p:sp>
      <p:sp>
        <p:nvSpPr>
          <p:cNvPr id="32773" name="AutoShape 5"/>
          <p:cNvSpPr>
            <a:spLocks/>
          </p:cNvSpPr>
          <p:nvPr/>
        </p:nvSpPr>
        <p:spPr bwMode="auto">
          <a:xfrm>
            <a:off x="7308850" y="3860800"/>
            <a:ext cx="1439863" cy="863600"/>
          </a:xfrm>
          <a:prstGeom prst="borderCallout1">
            <a:avLst>
              <a:gd name="adj1" fmla="val 13236"/>
              <a:gd name="adj2" fmla="val -5292"/>
              <a:gd name="adj3" fmla="val -41912"/>
              <a:gd name="adj4" fmla="val -55458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 type="triangle" w="med" len="med"/>
          </a:ln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>
                <a:ea typeface="宋体" panose="02010600030101010101" pitchFamily="2" charset="-122"/>
              </a:rPr>
              <a:t>Increment by 4 for next instruction</a:t>
            </a:r>
            <a:endParaRPr lang="en-AU" altLang="zh-CN" sz="1600">
              <a:ea typeface="宋体" panose="02010600030101010101" pitchFamily="2" charset="-122"/>
            </a:endParaRPr>
          </a:p>
        </p:txBody>
      </p:sp>
      <p:pic>
        <p:nvPicPr>
          <p:cNvPr id="32774" name="Picture 6" descr="f04-06-P37449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4075" y="1628775"/>
            <a:ext cx="5143500" cy="401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 dirty="0"/>
              <a:t>Chapter 4 — The Processor — </a:t>
            </a:r>
            <a:fld id="{18BE40E2-147F-4D7E-97B8-6E7FFAACF681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19</a:t>
            </a:fld>
            <a:endParaRPr lang="en-AU" altLang="zh-CN" sz="1400" dirty="0"/>
          </a:p>
        </p:txBody>
      </p:sp>
      <p:pic>
        <p:nvPicPr>
          <p:cNvPr id="34819" name="Picture 6" descr="f04-07-P37449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3427413"/>
            <a:ext cx="6316662" cy="2573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2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 smtClean="0">
                <a:ea typeface="宋体" panose="02010600030101010101" pitchFamily="2" charset="-122"/>
              </a:rPr>
              <a:t>R</a:t>
            </a:r>
            <a:r>
              <a:rPr lang="zh-CN" altLang="en-US" dirty="0" smtClean="0">
                <a:ea typeface="宋体" panose="02010600030101010101" pitchFamily="2" charset="-122"/>
              </a:rPr>
              <a:t>型指令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  <p:sp>
        <p:nvSpPr>
          <p:cNvPr id="3482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1125538"/>
            <a:ext cx="8270875" cy="1920875"/>
          </a:xfrm>
        </p:spPr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读入两个寄存器中的操作数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en-US" altLang="zh-CN" dirty="0" smtClean="0">
                <a:ea typeface="宋体" panose="02010600030101010101" pitchFamily="2" charset="-122"/>
              </a:rPr>
              <a:t>add/sub/AND/OR/</a:t>
            </a:r>
            <a:r>
              <a:rPr lang="en-US" altLang="zh-CN" dirty="0" err="1" smtClean="0">
                <a:ea typeface="宋体" panose="02010600030101010101" pitchFamily="2" charset="-122"/>
              </a:rPr>
              <a:t>slt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执行算术逻辑运算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结果写回到寄存器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123729" y="5723562"/>
            <a:ext cx="57606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寄存器堆                                                            </a:t>
            </a:r>
            <a:r>
              <a:rPr lang="en-US" altLang="zh-CN" dirty="0" smtClean="0"/>
              <a:t>ALU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zh-CN" altLang="en-US" dirty="0" smtClean="0">
                <a:ea typeface="宋体" panose="02010600030101010101" pitchFamily="2" charset="-122"/>
              </a:rPr>
              <a:t>	</a:t>
            </a:r>
            <a:r>
              <a:rPr lang="en-US" altLang="zh-CN" dirty="0" smtClean="0">
                <a:ea typeface="宋体" panose="02010600030101010101" pitchFamily="2" charset="-122"/>
              </a:rPr>
              <a:t>4.1</a:t>
            </a:r>
            <a:r>
              <a:rPr lang="zh-CN" altLang="en-US" dirty="0" smtClean="0">
                <a:ea typeface="宋体" panose="02010600030101010101" pitchFamily="2" charset="-122"/>
              </a:rPr>
              <a:t> 引言    </a:t>
            </a:r>
          </a:p>
          <a:p>
            <a:pPr lvl="1"/>
            <a:r>
              <a:rPr lang="en-US" altLang="zh-CN" dirty="0" smtClean="0">
                <a:ea typeface="宋体" panose="02010600030101010101" pitchFamily="2" charset="-122"/>
              </a:rPr>
              <a:t>	4.2</a:t>
            </a:r>
            <a:r>
              <a:rPr lang="zh-CN" altLang="en-US" dirty="0" smtClean="0">
                <a:ea typeface="宋体" panose="02010600030101010101" pitchFamily="2" charset="-122"/>
              </a:rPr>
              <a:t> 逻辑设计的一般方法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/>
            <a:r>
              <a:rPr lang="zh-CN" altLang="en-US" dirty="0" smtClean="0">
                <a:ea typeface="宋体" panose="02010600030101010101" pitchFamily="2" charset="-122"/>
              </a:rPr>
              <a:t>  </a:t>
            </a:r>
            <a:r>
              <a:rPr lang="en-US" altLang="zh-CN" dirty="0" smtClean="0">
                <a:ea typeface="宋体" panose="02010600030101010101" pitchFamily="2" charset="-122"/>
              </a:rPr>
              <a:t>4.3</a:t>
            </a:r>
            <a:r>
              <a:rPr lang="zh-CN" altLang="en-US" dirty="0" smtClean="0">
                <a:ea typeface="宋体" panose="02010600030101010101" pitchFamily="2" charset="-122"/>
              </a:rPr>
              <a:t> 数据通路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/>
            <a:r>
              <a:rPr lang="zh-CN" altLang="en-US" dirty="0" smtClean="0">
                <a:ea typeface="宋体" panose="02010600030101010101" pitchFamily="2" charset="-122"/>
              </a:rPr>
              <a:t>  </a:t>
            </a:r>
            <a:r>
              <a:rPr lang="en-US" altLang="zh-CN" dirty="0" smtClean="0">
                <a:ea typeface="宋体" panose="02010600030101010101" pitchFamily="2" charset="-122"/>
              </a:rPr>
              <a:t>4.4</a:t>
            </a:r>
            <a:r>
              <a:rPr lang="zh-CN" altLang="en-US" dirty="0" smtClean="0">
                <a:ea typeface="宋体" panose="02010600030101010101" pitchFamily="2" charset="-122"/>
              </a:rPr>
              <a:t> 流水线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/>
            <a:r>
              <a:rPr lang="zh-CN" altLang="en-US" dirty="0" smtClean="0">
                <a:ea typeface="宋体" panose="02010600030101010101" pitchFamily="2" charset="-122"/>
              </a:rPr>
              <a:t>  </a:t>
            </a:r>
            <a:r>
              <a:rPr lang="en-US" altLang="zh-CN" dirty="0" smtClean="0">
                <a:ea typeface="宋体" panose="02010600030101010101" pitchFamily="2" charset="-122"/>
              </a:rPr>
              <a:t>4.5</a:t>
            </a:r>
            <a:r>
              <a:rPr lang="zh-CN" altLang="en-US" dirty="0" smtClean="0">
                <a:ea typeface="宋体" panose="02010600030101010101" pitchFamily="2" charset="-122"/>
              </a:rPr>
              <a:t> 数据冒险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/>
            <a:r>
              <a:rPr lang="zh-CN" altLang="en-US" dirty="0" smtClean="0">
                <a:ea typeface="宋体" panose="02010600030101010101" pitchFamily="2" charset="-122"/>
              </a:rPr>
              <a:t>  </a:t>
            </a:r>
            <a:r>
              <a:rPr lang="en-US" altLang="zh-CN" dirty="0" smtClean="0">
                <a:ea typeface="宋体" panose="02010600030101010101" pitchFamily="2" charset="-122"/>
              </a:rPr>
              <a:t>4.6</a:t>
            </a:r>
            <a:r>
              <a:rPr lang="zh-CN" altLang="en-US" dirty="0" smtClean="0">
                <a:ea typeface="宋体" panose="02010600030101010101" pitchFamily="2" charset="-122"/>
              </a:rPr>
              <a:t> 控制冒险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/>
            <a:r>
              <a:rPr lang="zh-CN" altLang="en-US" dirty="0" smtClean="0">
                <a:ea typeface="宋体" panose="02010600030101010101" pitchFamily="2" charset="-122"/>
              </a:rPr>
              <a:t>  </a:t>
            </a:r>
            <a:r>
              <a:rPr lang="en-US" altLang="zh-CN" dirty="0" smtClean="0">
                <a:ea typeface="宋体" panose="02010600030101010101" pitchFamily="2" charset="-122"/>
              </a:rPr>
              <a:t>4.9 </a:t>
            </a:r>
            <a:r>
              <a:rPr lang="zh-CN" altLang="en-US" dirty="0" smtClean="0">
                <a:ea typeface="宋体" panose="02010600030101010101" pitchFamily="2" charset="-122"/>
              </a:rPr>
              <a:t>异常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/>
            <a:r>
              <a:rPr lang="zh-CN" altLang="en-US" dirty="0" smtClean="0">
                <a:ea typeface="宋体" panose="02010600030101010101" pitchFamily="2" charset="-122"/>
              </a:rPr>
              <a:t>  </a:t>
            </a:r>
            <a:r>
              <a:rPr lang="en-US" altLang="zh-CN" dirty="0" smtClean="0">
                <a:ea typeface="宋体" panose="02010600030101010101" pitchFamily="2" charset="-122"/>
              </a:rPr>
              <a:t>4.10</a:t>
            </a:r>
            <a:r>
              <a:rPr lang="zh-CN" altLang="en-US" dirty="0" smtClean="0">
                <a:ea typeface="宋体" panose="02010600030101010101" pitchFamily="2" charset="-122"/>
              </a:rPr>
              <a:t> 指令级并行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/>
            <a:r>
              <a:rPr lang="zh-CN" altLang="en-US" dirty="0" smtClean="0">
                <a:ea typeface="宋体" panose="02010600030101010101" pitchFamily="2" charset="-122"/>
              </a:rPr>
              <a:t>  </a:t>
            </a:r>
            <a:r>
              <a:rPr lang="en-US" altLang="zh-CN" dirty="0" smtClean="0">
                <a:ea typeface="宋体" panose="02010600030101010101" pitchFamily="2" charset="-122"/>
              </a:rPr>
              <a:t>4.11</a:t>
            </a:r>
            <a:r>
              <a:rPr lang="zh-CN" altLang="en-US" dirty="0" smtClean="0">
                <a:ea typeface="宋体" panose="02010600030101010101" pitchFamily="2" charset="-122"/>
              </a:rPr>
              <a:t> 实例：</a:t>
            </a:r>
            <a:r>
              <a:rPr lang="en-US" altLang="zh-CN" dirty="0" smtClean="0">
                <a:ea typeface="宋体" panose="02010600030101010101" pitchFamily="2" charset="-122"/>
              </a:rPr>
              <a:t>ARM</a:t>
            </a:r>
            <a:r>
              <a:rPr lang="zh-CN" altLang="en-US" dirty="0" smtClean="0">
                <a:ea typeface="宋体" panose="02010600030101010101" pitchFamily="2" charset="-122"/>
              </a:rPr>
              <a:t> </a:t>
            </a:r>
            <a:r>
              <a:rPr lang="en-US" altLang="zh-CN" dirty="0" smtClean="0">
                <a:ea typeface="宋体" panose="02010600030101010101" pitchFamily="2" charset="-122"/>
              </a:rPr>
              <a:t>Cortex</a:t>
            </a:r>
            <a:r>
              <a:rPr lang="zh-CN" altLang="en-US" dirty="0" smtClean="0">
                <a:ea typeface="宋体" panose="02010600030101010101" pitchFamily="2" charset="-122"/>
              </a:rPr>
              <a:t> </a:t>
            </a:r>
            <a:r>
              <a:rPr lang="en-US" altLang="zh-CN" dirty="0" smtClean="0">
                <a:ea typeface="宋体" panose="02010600030101010101" pitchFamily="2" charset="-122"/>
              </a:rPr>
              <a:t>A8</a:t>
            </a:r>
            <a:r>
              <a:rPr lang="zh-CN" altLang="en-US" dirty="0" smtClean="0">
                <a:ea typeface="宋体" panose="02010600030101010101" pitchFamily="2" charset="-122"/>
              </a:rPr>
              <a:t> </a:t>
            </a:r>
            <a:r>
              <a:rPr lang="en-US" altLang="zh-CN" dirty="0" smtClean="0">
                <a:ea typeface="宋体" panose="02010600030101010101" pitchFamily="2" charset="-122"/>
              </a:rPr>
              <a:t>&amp; Intel i7 920</a:t>
            </a:r>
            <a:r>
              <a:rPr lang="zh-CN" altLang="en-US" dirty="0" smtClean="0">
                <a:ea typeface="宋体" panose="02010600030101010101" pitchFamily="2" charset="-122"/>
              </a:rPr>
              <a:t> 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endParaRPr lang="zh-CN" altLang="en-US" dirty="0" smtClean="0">
              <a:ea typeface="宋体" panose="02010600030101010101" pitchFamily="2" charset="-122"/>
            </a:endParaRPr>
          </a:p>
        </p:txBody>
      </p:sp>
      <p:sp>
        <p:nvSpPr>
          <p:cNvPr id="8195" name="灯片编号占位符 1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0287BF6D-A13D-414C-B84D-A0DD3004D104}" type="slidenum">
              <a:rPr lang="zh-CN" altLang="en-US" sz="1200">
                <a:solidFill>
                  <a:srgbClr val="898989"/>
                </a:solidFill>
                <a:latin typeface="Calibri" panose="020F050202020403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</a:t>
            </a:fld>
            <a:endParaRPr lang="zh-CN" altLang="en-US" sz="1200">
              <a:solidFill>
                <a:srgbClr val="898989"/>
              </a:solidFill>
              <a:latin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FDAF4A8B-FFB1-49D6-AED1-D0BAA72A7B4D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20</a:t>
            </a:fld>
            <a:endParaRPr lang="en-AU" altLang="zh-CN" sz="1400"/>
          </a:p>
        </p:txBody>
      </p:sp>
      <p:pic>
        <p:nvPicPr>
          <p:cNvPr id="36867" name="Picture 6" descr="f04-08-P37449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513" y="3644900"/>
            <a:ext cx="4437062" cy="2468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68" name="Rectangle 2"/>
          <p:cNvSpPr>
            <a:spLocks noGrp="1" noChangeArrowheads="1"/>
          </p:cNvSpPr>
          <p:nvPr>
            <p:ph type="title"/>
          </p:nvPr>
        </p:nvSpPr>
        <p:spPr>
          <a:xfrm>
            <a:off x="684213" y="138609"/>
            <a:ext cx="8259762" cy="769441"/>
          </a:xfrm>
        </p:spPr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存取指令</a:t>
            </a:r>
            <a:r>
              <a:rPr lang="zh-CN" altLang="en-US" sz="2800" dirty="0">
                <a:ea typeface="宋体" panose="02010600030101010101" pitchFamily="2" charset="-122"/>
              </a:rPr>
              <a:t>（</a:t>
            </a:r>
            <a:r>
              <a:rPr lang="en-US" altLang="zh-CN" sz="2800" dirty="0">
                <a:ea typeface="宋体" panose="02010600030101010101" pitchFamily="2" charset="-122"/>
              </a:rPr>
              <a:t>Load/Store</a:t>
            </a:r>
            <a:r>
              <a:rPr lang="zh-CN" altLang="en-US" sz="2800" dirty="0">
                <a:ea typeface="宋体" panose="02010600030101010101" pitchFamily="2" charset="-122"/>
              </a:rPr>
              <a:t>）</a:t>
            </a:r>
            <a:endParaRPr lang="en-AU" altLang="zh-CN" sz="2800" dirty="0" smtClean="0">
              <a:ea typeface="宋体" panose="02010600030101010101" pitchFamily="2" charset="-122"/>
            </a:endParaRPr>
          </a:p>
        </p:txBody>
      </p:sp>
      <p:sp>
        <p:nvSpPr>
          <p:cNvPr id="3686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1125538"/>
            <a:ext cx="8204200" cy="2611437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zh-CN" altLang="en-US" sz="2800" dirty="0" smtClean="0">
                <a:ea typeface="宋体" panose="02010600030101010101" pitchFamily="2" charset="-122"/>
              </a:rPr>
              <a:t>读寄存器操作数</a:t>
            </a:r>
            <a:r>
              <a:rPr lang="en-US" altLang="zh-CN" sz="2800" dirty="0" smtClean="0">
                <a:ea typeface="宋体" panose="02010600030101010101" pitchFamily="2" charset="-122"/>
              </a:rPr>
              <a:t>(</a:t>
            </a:r>
            <a:r>
              <a:rPr lang="zh-CN" altLang="en-US" sz="2800" dirty="0" smtClean="0">
                <a:ea typeface="宋体" panose="02010600030101010101" pitchFamily="2" charset="-122"/>
              </a:rPr>
              <a:t>基址</a:t>
            </a:r>
            <a:r>
              <a:rPr lang="en-US" altLang="zh-CN" sz="2800" dirty="0" smtClean="0">
                <a:ea typeface="宋体" panose="02010600030101010101" pitchFamily="2" charset="-122"/>
              </a:rPr>
              <a:t>) </a:t>
            </a:r>
          </a:p>
          <a:p>
            <a:pPr eaLnBrk="1" hangingPunct="1">
              <a:lnSpc>
                <a:spcPct val="90000"/>
              </a:lnSpc>
            </a:pPr>
            <a:r>
              <a:rPr lang="zh-CN" altLang="en-US" sz="2800" dirty="0" smtClean="0">
                <a:ea typeface="宋体" panose="02010600030101010101" pitchFamily="2" charset="-122"/>
              </a:rPr>
              <a:t>用</a:t>
            </a:r>
            <a:r>
              <a:rPr lang="en-US" altLang="zh-CN" sz="2800" dirty="0" smtClean="0">
                <a:ea typeface="宋体" panose="02010600030101010101" pitchFamily="2" charset="-122"/>
              </a:rPr>
              <a:t>16</a:t>
            </a:r>
            <a:r>
              <a:rPr lang="zh-CN" altLang="en-US" sz="2800" dirty="0" smtClean="0">
                <a:ea typeface="宋体" panose="02010600030101010101" pitchFamily="2" charset="-122"/>
              </a:rPr>
              <a:t>位偏移量计算地址</a:t>
            </a:r>
            <a:endParaRPr lang="en-US" altLang="zh-CN" sz="2800" dirty="0" smtClean="0">
              <a:ea typeface="宋体" panose="02010600030101010101" pitchFamily="2" charset="-122"/>
            </a:endParaRPr>
          </a:p>
          <a:p>
            <a:pPr lvl="1" eaLnBrk="1" hangingPunct="1">
              <a:lnSpc>
                <a:spcPct val="90000"/>
              </a:lnSpc>
            </a:pPr>
            <a:r>
              <a:rPr lang="zh-CN" altLang="en-US" sz="2400" dirty="0" smtClean="0">
                <a:ea typeface="宋体" panose="02010600030101010101" pitchFamily="2" charset="-122"/>
              </a:rPr>
              <a:t>由</a:t>
            </a:r>
            <a:r>
              <a:rPr lang="en-US" altLang="zh-CN" sz="2400" dirty="0" smtClean="0">
                <a:ea typeface="宋体" panose="02010600030101010101" pitchFamily="2" charset="-122"/>
              </a:rPr>
              <a:t>ALU</a:t>
            </a:r>
            <a:r>
              <a:rPr lang="zh-CN" altLang="en-US" sz="2400" dirty="0" smtClean="0">
                <a:ea typeface="宋体" panose="02010600030101010101" pitchFamily="2" charset="-122"/>
              </a:rPr>
              <a:t>计算，对偏移量进行符号扩展</a:t>
            </a:r>
            <a:endParaRPr lang="en-US" altLang="zh-CN" sz="2400" dirty="0" smtClean="0">
              <a:ea typeface="宋体" panose="02010600030101010101" pitchFamily="2" charset="-122"/>
            </a:endParaRPr>
          </a:p>
          <a:p>
            <a:pPr eaLnBrk="1" hangingPunct="1">
              <a:lnSpc>
                <a:spcPct val="90000"/>
              </a:lnSpc>
            </a:pPr>
            <a:r>
              <a:rPr lang="zh-CN" altLang="en-US" sz="2800" dirty="0" smtClean="0">
                <a:ea typeface="宋体" panose="02010600030101010101" pitchFamily="2" charset="-122"/>
              </a:rPr>
              <a:t>取</a:t>
            </a:r>
            <a:r>
              <a:rPr lang="en-US" altLang="zh-CN" sz="2800" dirty="0" smtClean="0">
                <a:ea typeface="宋体" panose="02010600030101010101" pitchFamily="2" charset="-122"/>
              </a:rPr>
              <a:t>Load: </a:t>
            </a:r>
            <a:r>
              <a:rPr lang="zh-CN" altLang="en-US" sz="2800" dirty="0" smtClean="0">
                <a:ea typeface="宋体" panose="02010600030101010101" pitchFamily="2" charset="-122"/>
              </a:rPr>
              <a:t>读内存单元、读入数据保存到寄存器</a:t>
            </a:r>
            <a:endParaRPr lang="en-US" altLang="zh-CN" sz="2800" dirty="0" smtClean="0">
              <a:ea typeface="宋体" panose="02010600030101010101" pitchFamily="2" charset="-122"/>
            </a:endParaRPr>
          </a:p>
          <a:p>
            <a:pPr eaLnBrk="1" hangingPunct="1">
              <a:lnSpc>
                <a:spcPct val="90000"/>
              </a:lnSpc>
            </a:pPr>
            <a:r>
              <a:rPr lang="zh-CN" altLang="en-US" sz="2800" dirty="0" smtClean="0">
                <a:ea typeface="宋体" panose="02010600030101010101" pitchFamily="2" charset="-122"/>
              </a:rPr>
              <a:t>存</a:t>
            </a:r>
            <a:r>
              <a:rPr lang="en-US" altLang="zh-CN" sz="2800" dirty="0" smtClean="0">
                <a:ea typeface="宋体" panose="02010600030101010101" pitchFamily="2" charset="-122"/>
              </a:rPr>
              <a:t>Store: </a:t>
            </a:r>
            <a:r>
              <a:rPr lang="zh-CN" altLang="en-US" sz="2800" dirty="0" smtClean="0">
                <a:ea typeface="宋体" panose="02010600030101010101" pitchFamily="2" charset="-122"/>
              </a:rPr>
              <a:t>将寄存器值写入到内存单元</a:t>
            </a:r>
            <a:endParaRPr lang="en-AU" altLang="zh-CN" sz="2800" dirty="0" smtClean="0"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E2E6A639-9CAF-46C7-BCB3-ADD4641123C0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21</a:t>
            </a:fld>
            <a:endParaRPr lang="en-AU" altLang="zh-CN" sz="1400"/>
          </a:p>
        </p:txBody>
      </p:sp>
      <p:sp>
        <p:nvSpPr>
          <p:cNvPr id="3891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分支指令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读入</a:t>
            </a:r>
            <a:r>
              <a:rPr lang="en-US" altLang="zh-CN" dirty="0" smtClean="0">
                <a:ea typeface="宋体" panose="02010600030101010101" pitchFamily="2" charset="-122"/>
              </a:rPr>
              <a:t>3</a:t>
            </a:r>
            <a:r>
              <a:rPr lang="zh-CN" altLang="en-US" dirty="0" smtClean="0">
                <a:ea typeface="宋体" panose="02010600030101010101" pitchFamily="2" charset="-122"/>
              </a:rPr>
              <a:t>个寄存器操作数（</a:t>
            </a:r>
            <a:r>
              <a:rPr lang="en-US" altLang="zh-CN" dirty="0" smtClean="0">
                <a:ea typeface="宋体" panose="02010600030101010101" pitchFamily="2" charset="-122"/>
              </a:rPr>
              <a:t>2</a:t>
            </a:r>
            <a:r>
              <a:rPr lang="zh-CN" altLang="en-US" dirty="0" smtClean="0">
                <a:ea typeface="宋体" panose="02010600030101010101" pitchFamily="2" charset="-122"/>
              </a:rPr>
              <a:t>比较数</a:t>
            </a:r>
            <a:r>
              <a:rPr lang="en-US" altLang="zh-CN" dirty="0" smtClean="0">
                <a:ea typeface="宋体" panose="02010600030101010101" pitchFamily="2" charset="-122"/>
              </a:rPr>
              <a:t>/1</a:t>
            </a:r>
            <a:r>
              <a:rPr lang="zh-CN" altLang="en-US" dirty="0" smtClean="0">
                <a:ea typeface="宋体" panose="02010600030101010101" pitchFamily="2" charset="-122"/>
              </a:rPr>
              <a:t>目标地址）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操作数的比较操作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dirty="0" smtClean="0">
                <a:ea typeface="宋体" panose="02010600030101010101" pitchFamily="2" charset="-122"/>
              </a:rPr>
              <a:t>由</a:t>
            </a:r>
            <a:r>
              <a:rPr lang="en-US" altLang="zh-CN" dirty="0" smtClean="0">
                <a:ea typeface="宋体" panose="02010600030101010101" pitchFamily="2" charset="-122"/>
              </a:rPr>
              <a:t> ALU</a:t>
            </a:r>
            <a:r>
              <a:rPr lang="zh-CN" altLang="en-US" dirty="0" smtClean="0">
                <a:ea typeface="宋体" panose="02010600030101010101" pitchFamily="2" charset="-122"/>
              </a:rPr>
              <a:t>执行减法，建立标志位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计算</a:t>
            </a:r>
            <a:r>
              <a:rPr lang="zh-CN" altLang="en-US" dirty="0" smtClean="0">
                <a:solidFill>
                  <a:srgbClr val="009900"/>
                </a:solidFill>
                <a:ea typeface="宋体" panose="02010600030101010101" pitchFamily="2" charset="-122"/>
              </a:rPr>
              <a:t>分支目标地址</a:t>
            </a:r>
            <a:r>
              <a:rPr lang="en-US" altLang="zh-CN" dirty="0" smtClean="0">
                <a:solidFill>
                  <a:srgbClr val="009900"/>
                </a:solidFill>
                <a:ea typeface="宋体" panose="02010600030101010101" pitchFamily="2" charset="-122"/>
              </a:rPr>
              <a:t> </a:t>
            </a:r>
          </a:p>
          <a:p>
            <a:pPr lvl="1" eaLnBrk="1" hangingPunct="1"/>
            <a:r>
              <a:rPr lang="zh-CN" altLang="en-US" dirty="0" smtClean="0">
                <a:ea typeface="宋体" panose="02010600030101010101" pitchFamily="2" charset="-122"/>
              </a:rPr>
              <a:t>将地址偏移进行符号扩展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dirty="0" smtClean="0">
                <a:ea typeface="宋体" panose="02010600030101010101" pitchFamily="2" charset="-122"/>
              </a:rPr>
              <a:t>左移两位</a:t>
            </a:r>
            <a:r>
              <a:rPr lang="en-US" altLang="zh-CN" dirty="0" smtClean="0">
                <a:ea typeface="宋体" panose="02010600030101010101" pitchFamily="2" charset="-122"/>
              </a:rPr>
              <a:t>(</a:t>
            </a:r>
            <a:r>
              <a:rPr lang="zh-CN" altLang="en-US" dirty="0" smtClean="0">
                <a:ea typeface="宋体" panose="02010600030101010101" pitchFamily="2" charset="-122"/>
              </a:rPr>
              <a:t>按字为单位的偏移量</a:t>
            </a:r>
            <a:r>
              <a:rPr lang="en-US" altLang="zh-CN" dirty="0" smtClean="0">
                <a:ea typeface="宋体" panose="02010600030101010101" pitchFamily="2" charset="-122"/>
              </a:rPr>
              <a:t>)</a:t>
            </a:r>
          </a:p>
          <a:p>
            <a:pPr lvl="1" eaLnBrk="1" hangingPunct="1"/>
            <a:r>
              <a:rPr lang="zh-CN" altLang="en-US" dirty="0" smtClean="0">
                <a:ea typeface="宋体" panose="02010600030101010101" pitchFamily="2" charset="-122"/>
              </a:rPr>
              <a:t>再</a:t>
            </a:r>
            <a:r>
              <a:rPr lang="zh-CN" altLang="en-US" dirty="0">
                <a:ea typeface="宋体" panose="02010600030101010101" pitchFamily="2" charset="-122"/>
              </a:rPr>
              <a:t>加上</a:t>
            </a:r>
            <a:r>
              <a:rPr lang="zh-CN" altLang="en-US" dirty="0" smtClean="0">
                <a:ea typeface="宋体" panose="02010600030101010101" pitchFamily="2" charset="-122"/>
              </a:rPr>
              <a:t>（</a:t>
            </a:r>
            <a:r>
              <a:rPr lang="en-US" altLang="zh-CN" dirty="0" smtClean="0">
                <a:ea typeface="宋体" panose="02010600030101010101" pitchFamily="2" charset="-122"/>
              </a:rPr>
              <a:t>PC + 4</a:t>
            </a:r>
            <a:r>
              <a:rPr lang="zh-CN" altLang="en-US" dirty="0" smtClean="0">
                <a:ea typeface="宋体" panose="02010600030101010101" pitchFamily="2" charset="-122"/>
              </a:rPr>
              <a:t>）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2" eaLnBrk="1" hangingPunct="1"/>
            <a:r>
              <a:rPr lang="en-US" altLang="zh-CN" dirty="0" smtClean="0">
                <a:ea typeface="宋体" panose="02010600030101010101" pitchFamily="2" charset="-122"/>
              </a:rPr>
              <a:t>PC+4</a:t>
            </a:r>
            <a:r>
              <a:rPr lang="zh-CN" altLang="en-US" dirty="0" smtClean="0">
                <a:ea typeface="宋体" panose="02010600030101010101" pitchFamily="2" charset="-122"/>
              </a:rPr>
              <a:t>在本条指令取指后就已完成计算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根据标志位确定是否分支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dirty="0" smtClean="0">
                <a:ea typeface="宋体" panose="02010600030101010101" pitchFamily="2" charset="-122"/>
              </a:rPr>
              <a:t>分支发生（</a:t>
            </a:r>
            <a:r>
              <a:rPr lang="en-US" altLang="zh-CN" dirty="0" smtClean="0">
                <a:ea typeface="宋体" panose="02010600030101010101" pitchFamily="2" charset="-122"/>
              </a:rPr>
              <a:t>branch taken</a:t>
            </a:r>
            <a:r>
              <a:rPr lang="zh-CN" altLang="en-US" dirty="0" smtClean="0">
                <a:ea typeface="宋体" panose="02010600030101010101" pitchFamily="2" charset="-122"/>
              </a:rPr>
              <a:t>）</a:t>
            </a:r>
            <a:r>
              <a:rPr lang="en-US" altLang="zh-CN" dirty="0" smtClean="0">
                <a:ea typeface="宋体" panose="02010600030101010101" pitchFamily="2" charset="-122"/>
              </a:rPr>
              <a:t>/</a:t>
            </a:r>
            <a:r>
              <a:rPr lang="zh-CN" altLang="en-US" dirty="0" smtClean="0">
                <a:ea typeface="宋体" panose="02010600030101010101" pitchFamily="2" charset="-122"/>
              </a:rPr>
              <a:t>分支未发生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Footer Placeholder 2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F24687C8-9346-4887-A473-64C6905E003B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22</a:t>
            </a:fld>
            <a:endParaRPr lang="en-AU" altLang="zh-CN" sz="1400"/>
          </a:p>
        </p:txBody>
      </p:sp>
      <p:pic>
        <p:nvPicPr>
          <p:cNvPr id="40963" name="Picture 7" descr="f04-09-P37449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813" y="1268413"/>
            <a:ext cx="6556375" cy="4772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6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分支指令部件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  <p:sp>
        <p:nvSpPr>
          <p:cNvPr id="40965" name="AutoShape 4"/>
          <p:cNvSpPr>
            <a:spLocks/>
          </p:cNvSpPr>
          <p:nvPr/>
        </p:nvSpPr>
        <p:spPr bwMode="auto">
          <a:xfrm>
            <a:off x="1187450" y="1557338"/>
            <a:ext cx="1079500" cy="865187"/>
          </a:xfrm>
          <a:prstGeom prst="borderCallout1">
            <a:avLst>
              <a:gd name="adj1" fmla="val 13213"/>
              <a:gd name="adj2" fmla="val 107060"/>
              <a:gd name="adj3" fmla="val 66241"/>
              <a:gd name="adj4" fmla="val 355296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 type="triangle" w="med" len="med"/>
          </a:ln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>
                <a:ea typeface="宋体" panose="02010600030101010101" pitchFamily="2" charset="-122"/>
              </a:rPr>
              <a:t>Just</a:t>
            </a:r>
            <a:br>
              <a:rPr lang="en-US" altLang="zh-CN" sz="1600">
                <a:ea typeface="宋体" panose="02010600030101010101" pitchFamily="2" charset="-122"/>
              </a:rPr>
            </a:br>
            <a:r>
              <a:rPr lang="en-US" altLang="zh-CN" sz="1600">
                <a:ea typeface="宋体" panose="02010600030101010101" pitchFamily="2" charset="-122"/>
              </a:rPr>
              <a:t>re-routes wires</a:t>
            </a:r>
            <a:endParaRPr lang="en-AU" altLang="zh-CN" sz="1600">
              <a:ea typeface="宋体" panose="02010600030101010101" pitchFamily="2" charset="-122"/>
            </a:endParaRPr>
          </a:p>
        </p:txBody>
      </p:sp>
      <p:sp>
        <p:nvSpPr>
          <p:cNvPr id="40966" name="AutoShape 5"/>
          <p:cNvSpPr>
            <a:spLocks/>
          </p:cNvSpPr>
          <p:nvPr/>
        </p:nvSpPr>
        <p:spPr bwMode="auto">
          <a:xfrm>
            <a:off x="5364163" y="5661025"/>
            <a:ext cx="1368425" cy="647700"/>
          </a:xfrm>
          <a:prstGeom prst="borderCallout1">
            <a:avLst>
              <a:gd name="adj1" fmla="val 17648"/>
              <a:gd name="adj2" fmla="val -5569"/>
              <a:gd name="adj3" fmla="val 8579"/>
              <a:gd name="adj4" fmla="val -5963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 type="triangle" w="med" len="med"/>
          </a:ln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>
                <a:ea typeface="宋体" panose="02010600030101010101" pitchFamily="2" charset="-122"/>
              </a:rPr>
              <a:t>Sign-bit wire replicated</a:t>
            </a:r>
            <a:endParaRPr lang="en-AU" altLang="zh-CN" sz="1600"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64A09874-4D4C-49AD-878C-95F81283EB6C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23</a:t>
            </a:fld>
            <a:endParaRPr lang="en-AU" altLang="zh-CN" sz="1400"/>
          </a:p>
        </p:txBody>
      </p:sp>
      <p:sp>
        <p:nvSpPr>
          <p:cNvPr id="4301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构建简单</a:t>
            </a:r>
            <a:r>
              <a:rPr lang="zh-CN" altLang="en-US" dirty="0">
                <a:ea typeface="宋体" panose="02010600030101010101" pitchFamily="2" charset="-122"/>
              </a:rPr>
              <a:t>的数据通路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  <p:sp>
        <p:nvSpPr>
          <p:cNvPr id="4301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初步的数据通路在</a:t>
            </a:r>
            <a:r>
              <a:rPr lang="en-US" altLang="zh-CN" dirty="0" smtClean="0">
                <a:ea typeface="宋体" panose="02010600030101010101" pitchFamily="2" charset="-122"/>
              </a:rPr>
              <a:t>1</a:t>
            </a:r>
            <a:r>
              <a:rPr lang="zh-CN" altLang="en-US" dirty="0" smtClean="0">
                <a:ea typeface="宋体" panose="02010600030101010101" pitchFamily="2" charset="-122"/>
              </a:rPr>
              <a:t>个时钟周期内完成指令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dirty="0" smtClean="0">
                <a:ea typeface="宋体" panose="02010600030101010101" pitchFamily="2" charset="-122"/>
              </a:rPr>
              <a:t>每个数据通路部件在一个时钟周期内只能处理一条指令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dirty="0" smtClean="0">
                <a:ea typeface="宋体" panose="02010600030101010101" pitchFamily="2" charset="-122"/>
              </a:rPr>
              <a:t>因此需要独立的数据和指令存储器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当不同指令的数据来源不同时，需要使用</a:t>
            </a:r>
            <a:r>
              <a:rPr lang="zh-CN" altLang="en-US" dirty="0">
                <a:ea typeface="宋体" panose="02010600030101010101" pitchFamily="2" charset="-122"/>
              </a:rPr>
              <a:t>多</a:t>
            </a:r>
            <a:r>
              <a:rPr lang="zh-CN" altLang="en-US" dirty="0" smtClean="0">
                <a:ea typeface="宋体" panose="02010600030101010101" pitchFamily="2" charset="-122"/>
              </a:rPr>
              <a:t>选器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Footer Placeholder 2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4B685425-BFB4-49AA-A567-64E16B0B11AB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24</a:t>
            </a:fld>
            <a:endParaRPr lang="en-AU" altLang="zh-CN" sz="1400"/>
          </a:p>
        </p:txBody>
      </p:sp>
      <p:pic>
        <p:nvPicPr>
          <p:cNvPr id="45059" name="Picture 5" descr="f04-10-P37449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1628775"/>
            <a:ext cx="7893050" cy="3846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060" name="Rectangle 2"/>
          <p:cNvSpPr>
            <a:spLocks noGrp="1" noChangeArrowheads="1"/>
          </p:cNvSpPr>
          <p:nvPr>
            <p:ph type="title"/>
          </p:nvPr>
        </p:nvSpPr>
        <p:spPr>
          <a:xfrm>
            <a:off x="684213" y="138609"/>
            <a:ext cx="8259762" cy="769441"/>
          </a:xfrm>
        </p:spPr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简单的数据通路</a:t>
            </a:r>
            <a:r>
              <a:rPr lang="en-US" altLang="zh-CN" dirty="0" smtClean="0">
                <a:ea typeface="宋体" panose="02010600030101010101" pitchFamily="2" charset="-122"/>
              </a:rPr>
              <a:t>(R</a:t>
            </a:r>
            <a:r>
              <a:rPr lang="zh-CN" altLang="en-US" dirty="0">
                <a:ea typeface="宋体" panose="02010600030101010101" pitchFamily="2" charset="-122"/>
              </a:rPr>
              <a:t>型</a:t>
            </a:r>
            <a:r>
              <a:rPr lang="en-US" altLang="zh-CN" dirty="0">
                <a:ea typeface="宋体" panose="02010600030101010101" pitchFamily="2" charset="-122"/>
              </a:rPr>
              <a:t>/</a:t>
            </a:r>
            <a:r>
              <a:rPr lang="zh-CN" altLang="en-US" dirty="0">
                <a:ea typeface="宋体" panose="02010600030101010101" pitchFamily="2" charset="-122"/>
              </a:rPr>
              <a:t>存取 </a:t>
            </a:r>
            <a:r>
              <a:rPr lang="en-US" altLang="zh-CN" dirty="0" smtClean="0">
                <a:ea typeface="宋体" panose="02010600030101010101" pitchFamily="2" charset="-122"/>
              </a:rPr>
              <a:t>)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  <p:sp>
        <p:nvSpPr>
          <p:cNvPr id="2" name="任意多边形 1"/>
          <p:cNvSpPr/>
          <p:nvPr/>
        </p:nvSpPr>
        <p:spPr bwMode="auto">
          <a:xfrm>
            <a:off x="3820438" y="2217106"/>
            <a:ext cx="1471642" cy="45719"/>
          </a:xfrm>
          <a:custGeom>
            <a:avLst/>
            <a:gdLst>
              <a:gd name="connsiteX0" fmla="*/ 0 w 1277655"/>
              <a:gd name="connsiteY0" fmla="*/ 0 h 12526"/>
              <a:gd name="connsiteX1" fmla="*/ 1277655 w 1277655"/>
              <a:gd name="connsiteY1" fmla="*/ 12526 h 12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7655" h="12526">
                <a:moveTo>
                  <a:pt x="0" y="0"/>
                </a:moveTo>
                <a:lnTo>
                  <a:pt x="1277655" y="12526"/>
                </a:lnTo>
              </a:path>
            </a:pathLst>
          </a:custGeom>
          <a:noFill/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" name="任意多边形 2"/>
          <p:cNvSpPr/>
          <p:nvPr/>
        </p:nvSpPr>
        <p:spPr bwMode="auto">
          <a:xfrm>
            <a:off x="3757808" y="2981195"/>
            <a:ext cx="1665962" cy="50607"/>
          </a:xfrm>
          <a:custGeom>
            <a:avLst/>
            <a:gdLst>
              <a:gd name="connsiteX0" fmla="*/ 0 w 1665962"/>
              <a:gd name="connsiteY0" fmla="*/ 12526 h 50607"/>
              <a:gd name="connsiteX1" fmla="*/ 588724 w 1665962"/>
              <a:gd name="connsiteY1" fmla="*/ 25052 h 50607"/>
              <a:gd name="connsiteX2" fmla="*/ 989556 w 1665962"/>
              <a:gd name="connsiteY2" fmla="*/ 50104 h 50607"/>
              <a:gd name="connsiteX3" fmla="*/ 1665962 w 1665962"/>
              <a:gd name="connsiteY3" fmla="*/ 0 h 50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65962" h="50607">
                <a:moveTo>
                  <a:pt x="0" y="12526"/>
                </a:moveTo>
                <a:lnTo>
                  <a:pt x="588724" y="25052"/>
                </a:lnTo>
                <a:cubicBezTo>
                  <a:pt x="753650" y="31315"/>
                  <a:pt x="810016" y="54279"/>
                  <a:pt x="989556" y="50104"/>
                </a:cubicBezTo>
                <a:cubicBezTo>
                  <a:pt x="1169096" y="45929"/>
                  <a:pt x="1417529" y="22964"/>
                  <a:pt x="1665962" y="0"/>
                </a:cubicBezTo>
              </a:path>
            </a:pathLst>
          </a:custGeom>
          <a:noFill/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" name="任意多边形 3"/>
          <p:cNvSpPr/>
          <p:nvPr/>
        </p:nvSpPr>
        <p:spPr bwMode="auto">
          <a:xfrm>
            <a:off x="1240582" y="2868460"/>
            <a:ext cx="7393798" cy="2794426"/>
          </a:xfrm>
          <a:custGeom>
            <a:avLst/>
            <a:gdLst>
              <a:gd name="connsiteX0" fmla="*/ 4533917 w 7393798"/>
              <a:gd name="connsiteY0" fmla="*/ 0 h 2794426"/>
              <a:gd name="connsiteX1" fmla="*/ 4734333 w 7393798"/>
              <a:gd name="connsiteY1" fmla="*/ 288099 h 2794426"/>
              <a:gd name="connsiteX2" fmla="*/ 4922223 w 7393798"/>
              <a:gd name="connsiteY2" fmla="*/ 1340285 h 2794426"/>
              <a:gd name="connsiteX3" fmla="*/ 6287560 w 7393798"/>
              <a:gd name="connsiteY3" fmla="*/ 1503124 h 2794426"/>
              <a:gd name="connsiteX4" fmla="*/ 6600711 w 7393798"/>
              <a:gd name="connsiteY4" fmla="*/ 1089765 h 2794426"/>
              <a:gd name="connsiteX5" fmla="*/ 6801128 w 7393798"/>
              <a:gd name="connsiteY5" fmla="*/ 588724 h 2794426"/>
              <a:gd name="connsiteX6" fmla="*/ 7176908 w 7393798"/>
              <a:gd name="connsiteY6" fmla="*/ 501041 h 2794426"/>
              <a:gd name="connsiteX7" fmla="*/ 7364799 w 7393798"/>
              <a:gd name="connsiteY7" fmla="*/ 864296 h 2794426"/>
              <a:gd name="connsiteX8" fmla="*/ 7339747 w 7393798"/>
              <a:gd name="connsiteY8" fmla="*/ 2342367 h 2794426"/>
              <a:gd name="connsiteX9" fmla="*/ 6863758 w 7393798"/>
              <a:gd name="connsiteY9" fmla="*/ 2630466 h 2794426"/>
              <a:gd name="connsiteX10" fmla="*/ 5899254 w 7393798"/>
              <a:gd name="connsiteY10" fmla="*/ 2705622 h 2794426"/>
              <a:gd name="connsiteX11" fmla="*/ 675900 w 7393798"/>
              <a:gd name="connsiteY11" fmla="*/ 2680570 h 2794426"/>
              <a:gd name="connsiteX12" fmla="*/ 62125 w 7393798"/>
              <a:gd name="connsiteY12" fmla="*/ 1290181 h 2794426"/>
              <a:gd name="connsiteX13" fmla="*/ 638322 w 7393798"/>
              <a:gd name="connsiteY13" fmla="*/ 726510 h 2794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7393798" h="2794426">
                <a:moveTo>
                  <a:pt x="4533917" y="0"/>
                </a:moveTo>
                <a:cubicBezTo>
                  <a:pt x="4601766" y="32359"/>
                  <a:pt x="4669615" y="64718"/>
                  <a:pt x="4734333" y="288099"/>
                </a:cubicBezTo>
                <a:cubicBezTo>
                  <a:pt x="4799051" y="511480"/>
                  <a:pt x="4663352" y="1137781"/>
                  <a:pt x="4922223" y="1340285"/>
                </a:cubicBezTo>
                <a:cubicBezTo>
                  <a:pt x="5181094" y="1542789"/>
                  <a:pt x="6007812" y="1544877"/>
                  <a:pt x="6287560" y="1503124"/>
                </a:cubicBezTo>
                <a:cubicBezTo>
                  <a:pt x="6567308" y="1461371"/>
                  <a:pt x="6515116" y="1242165"/>
                  <a:pt x="6600711" y="1089765"/>
                </a:cubicBezTo>
                <a:cubicBezTo>
                  <a:pt x="6686306" y="937365"/>
                  <a:pt x="6705095" y="686845"/>
                  <a:pt x="6801128" y="588724"/>
                </a:cubicBezTo>
                <a:cubicBezTo>
                  <a:pt x="6897161" y="490603"/>
                  <a:pt x="7082963" y="455112"/>
                  <a:pt x="7176908" y="501041"/>
                </a:cubicBezTo>
                <a:cubicBezTo>
                  <a:pt x="7270853" y="546970"/>
                  <a:pt x="7337659" y="557408"/>
                  <a:pt x="7364799" y="864296"/>
                </a:cubicBezTo>
                <a:cubicBezTo>
                  <a:pt x="7391939" y="1171184"/>
                  <a:pt x="7423254" y="2048005"/>
                  <a:pt x="7339747" y="2342367"/>
                </a:cubicBezTo>
                <a:cubicBezTo>
                  <a:pt x="7256240" y="2636729"/>
                  <a:pt x="7103840" y="2569924"/>
                  <a:pt x="6863758" y="2630466"/>
                </a:cubicBezTo>
                <a:cubicBezTo>
                  <a:pt x="6623676" y="2691008"/>
                  <a:pt x="5899254" y="2705622"/>
                  <a:pt x="5899254" y="2705622"/>
                </a:cubicBezTo>
                <a:cubicBezTo>
                  <a:pt x="4867944" y="2713973"/>
                  <a:pt x="1648755" y="2916477"/>
                  <a:pt x="675900" y="2680570"/>
                </a:cubicBezTo>
                <a:cubicBezTo>
                  <a:pt x="-296955" y="2444663"/>
                  <a:pt x="68388" y="1615858"/>
                  <a:pt x="62125" y="1290181"/>
                </a:cubicBezTo>
                <a:cubicBezTo>
                  <a:pt x="55862" y="964504"/>
                  <a:pt x="347092" y="845507"/>
                  <a:pt x="638322" y="726510"/>
                </a:cubicBezTo>
              </a:path>
            </a:pathLst>
          </a:custGeom>
          <a:noFill/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" name="任意多边形 4"/>
          <p:cNvSpPr/>
          <p:nvPr/>
        </p:nvSpPr>
        <p:spPr bwMode="auto">
          <a:xfrm>
            <a:off x="3469710" y="2342367"/>
            <a:ext cx="1841326" cy="12526"/>
          </a:xfrm>
          <a:custGeom>
            <a:avLst/>
            <a:gdLst>
              <a:gd name="connsiteX0" fmla="*/ 0 w 1841326"/>
              <a:gd name="connsiteY0" fmla="*/ 0 h 12526"/>
              <a:gd name="connsiteX1" fmla="*/ 1841326 w 1841326"/>
              <a:gd name="connsiteY1" fmla="*/ 12526 h 12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841326" h="12526">
                <a:moveTo>
                  <a:pt x="0" y="0"/>
                </a:moveTo>
                <a:lnTo>
                  <a:pt x="1841326" y="12526"/>
                </a:lnTo>
              </a:path>
            </a:pathLst>
          </a:custGeom>
          <a:noFill/>
          <a:ln w="19050" cap="flat" cmpd="sng" algn="ctr">
            <a:solidFill>
              <a:srgbClr val="009900"/>
            </a:solidFill>
            <a:prstDash val="dash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任意多边形 5"/>
          <p:cNvSpPr/>
          <p:nvPr/>
        </p:nvSpPr>
        <p:spPr bwMode="auto">
          <a:xfrm>
            <a:off x="801666" y="2688480"/>
            <a:ext cx="4509370" cy="1879610"/>
          </a:xfrm>
          <a:custGeom>
            <a:avLst/>
            <a:gdLst>
              <a:gd name="connsiteX0" fmla="*/ 0 w 4509370"/>
              <a:gd name="connsiteY0" fmla="*/ 42194 h 1879610"/>
              <a:gd name="connsiteX1" fmla="*/ 601249 w 4509370"/>
              <a:gd name="connsiteY1" fmla="*/ 205032 h 1879610"/>
              <a:gd name="connsiteX2" fmla="*/ 939452 w 4509370"/>
              <a:gd name="connsiteY2" fmla="*/ 1645525 h 1879610"/>
              <a:gd name="connsiteX3" fmla="*/ 3194137 w 4509370"/>
              <a:gd name="connsiteY3" fmla="*/ 1808364 h 1879610"/>
              <a:gd name="connsiteX4" fmla="*/ 3494761 w 4509370"/>
              <a:gd name="connsiteY4" fmla="*/ 931542 h 1879610"/>
              <a:gd name="connsiteX5" fmla="*/ 4509370 w 4509370"/>
              <a:gd name="connsiteY5" fmla="*/ 443027 h 1879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09370" h="1879610">
                <a:moveTo>
                  <a:pt x="0" y="42194"/>
                </a:moveTo>
                <a:cubicBezTo>
                  <a:pt x="222337" y="-9998"/>
                  <a:pt x="444674" y="-62190"/>
                  <a:pt x="601249" y="205032"/>
                </a:cubicBezTo>
                <a:cubicBezTo>
                  <a:pt x="757824" y="472254"/>
                  <a:pt x="507304" y="1378303"/>
                  <a:pt x="939452" y="1645525"/>
                </a:cubicBezTo>
                <a:cubicBezTo>
                  <a:pt x="1371600" y="1912747"/>
                  <a:pt x="2768252" y="1927361"/>
                  <a:pt x="3194137" y="1808364"/>
                </a:cubicBezTo>
                <a:cubicBezTo>
                  <a:pt x="3620022" y="1689367"/>
                  <a:pt x="3275555" y="1159098"/>
                  <a:pt x="3494761" y="931542"/>
                </a:cubicBezTo>
                <a:cubicBezTo>
                  <a:pt x="3713967" y="703986"/>
                  <a:pt x="4111668" y="573506"/>
                  <a:pt x="4509370" y="443027"/>
                </a:cubicBezTo>
              </a:path>
            </a:pathLst>
          </a:custGeom>
          <a:noFill/>
          <a:ln w="19050" cap="flat" cmpd="sng" algn="ctr">
            <a:solidFill>
              <a:srgbClr val="009900"/>
            </a:solidFill>
            <a:prstDash val="dash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任意多边形 7"/>
          <p:cNvSpPr/>
          <p:nvPr/>
        </p:nvSpPr>
        <p:spPr bwMode="auto">
          <a:xfrm>
            <a:off x="5761973" y="2642992"/>
            <a:ext cx="814191" cy="12526"/>
          </a:xfrm>
          <a:custGeom>
            <a:avLst/>
            <a:gdLst>
              <a:gd name="connsiteX0" fmla="*/ 0 w 814191"/>
              <a:gd name="connsiteY0" fmla="*/ 0 h 12526"/>
              <a:gd name="connsiteX1" fmla="*/ 814191 w 814191"/>
              <a:gd name="connsiteY1" fmla="*/ 12526 h 12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14191" h="12526">
                <a:moveTo>
                  <a:pt x="0" y="0"/>
                </a:moveTo>
                <a:lnTo>
                  <a:pt x="814191" y="12526"/>
                </a:lnTo>
              </a:path>
            </a:pathLst>
          </a:custGeom>
          <a:noFill/>
          <a:ln w="19050" cap="flat" cmpd="sng" algn="ctr">
            <a:solidFill>
              <a:srgbClr val="009900"/>
            </a:solidFill>
            <a:prstDash val="dash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任意多边形 8"/>
          <p:cNvSpPr/>
          <p:nvPr/>
        </p:nvSpPr>
        <p:spPr bwMode="auto">
          <a:xfrm>
            <a:off x="3319397" y="3031299"/>
            <a:ext cx="3256767" cy="726743"/>
          </a:xfrm>
          <a:custGeom>
            <a:avLst/>
            <a:gdLst>
              <a:gd name="connsiteX0" fmla="*/ 0 w 3256767"/>
              <a:gd name="connsiteY0" fmla="*/ 0 h 726743"/>
              <a:gd name="connsiteX1" fmla="*/ 551145 w 3256767"/>
              <a:gd name="connsiteY1" fmla="*/ 187890 h 726743"/>
              <a:gd name="connsiteX2" fmla="*/ 663880 w 3256767"/>
              <a:gd name="connsiteY2" fmla="*/ 601249 h 726743"/>
              <a:gd name="connsiteX3" fmla="*/ 1215025 w 3256767"/>
              <a:gd name="connsiteY3" fmla="*/ 726509 h 726743"/>
              <a:gd name="connsiteX4" fmla="*/ 3256767 w 3256767"/>
              <a:gd name="connsiteY4" fmla="*/ 626301 h 726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56767" h="726743">
                <a:moveTo>
                  <a:pt x="0" y="0"/>
                </a:moveTo>
                <a:cubicBezTo>
                  <a:pt x="220249" y="43841"/>
                  <a:pt x="440498" y="87682"/>
                  <a:pt x="551145" y="187890"/>
                </a:cubicBezTo>
                <a:cubicBezTo>
                  <a:pt x="661792" y="288098"/>
                  <a:pt x="553233" y="511479"/>
                  <a:pt x="663880" y="601249"/>
                </a:cubicBezTo>
                <a:cubicBezTo>
                  <a:pt x="774527" y="691019"/>
                  <a:pt x="782877" y="722334"/>
                  <a:pt x="1215025" y="726509"/>
                </a:cubicBezTo>
                <a:cubicBezTo>
                  <a:pt x="1647173" y="730684"/>
                  <a:pt x="2451970" y="678492"/>
                  <a:pt x="3256767" y="626301"/>
                </a:cubicBezTo>
              </a:path>
            </a:pathLst>
          </a:custGeom>
          <a:noFill/>
          <a:ln w="19050" cap="flat" cmpd="sng" algn="ctr">
            <a:solidFill>
              <a:srgbClr val="009900"/>
            </a:solidFill>
            <a:prstDash val="dash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490814" y="5775621"/>
            <a:ext cx="8012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rgbClr val="009900"/>
                </a:solidFill>
              </a:rPr>
              <a:t>存字</a:t>
            </a:r>
            <a:endParaRPr lang="zh-CN" altLang="en-US" b="1" dirty="0">
              <a:solidFill>
                <a:srgbClr val="009900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976697" y="5775621"/>
            <a:ext cx="22942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</a:rPr>
              <a:t>R</a:t>
            </a:r>
            <a:r>
              <a:rPr lang="zh-CN" altLang="en-US" b="1" dirty="0" smtClean="0">
                <a:solidFill>
                  <a:srgbClr val="FF0000"/>
                </a:solidFill>
              </a:rPr>
              <a:t>型（算术逻辑运算）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11" name="任意多边形 10"/>
          <p:cNvSpPr/>
          <p:nvPr/>
        </p:nvSpPr>
        <p:spPr bwMode="auto">
          <a:xfrm>
            <a:off x="870207" y="2861287"/>
            <a:ext cx="7897812" cy="2931689"/>
          </a:xfrm>
          <a:custGeom>
            <a:avLst/>
            <a:gdLst>
              <a:gd name="connsiteX0" fmla="*/ 6783196 w 7897812"/>
              <a:gd name="connsiteY0" fmla="*/ 82329 h 2931689"/>
              <a:gd name="connsiteX1" fmla="*/ 7584861 w 7897812"/>
              <a:gd name="connsiteY1" fmla="*/ 107381 h 2931689"/>
              <a:gd name="connsiteX2" fmla="*/ 7872960 w 7897812"/>
              <a:gd name="connsiteY2" fmla="*/ 1134516 h 2931689"/>
              <a:gd name="connsiteX3" fmla="*/ 7735174 w 7897812"/>
              <a:gd name="connsiteY3" fmla="*/ 2712795 h 2931689"/>
              <a:gd name="connsiteX4" fmla="*/ 6570253 w 7897812"/>
              <a:gd name="connsiteY4" fmla="*/ 2913212 h 2931689"/>
              <a:gd name="connsiteX5" fmla="*/ 545234 w 7897812"/>
              <a:gd name="connsiteY5" fmla="*/ 2662691 h 2931689"/>
              <a:gd name="connsiteX6" fmla="*/ 344818 w 7897812"/>
              <a:gd name="connsiteY6" fmla="*/ 883995 h 2931689"/>
              <a:gd name="connsiteX7" fmla="*/ 1096379 w 7897812"/>
              <a:gd name="connsiteY7" fmla="*/ 545792 h 2931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97812" h="2931689">
                <a:moveTo>
                  <a:pt x="6783196" y="82329"/>
                </a:moveTo>
                <a:cubicBezTo>
                  <a:pt x="7093215" y="7173"/>
                  <a:pt x="7403234" y="-67983"/>
                  <a:pt x="7584861" y="107381"/>
                </a:cubicBezTo>
                <a:cubicBezTo>
                  <a:pt x="7766488" y="282745"/>
                  <a:pt x="7847908" y="700280"/>
                  <a:pt x="7872960" y="1134516"/>
                </a:cubicBezTo>
                <a:cubicBezTo>
                  <a:pt x="7898012" y="1568752"/>
                  <a:pt x="7952292" y="2416346"/>
                  <a:pt x="7735174" y="2712795"/>
                </a:cubicBezTo>
                <a:cubicBezTo>
                  <a:pt x="7518056" y="3009244"/>
                  <a:pt x="7768576" y="2921563"/>
                  <a:pt x="6570253" y="2913212"/>
                </a:cubicBezTo>
                <a:cubicBezTo>
                  <a:pt x="5371930" y="2904861"/>
                  <a:pt x="1582806" y="3000894"/>
                  <a:pt x="545234" y="2662691"/>
                </a:cubicBezTo>
                <a:cubicBezTo>
                  <a:pt x="-492339" y="2324488"/>
                  <a:pt x="252960" y="1236812"/>
                  <a:pt x="344818" y="883995"/>
                </a:cubicBezTo>
                <a:cubicBezTo>
                  <a:pt x="436676" y="531178"/>
                  <a:pt x="766527" y="538485"/>
                  <a:pt x="1096379" y="545792"/>
                </a:cubicBezTo>
              </a:path>
            </a:pathLst>
          </a:custGeom>
          <a:noFill/>
          <a:ln w="19050" cap="flat" cmpd="sng" algn="ctr">
            <a:solidFill>
              <a:srgbClr val="7030A0"/>
            </a:solidFill>
            <a:prstDash val="dash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6147031" y="5775621"/>
            <a:ext cx="801266" cy="338554"/>
          </a:xfrm>
          <a:prstGeom prst="rect">
            <a:avLst/>
          </a:prstGeom>
          <a:noFill/>
          <a:ln w="19050">
            <a:noFill/>
            <a:prstDash val="dash"/>
          </a:ln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rgbClr val="7030A0"/>
                </a:solidFill>
              </a:rPr>
              <a:t>取字</a:t>
            </a:r>
            <a:endParaRPr lang="zh-CN" altLang="en-US" b="1" dirty="0">
              <a:solidFill>
                <a:srgbClr val="7030A0"/>
              </a:solidFill>
            </a:endParaRPr>
          </a:p>
        </p:txBody>
      </p:sp>
      <p:sp>
        <p:nvSpPr>
          <p:cNvPr id="17" name="任意多边形 16"/>
          <p:cNvSpPr/>
          <p:nvPr/>
        </p:nvSpPr>
        <p:spPr bwMode="auto">
          <a:xfrm>
            <a:off x="3469710" y="2429903"/>
            <a:ext cx="1841326" cy="12526"/>
          </a:xfrm>
          <a:custGeom>
            <a:avLst/>
            <a:gdLst>
              <a:gd name="connsiteX0" fmla="*/ 0 w 1841326"/>
              <a:gd name="connsiteY0" fmla="*/ 0 h 12526"/>
              <a:gd name="connsiteX1" fmla="*/ 1841326 w 1841326"/>
              <a:gd name="connsiteY1" fmla="*/ 12526 h 12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841326" h="12526">
                <a:moveTo>
                  <a:pt x="0" y="0"/>
                </a:moveTo>
                <a:lnTo>
                  <a:pt x="1841326" y="12526"/>
                </a:lnTo>
              </a:path>
            </a:pathLst>
          </a:custGeom>
          <a:noFill/>
          <a:ln w="19050" cap="flat" cmpd="sng" algn="ctr">
            <a:solidFill>
              <a:srgbClr val="7030A0"/>
            </a:solidFill>
            <a:prstDash val="dash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任意多边形 17"/>
          <p:cNvSpPr/>
          <p:nvPr/>
        </p:nvSpPr>
        <p:spPr bwMode="auto">
          <a:xfrm>
            <a:off x="801666" y="2738370"/>
            <a:ext cx="4509370" cy="1879610"/>
          </a:xfrm>
          <a:custGeom>
            <a:avLst/>
            <a:gdLst>
              <a:gd name="connsiteX0" fmla="*/ 0 w 4509370"/>
              <a:gd name="connsiteY0" fmla="*/ 42194 h 1879610"/>
              <a:gd name="connsiteX1" fmla="*/ 601249 w 4509370"/>
              <a:gd name="connsiteY1" fmla="*/ 205032 h 1879610"/>
              <a:gd name="connsiteX2" fmla="*/ 939452 w 4509370"/>
              <a:gd name="connsiteY2" fmla="*/ 1645525 h 1879610"/>
              <a:gd name="connsiteX3" fmla="*/ 3194137 w 4509370"/>
              <a:gd name="connsiteY3" fmla="*/ 1808364 h 1879610"/>
              <a:gd name="connsiteX4" fmla="*/ 3494761 w 4509370"/>
              <a:gd name="connsiteY4" fmla="*/ 931542 h 1879610"/>
              <a:gd name="connsiteX5" fmla="*/ 4509370 w 4509370"/>
              <a:gd name="connsiteY5" fmla="*/ 443027 h 1879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09370" h="1879610">
                <a:moveTo>
                  <a:pt x="0" y="42194"/>
                </a:moveTo>
                <a:cubicBezTo>
                  <a:pt x="222337" y="-9998"/>
                  <a:pt x="444674" y="-62190"/>
                  <a:pt x="601249" y="205032"/>
                </a:cubicBezTo>
                <a:cubicBezTo>
                  <a:pt x="757824" y="472254"/>
                  <a:pt x="507304" y="1378303"/>
                  <a:pt x="939452" y="1645525"/>
                </a:cubicBezTo>
                <a:cubicBezTo>
                  <a:pt x="1371600" y="1912747"/>
                  <a:pt x="2768252" y="1927361"/>
                  <a:pt x="3194137" y="1808364"/>
                </a:cubicBezTo>
                <a:cubicBezTo>
                  <a:pt x="3620022" y="1689367"/>
                  <a:pt x="3275555" y="1159098"/>
                  <a:pt x="3494761" y="931542"/>
                </a:cubicBezTo>
                <a:cubicBezTo>
                  <a:pt x="3713967" y="703986"/>
                  <a:pt x="4111668" y="573506"/>
                  <a:pt x="4509370" y="443027"/>
                </a:cubicBezTo>
              </a:path>
            </a:pathLst>
          </a:custGeom>
          <a:noFill/>
          <a:ln w="19050" cap="flat" cmpd="sng" algn="ctr">
            <a:solidFill>
              <a:srgbClr val="7030A0"/>
            </a:solidFill>
            <a:prstDash val="dash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9" name="任意多边形 18"/>
          <p:cNvSpPr/>
          <p:nvPr/>
        </p:nvSpPr>
        <p:spPr bwMode="auto">
          <a:xfrm>
            <a:off x="5761973" y="2732107"/>
            <a:ext cx="814191" cy="12526"/>
          </a:xfrm>
          <a:custGeom>
            <a:avLst/>
            <a:gdLst>
              <a:gd name="connsiteX0" fmla="*/ 0 w 814191"/>
              <a:gd name="connsiteY0" fmla="*/ 0 h 12526"/>
              <a:gd name="connsiteX1" fmla="*/ 814191 w 814191"/>
              <a:gd name="connsiteY1" fmla="*/ 12526 h 12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14191" h="12526">
                <a:moveTo>
                  <a:pt x="0" y="0"/>
                </a:moveTo>
                <a:lnTo>
                  <a:pt x="814191" y="12526"/>
                </a:lnTo>
              </a:path>
            </a:pathLst>
          </a:custGeom>
          <a:noFill/>
          <a:ln w="19050" cap="flat" cmpd="sng" algn="ctr">
            <a:solidFill>
              <a:srgbClr val="7030A0"/>
            </a:solidFill>
            <a:prstDash val="dash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3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8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3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53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7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82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8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92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9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53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1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6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41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46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4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0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51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3" grpId="0" animBg="1"/>
      <p:bldP spid="3" grpId="1" animBg="1"/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  <p:bldP spid="8" grpId="0" animBg="1"/>
      <p:bldP spid="8" grpId="1" animBg="1"/>
      <p:bldP spid="9" grpId="0" animBg="1"/>
      <p:bldP spid="9" grpId="1" animBg="1"/>
      <p:bldP spid="10" grpId="0"/>
      <p:bldP spid="10" grpId="1"/>
      <p:bldP spid="14" grpId="0"/>
      <p:bldP spid="14" grpId="1"/>
      <p:bldP spid="11" grpId="0" animBg="1"/>
      <p:bldP spid="11" grpId="1" animBg="1"/>
      <p:bldP spid="16" grpId="0"/>
      <p:bldP spid="16" grpId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Footer Placeholder 2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C51E9AC9-9E7D-4F3D-BC3E-B944F89422D2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25</a:t>
            </a:fld>
            <a:endParaRPr lang="en-AU" altLang="zh-CN" sz="1400"/>
          </a:p>
        </p:txBody>
      </p:sp>
      <p:pic>
        <p:nvPicPr>
          <p:cNvPr id="47107" name="Picture 5" descr="f04-11-P37449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13" y="1341438"/>
            <a:ext cx="7504112" cy="4987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10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完整的数据</a:t>
            </a:r>
            <a:r>
              <a:rPr lang="zh-CN" altLang="en-US" dirty="0">
                <a:ea typeface="宋体" panose="02010600030101010101" pitchFamily="2" charset="-122"/>
              </a:rPr>
              <a:t>通路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  <p:sp>
        <p:nvSpPr>
          <p:cNvPr id="2" name="椭圆 1"/>
          <p:cNvSpPr/>
          <p:nvPr/>
        </p:nvSpPr>
        <p:spPr bwMode="auto">
          <a:xfrm>
            <a:off x="4139952" y="1772816"/>
            <a:ext cx="3600400" cy="1440160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椭圆 5"/>
          <p:cNvSpPr/>
          <p:nvPr/>
        </p:nvSpPr>
        <p:spPr bwMode="auto">
          <a:xfrm>
            <a:off x="5940152" y="1289051"/>
            <a:ext cx="1152128" cy="431378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椭圆 6"/>
          <p:cNvSpPr/>
          <p:nvPr/>
        </p:nvSpPr>
        <p:spPr bwMode="auto">
          <a:xfrm>
            <a:off x="5580112" y="3199320"/>
            <a:ext cx="1152128" cy="431378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椭圆 7"/>
          <p:cNvSpPr/>
          <p:nvPr/>
        </p:nvSpPr>
        <p:spPr bwMode="auto">
          <a:xfrm>
            <a:off x="5724128" y="3683085"/>
            <a:ext cx="576064" cy="381001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" name="任意多边形 3"/>
          <p:cNvSpPr/>
          <p:nvPr/>
        </p:nvSpPr>
        <p:spPr bwMode="auto">
          <a:xfrm>
            <a:off x="705656" y="1224410"/>
            <a:ext cx="6617965" cy="2257826"/>
          </a:xfrm>
          <a:custGeom>
            <a:avLst/>
            <a:gdLst>
              <a:gd name="connsiteX0" fmla="*/ 521895 w 6617965"/>
              <a:gd name="connsiteY0" fmla="*/ 2257826 h 2257826"/>
              <a:gd name="connsiteX1" fmla="*/ 747363 w 6617965"/>
              <a:gd name="connsiteY1" fmla="*/ 1856993 h 2257826"/>
              <a:gd name="connsiteX2" fmla="*/ 847571 w 6617965"/>
              <a:gd name="connsiteY2" fmla="*/ 879963 h 2257826"/>
              <a:gd name="connsiteX3" fmla="*/ 1536503 w 6617965"/>
              <a:gd name="connsiteY3" fmla="*/ 604390 h 2257826"/>
              <a:gd name="connsiteX4" fmla="*/ 2789106 w 6617965"/>
              <a:gd name="connsiteY4" fmla="*/ 854911 h 2257826"/>
              <a:gd name="connsiteX5" fmla="*/ 3979078 w 6617965"/>
              <a:gd name="connsiteY5" fmla="*/ 817332 h 2257826"/>
              <a:gd name="connsiteX6" fmla="*/ 5131473 w 6617965"/>
              <a:gd name="connsiteY6" fmla="*/ 654494 h 2257826"/>
              <a:gd name="connsiteX7" fmla="*/ 6108503 w 6617965"/>
              <a:gd name="connsiteY7" fmla="*/ 704598 h 2257826"/>
              <a:gd name="connsiteX8" fmla="*/ 6471758 w 6617965"/>
              <a:gd name="connsiteY8" fmla="*/ 654494 h 2257826"/>
              <a:gd name="connsiteX9" fmla="*/ 6371549 w 6617965"/>
              <a:gd name="connsiteY9" fmla="*/ 316291 h 2257826"/>
              <a:gd name="connsiteX10" fmla="*/ 3716032 w 6617965"/>
              <a:gd name="connsiteY10" fmla="*/ 40719 h 2257826"/>
              <a:gd name="connsiteX11" fmla="*/ 872623 w 6617965"/>
              <a:gd name="connsiteY11" fmla="*/ 78297 h 2257826"/>
              <a:gd name="connsiteX12" fmla="*/ 70958 w 6617965"/>
              <a:gd name="connsiteY12" fmla="*/ 754702 h 2257826"/>
              <a:gd name="connsiteX13" fmla="*/ 70958 w 6617965"/>
              <a:gd name="connsiteY13" fmla="*/ 1919623 h 2257826"/>
              <a:gd name="connsiteX14" fmla="*/ 346530 w 6617965"/>
              <a:gd name="connsiteY14" fmla="*/ 2220248 h 2257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617965" h="2257826">
                <a:moveTo>
                  <a:pt x="521895" y="2257826"/>
                </a:moveTo>
                <a:cubicBezTo>
                  <a:pt x="607489" y="2172231"/>
                  <a:pt x="693084" y="2086637"/>
                  <a:pt x="747363" y="1856993"/>
                </a:cubicBezTo>
                <a:cubicBezTo>
                  <a:pt x="801642" y="1627349"/>
                  <a:pt x="716048" y="1088730"/>
                  <a:pt x="847571" y="879963"/>
                </a:cubicBezTo>
                <a:cubicBezTo>
                  <a:pt x="979094" y="671196"/>
                  <a:pt x="1212914" y="608565"/>
                  <a:pt x="1536503" y="604390"/>
                </a:cubicBezTo>
                <a:cubicBezTo>
                  <a:pt x="1860092" y="600215"/>
                  <a:pt x="2382010" y="819421"/>
                  <a:pt x="2789106" y="854911"/>
                </a:cubicBezTo>
                <a:cubicBezTo>
                  <a:pt x="3196202" y="890401"/>
                  <a:pt x="3588684" y="850735"/>
                  <a:pt x="3979078" y="817332"/>
                </a:cubicBezTo>
                <a:cubicBezTo>
                  <a:pt x="4369472" y="783929"/>
                  <a:pt x="4776569" y="673283"/>
                  <a:pt x="5131473" y="654494"/>
                </a:cubicBezTo>
                <a:cubicBezTo>
                  <a:pt x="5486377" y="635705"/>
                  <a:pt x="5885122" y="704598"/>
                  <a:pt x="6108503" y="704598"/>
                </a:cubicBezTo>
                <a:cubicBezTo>
                  <a:pt x="6331884" y="704598"/>
                  <a:pt x="6427917" y="719212"/>
                  <a:pt x="6471758" y="654494"/>
                </a:cubicBezTo>
                <a:cubicBezTo>
                  <a:pt x="6515599" y="589776"/>
                  <a:pt x="6830837" y="418587"/>
                  <a:pt x="6371549" y="316291"/>
                </a:cubicBezTo>
                <a:cubicBezTo>
                  <a:pt x="5912261" y="213995"/>
                  <a:pt x="4632520" y="80385"/>
                  <a:pt x="3716032" y="40719"/>
                </a:cubicBezTo>
                <a:cubicBezTo>
                  <a:pt x="2799544" y="1053"/>
                  <a:pt x="1480135" y="-40700"/>
                  <a:pt x="872623" y="78297"/>
                </a:cubicBezTo>
                <a:cubicBezTo>
                  <a:pt x="265111" y="197294"/>
                  <a:pt x="204569" y="447814"/>
                  <a:pt x="70958" y="754702"/>
                </a:cubicBezTo>
                <a:cubicBezTo>
                  <a:pt x="-62653" y="1061590"/>
                  <a:pt x="25029" y="1675365"/>
                  <a:pt x="70958" y="1919623"/>
                </a:cubicBezTo>
                <a:cubicBezTo>
                  <a:pt x="116887" y="2163881"/>
                  <a:pt x="231708" y="2192064"/>
                  <a:pt x="346530" y="2220248"/>
                </a:cubicBezTo>
              </a:path>
            </a:pathLst>
          </a:custGeom>
          <a:noFill/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" name="任意多边形 4"/>
          <p:cNvSpPr/>
          <p:nvPr/>
        </p:nvSpPr>
        <p:spPr bwMode="auto">
          <a:xfrm>
            <a:off x="1265129" y="2113570"/>
            <a:ext cx="4396635" cy="1368666"/>
          </a:xfrm>
          <a:custGeom>
            <a:avLst/>
            <a:gdLst>
              <a:gd name="connsiteX0" fmla="*/ 0 w 4308953"/>
              <a:gd name="connsiteY0" fmla="*/ 1368666 h 1368666"/>
              <a:gd name="connsiteX1" fmla="*/ 225468 w 4308953"/>
              <a:gd name="connsiteY1" fmla="*/ 1055515 h 1368666"/>
              <a:gd name="connsiteX2" fmla="*/ 350729 w 4308953"/>
              <a:gd name="connsiteY2" fmla="*/ 53433 h 1368666"/>
              <a:gd name="connsiteX3" fmla="*/ 1816274 w 4308953"/>
              <a:gd name="connsiteY3" fmla="*/ 128589 h 1368666"/>
              <a:gd name="connsiteX4" fmla="*/ 4308953 w 4308953"/>
              <a:gd name="connsiteY4" fmla="*/ 103537 h 1368666"/>
              <a:gd name="connsiteX5" fmla="*/ 4308953 w 4308953"/>
              <a:gd name="connsiteY5" fmla="*/ 103537 h 136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08953" h="1368666">
                <a:moveTo>
                  <a:pt x="0" y="1368666"/>
                </a:moveTo>
                <a:cubicBezTo>
                  <a:pt x="83506" y="1321693"/>
                  <a:pt x="167013" y="1274721"/>
                  <a:pt x="225468" y="1055515"/>
                </a:cubicBezTo>
                <a:cubicBezTo>
                  <a:pt x="283923" y="836309"/>
                  <a:pt x="85595" y="207921"/>
                  <a:pt x="350729" y="53433"/>
                </a:cubicBezTo>
                <a:cubicBezTo>
                  <a:pt x="615863" y="-101055"/>
                  <a:pt x="1816274" y="128589"/>
                  <a:pt x="1816274" y="128589"/>
                </a:cubicBezTo>
                <a:lnTo>
                  <a:pt x="4308953" y="103537"/>
                </a:lnTo>
                <a:lnTo>
                  <a:pt x="4308953" y="103537"/>
                </a:lnTo>
              </a:path>
            </a:pathLst>
          </a:custGeom>
          <a:noFill/>
          <a:ln w="19050" cap="flat" cmpd="sng" algn="ctr">
            <a:solidFill>
              <a:srgbClr val="009900"/>
            </a:solidFill>
            <a:prstDash val="dash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任意多边形 8"/>
          <p:cNvSpPr/>
          <p:nvPr/>
        </p:nvSpPr>
        <p:spPr bwMode="auto">
          <a:xfrm>
            <a:off x="2517732" y="2931090"/>
            <a:ext cx="3144032" cy="2705019"/>
          </a:xfrm>
          <a:custGeom>
            <a:avLst/>
            <a:gdLst>
              <a:gd name="connsiteX0" fmla="*/ 0 w 3144032"/>
              <a:gd name="connsiteY0" fmla="*/ 1202499 h 2705019"/>
              <a:gd name="connsiteX1" fmla="*/ 137786 w 3144032"/>
              <a:gd name="connsiteY1" fmla="*/ 1528176 h 2705019"/>
              <a:gd name="connsiteX2" fmla="*/ 187890 w 3144032"/>
              <a:gd name="connsiteY2" fmla="*/ 2505206 h 2705019"/>
              <a:gd name="connsiteX3" fmla="*/ 1766169 w 3144032"/>
              <a:gd name="connsiteY3" fmla="*/ 2680570 h 2705019"/>
              <a:gd name="connsiteX4" fmla="*/ 2129424 w 3144032"/>
              <a:gd name="connsiteY4" fmla="*/ 2154477 h 2705019"/>
              <a:gd name="connsiteX5" fmla="*/ 2242158 w 3144032"/>
              <a:gd name="connsiteY5" fmla="*/ 463463 h 2705019"/>
              <a:gd name="connsiteX6" fmla="*/ 3144032 w 3144032"/>
              <a:gd name="connsiteY6" fmla="*/ 0 h 2705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44032" h="2705019">
                <a:moveTo>
                  <a:pt x="0" y="1202499"/>
                </a:moveTo>
                <a:cubicBezTo>
                  <a:pt x="53235" y="1256778"/>
                  <a:pt x="106471" y="1311058"/>
                  <a:pt x="137786" y="1528176"/>
                </a:cubicBezTo>
                <a:cubicBezTo>
                  <a:pt x="169101" y="1745294"/>
                  <a:pt x="-83507" y="2313140"/>
                  <a:pt x="187890" y="2505206"/>
                </a:cubicBezTo>
                <a:cubicBezTo>
                  <a:pt x="459287" y="2697272"/>
                  <a:pt x="1442580" y="2739025"/>
                  <a:pt x="1766169" y="2680570"/>
                </a:cubicBezTo>
                <a:cubicBezTo>
                  <a:pt x="2089758" y="2622115"/>
                  <a:pt x="2050092" y="2523995"/>
                  <a:pt x="2129424" y="2154477"/>
                </a:cubicBezTo>
                <a:cubicBezTo>
                  <a:pt x="2208756" y="1784959"/>
                  <a:pt x="2073057" y="822542"/>
                  <a:pt x="2242158" y="463463"/>
                </a:cubicBezTo>
                <a:cubicBezTo>
                  <a:pt x="2411259" y="104384"/>
                  <a:pt x="3144032" y="0"/>
                  <a:pt x="3144032" y="0"/>
                </a:cubicBezTo>
              </a:path>
            </a:pathLst>
          </a:custGeom>
          <a:noFill/>
          <a:ln w="19050" cap="flat" cmpd="sng" algn="ctr">
            <a:solidFill>
              <a:srgbClr val="009900"/>
            </a:solidFill>
            <a:prstDash val="dash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任意多边形 9"/>
          <p:cNvSpPr/>
          <p:nvPr/>
        </p:nvSpPr>
        <p:spPr bwMode="auto">
          <a:xfrm>
            <a:off x="622903" y="1071756"/>
            <a:ext cx="6716926" cy="2635948"/>
          </a:xfrm>
          <a:custGeom>
            <a:avLst/>
            <a:gdLst>
              <a:gd name="connsiteX0" fmla="*/ 5640111 w 6716926"/>
              <a:gd name="connsiteY0" fmla="*/ 1496080 h 2635948"/>
              <a:gd name="connsiteX1" fmla="*/ 6291464 w 6716926"/>
              <a:gd name="connsiteY1" fmla="*/ 1433449 h 2635948"/>
              <a:gd name="connsiteX2" fmla="*/ 6629667 w 6716926"/>
              <a:gd name="connsiteY2" fmla="*/ 1045143 h 2635948"/>
              <a:gd name="connsiteX3" fmla="*/ 6604615 w 6716926"/>
              <a:gd name="connsiteY3" fmla="*/ 356211 h 2635948"/>
              <a:gd name="connsiteX4" fmla="*/ 5402116 w 6716926"/>
              <a:gd name="connsiteY4" fmla="*/ 43060 h 2635948"/>
              <a:gd name="connsiteX5" fmla="*/ 1168319 w 6716926"/>
              <a:gd name="connsiteY5" fmla="*/ 80639 h 2635948"/>
              <a:gd name="connsiteX6" fmla="*/ 128659 w 6716926"/>
              <a:gd name="connsiteY6" fmla="*/ 757044 h 2635948"/>
              <a:gd name="connsiteX7" fmla="*/ 40976 w 6716926"/>
              <a:gd name="connsiteY7" fmla="*/ 2109855 h 2635948"/>
              <a:gd name="connsiteX8" fmla="*/ 354127 w 6716926"/>
              <a:gd name="connsiteY8" fmla="*/ 2635948 h 2635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16926" h="2635948">
                <a:moveTo>
                  <a:pt x="5640111" y="1496080"/>
                </a:moveTo>
                <a:cubicBezTo>
                  <a:pt x="5883324" y="1502342"/>
                  <a:pt x="6126538" y="1508605"/>
                  <a:pt x="6291464" y="1433449"/>
                </a:cubicBezTo>
                <a:cubicBezTo>
                  <a:pt x="6456390" y="1358293"/>
                  <a:pt x="6577475" y="1224683"/>
                  <a:pt x="6629667" y="1045143"/>
                </a:cubicBezTo>
                <a:cubicBezTo>
                  <a:pt x="6681859" y="865603"/>
                  <a:pt x="6809207" y="523225"/>
                  <a:pt x="6604615" y="356211"/>
                </a:cubicBezTo>
                <a:cubicBezTo>
                  <a:pt x="6400023" y="189197"/>
                  <a:pt x="6308165" y="88989"/>
                  <a:pt x="5402116" y="43060"/>
                </a:cubicBezTo>
                <a:cubicBezTo>
                  <a:pt x="4496067" y="-2869"/>
                  <a:pt x="2047228" y="-38358"/>
                  <a:pt x="1168319" y="80639"/>
                </a:cubicBezTo>
                <a:cubicBezTo>
                  <a:pt x="289409" y="199636"/>
                  <a:pt x="316549" y="418841"/>
                  <a:pt x="128659" y="757044"/>
                </a:cubicBezTo>
                <a:cubicBezTo>
                  <a:pt x="-59231" y="1095247"/>
                  <a:pt x="3398" y="1796704"/>
                  <a:pt x="40976" y="2109855"/>
                </a:cubicBezTo>
                <a:cubicBezTo>
                  <a:pt x="78554" y="2423006"/>
                  <a:pt x="216340" y="2529477"/>
                  <a:pt x="354127" y="2635948"/>
                </a:cubicBezTo>
              </a:path>
            </a:pathLst>
          </a:custGeom>
          <a:noFill/>
          <a:ln w="19050" cap="flat" cmpd="sng" algn="ctr">
            <a:solidFill>
              <a:srgbClr val="009900"/>
            </a:solidFill>
            <a:prstDash val="dash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7281262" y="1088057"/>
            <a:ext cx="13416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顺序执行时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r>
              <a:rPr lang="zh-CN" altLang="en-US" dirty="0" smtClean="0">
                <a:solidFill>
                  <a:srgbClr val="FF0000"/>
                </a:solidFill>
              </a:rPr>
              <a:t>（无跳转）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endParaRPr lang="zh-CN" altLang="en-US" dirty="0"/>
          </a:p>
        </p:txBody>
      </p:sp>
      <p:sp>
        <p:nvSpPr>
          <p:cNvPr id="15" name="文本框 14"/>
          <p:cNvSpPr txBox="1"/>
          <p:nvPr/>
        </p:nvSpPr>
        <p:spPr>
          <a:xfrm>
            <a:off x="7310546" y="1717100"/>
            <a:ext cx="13416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009900"/>
                </a:solidFill>
              </a:rPr>
              <a:t>成功分支</a:t>
            </a:r>
            <a:endParaRPr lang="en-US" altLang="zh-CN" dirty="0" smtClean="0">
              <a:solidFill>
                <a:srgbClr val="009900"/>
              </a:solidFill>
            </a:endParaRPr>
          </a:p>
          <a:p>
            <a:r>
              <a:rPr lang="zh-CN" altLang="en-US" dirty="0" smtClean="0">
                <a:solidFill>
                  <a:srgbClr val="009900"/>
                </a:solidFill>
              </a:rPr>
              <a:t>（跳转）</a:t>
            </a:r>
            <a:endParaRPr lang="en-US" altLang="zh-CN" dirty="0" smtClean="0">
              <a:solidFill>
                <a:srgbClr val="009900"/>
              </a:solidFill>
            </a:endParaRPr>
          </a:p>
          <a:p>
            <a:endParaRPr lang="zh-CN" altLang="en-US" dirty="0"/>
          </a:p>
        </p:txBody>
      </p:sp>
      <p:sp>
        <p:nvSpPr>
          <p:cNvPr id="13" name="任意多边形 12"/>
          <p:cNvSpPr/>
          <p:nvPr/>
        </p:nvSpPr>
        <p:spPr bwMode="auto">
          <a:xfrm>
            <a:off x="3858016" y="3745282"/>
            <a:ext cx="1628384" cy="25052"/>
          </a:xfrm>
          <a:custGeom>
            <a:avLst/>
            <a:gdLst>
              <a:gd name="connsiteX0" fmla="*/ 0 w 1628384"/>
              <a:gd name="connsiteY0" fmla="*/ 0 h 25052"/>
              <a:gd name="connsiteX1" fmla="*/ 475989 w 1628384"/>
              <a:gd name="connsiteY1" fmla="*/ 25052 h 25052"/>
              <a:gd name="connsiteX2" fmla="*/ 1628384 w 1628384"/>
              <a:gd name="connsiteY2" fmla="*/ 12526 h 25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28384" h="25052">
                <a:moveTo>
                  <a:pt x="0" y="0"/>
                </a:moveTo>
                <a:cubicBezTo>
                  <a:pt x="102296" y="11482"/>
                  <a:pt x="475989" y="25052"/>
                  <a:pt x="475989" y="25052"/>
                </a:cubicBezTo>
                <a:lnTo>
                  <a:pt x="1628384" y="12526"/>
                </a:lnTo>
              </a:path>
            </a:pathLst>
          </a:custGeom>
          <a:noFill/>
          <a:ln w="19050" cap="flat" cmpd="sng" algn="ctr">
            <a:solidFill>
              <a:srgbClr val="009900"/>
            </a:solidFill>
            <a:prstDash val="dash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任意多边形 17"/>
          <p:cNvSpPr/>
          <p:nvPr/>
        </p:nvSpPr>
        <p:spPr bwMode="auto">
          <a:xfrm>
            <a:off x="3981366" y="4301009"/>
            <a:ext cx="1628384" cy="25052"/>
          </a:xfrm>
          <a:custGeom>
            <a:avLst/>
            <a:gdLst>
              <a:gd name="connsiteX0" fmla="*/ 0 w 1628384"/>
              <a:gd name="connsiteY0" fmla="*/ 0 h 25052"/>
              <a:gd name="connsiteX1" fmla="*/ 475989 w 1628384"/>
              <a:gd name="connsiteY1" fmla="*/ 25052 h 25052"/>
              <a:gd name="connsiteX2" fmla="*/ 1628384 w 1628384"/>
              <a:gd name="connsiteY2" fmla="*/ 12526 h 25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28384" h="25052">
                <a:moveTo>
                  <a:pt x="0" y="0"/>
                </a:moveTo>
                <a:cubicBezTo>
                  <a:pt x="102296" y="11482"/>
                  <a:pt x="475989" y="25052"/>
                  <a:pt x="475989" y="25052"/>
                </a:cubicBezTo>
                <a:lnTo>
                  <a:pt x="1628384" y="12526"/>
                </a:lnTo>
              </a:path>
            </a:pathLst>
          </a:custGeom>
          <a:noFill/>
          <a:ln w="19050" cap="flat" cmpd="sng" algn="ctr">
            <a:solidFill>
              <a:srgbClr val="009900"/>
            </a:solidFill>
            <a:prstDash val="dash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椭圆 13"/>
          <p:cNvSpPr/>
          <p:nvPr/>
        </p:nvSpPr>
        <p:spPr bwMode="auto">
          <a:xfrm>
            <a:off x="5678500" y="3721371"/>
            <a:ext cx="540302" cy="309125"/>
          </a:xfrm>
          <a:prstGeom prst="ellipse">
            <a:avLst/>
          </a:prstGeom>
          <a:noFill/>
          <a:ln w="19050" cap="flat" cmpd="sng" algn="ctr">
            <a:solidFill>
              <a:srgbClr val="009900"/>
            </a:solidFill>
            <a:prstDash val="dash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2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6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0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84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53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3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8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3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8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4" grpId="0" animBg="1"/>
      <p:bldP spid="4" grpId="1" animBg="1"/>
      <p:bldP spid="5" grpId="0" animBg="1"/>
      <p:bldP spid="5" grpId="1" animBg="1"/>
      <p:bldP spid="9" grpId="0" animBg="1"/>
      <p:bldP spid="9" grpId="1" animBg="1"/>
      <p:bldP spid="10" grpId="0" animBg="1"/>
      <p:bldP spid="10" grpId="1" animBg="1"/>
      <p:bldP spid="11" grpId="0"/>
      <p:bldP spid="11" grpId="1"/>
      <p:bldP spid="15" grpId="0"/>
      <p:bldP spid="15" grpId="1"/>
      <p:bldP spid="13" grpId="0" animBg="1"/>
      <p:bldP spid="13" grpId="1" animBg="1"/>
      <p:bldP spid="18" grpId="0" animBg="1"/>
      <p:bldP spid="18" grpId="1" animBg="1"/>
      <p:bldP spid="14" grpId="0" animBg="1"/>
      <p:bldP spid="14" grpId="1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4.4 </a:t>
            </a:r>
            <a:r>
              <a:rPr lang="zh-CN" altLang="en-US" dirty="0" smtClean="0"/>
              <a:t>控制单元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以</a:t>
            </a:r>
            <a:r>
              <a:rPr lang="en-US" altLang="zh-CN" dirty="0" smtClean="0"/>
              <a:t>MIPS</a:t>
            </a:r>
            <a:r>
              <a:rPr lang="zh-CN" altLang="en-US" dirty="0" smtClean="0"/>
              <a:t>核心指令子集为目标，为数据通路设计控制单元</a:t>
            </a:r>
            <a:endParaRPr lang="en-US" altLang="zh-CN" dirty="0" smtClean="0"/>
          </a:p>
          <a:p>
            <a:r>
              <a:rPr lang="zh-CN" altLang="en-US" dirty="0" smtClean="0"/>
              <a:t>核心指令：</a:t>
            </a:r>
            <a:endParaRPr lang="en-US" altLang="zh-CN" dirty="0" smtClean="0"/>
          </a:p>
          <a:p>
            <a:pPr lvl="1"/>
            <a:r>
              <a:rPr lang="en-US" altLang="zh-CN" dirty="0" err="1" smtClean="0"/>
              <a:t>lw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sw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beq</a:t>
            </a:r>
            <a:r>
              <a:rPr lang="en-US" altLang="zh-CN" dirty="0" smtClean="0"/>
              <a:t> </a:t>
            </a:r>
            <a:r>
              <a:rPr lang="en-US" altLang="zh-CN" dirty="0" smtClean="0">
                <a:solidFill>
                  <a:srgbClr val="009900"/>
                </a:solidFill>
              </a:rPr>
              <a:t>add sub AND OR</a:t>
            </a:r>
            <a:r>
              <a:rPr lang="en-US" altLang="zh-CN" dirty="0" smtClean="0"/>
              <a:t>  </a:t>
            </a:r>
            <a:r>
              <a:rPr lang="en-US" altLang="zh-CN" dirty="0" err="1" smtClean="0"/>
              <a:t>slt</a:t>
            </a:r>
            <a:r>
              <a:rPr lang="en-US" altLang="zh-CN" dirty="0" smtClean="0"/>
              <a:t> j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 altLang="zh-CN" smtClean="0"/>
              <a:t>Chapter 4 — The Processor — </a:t>
            </a:r>
            <a:fld id="{2BC4159C-8FB5-4701-B7E8-AE7E0381651F}" type="slidenum">
              <a:rPr lang="en-AU" altLang="zh-CN" smtClean="0"/>
              <a:pPr>
                <a:defRPr/>
              </a:pPr>
              <a:t>26</a:t>
            </a:fld>
            <a:endParaRPr lang="en-AU" altLang="zh-CN"/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 rot="5400000">
            <a:off x="6893719" y="1883569"/>
            <a:ext cx="4133850" cy="366712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dirty="0">
                <a:solidFill>
                  <a:schemeClr val="folHlink"/>
                </a:solidFill>
                <a:ea typeface="宋体" panose="02010600030101010101" pitchFamily="2" charset="-122"/>
              </a:rPr>
              <a:t>§4.4 A Simple Implementation Scheme</a:t>
            </a:r>
          </a:p>
        </p:txBody>
      </p:sp>
    </p:spTree>
    <p:extLst>
      <p:ext uri="{BB962C8B-B14F-4D97-AF65-F5344CB8AC3E}">
        <p14:creationId xmlns:p14="http://schemas.microsoft.com/office/powerpoint/2010/main" val="1638655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D40ABAD4-4283-49E6-89F6-3525A0323E40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27</a:t>
            </a:fld>
            <a:endParaRPr lang="en-AU" altLang="zh-CN" sz="1400"/>
          </a:p>
        </p:txBody>
      </p:sp>
      <p:sp>
        <p:nvSpPr>
          <p:cNvPr id="4915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 smtClean="0">
                <a:ea typeface="宋体" panose="02010600030101010101" pitchFamily="2" charset="-122"/>
              </a:rPr>
              <a:t>ALU </a:t>
            </a:r>
            <a:r>
              <a:rPr lang="zh-CN" altLang="en-US" dirty="0" smtClean="0">
                <a:ea typeface="宋体" panose="02010600030101010101" pitchFamily="2" charset="-122"/>
              </a:rPr>
              <a:t>控制信号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  <p:sp>
        <p:nvSpPr>
          <p:cNvPr id="491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1125538"/>
            <a:ext cx="8270875" cy="2381250"/>
          </a:xfrm>
        </p:spPr>
        <p:txBody>
          <a:bodyPr/>
          <a:lstStyle/>
          <a:p>
            <a:pPr eaLnBrk="1" hangingPunct="1"/>
            <a:r>
              <a:rPr lang="en-US" altLang="zh-CN" dirty="0" smtClean="0">
                <a:ea typeface="宋体" panose="02010600030101010101" pitchFamily="2" charset="-122"/>
              </a:rPr>
              <a:t>ALU</a:t>
            </a:r>
            <a:r>
              <a:rPr lang="zh-CN" altLang="en-US" dirty="0" smtClean="0">
                <a:ea typeface="宋体" panose="02010600030101010101" pitchFamily="2" charset="-122"/>
              </a:rPr>
              <a:t>用途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en-US" altLang="zh-CN" dirty="0" smtClean="0">
                <a:ea typeface="宋体" panose="02010600030101010101" pitchFamily="2" charset="-122"/>
              </a:rPr>
              <a:t>Load/Store: F = add	</a:t>
            </a:r>
            <a:r>
              <a:rPr lang="zh-CN" altLang="en-US" dirty="0" smtClean="0">
                <a:ea typeface="宋体" panose="02010600030101010101" pitchFamily="2" charset="-122"/>
              </a:rPr>
              <a:t>求（基址</a:t>
            </a:r>
            <a:r>
              <a:rPr lang="en-US" altLang="zh-CN" dirty="0" smtClean="0">
                <a:ea typeface="宋体" panose="02010600030101010101" pitchFamily="2" charset="-122"/>
              </a:rPr>
              <a:t>+</a:t>
            </a:r>
            <a:r>
              <a:rPr lang="zh-CN" altLang="en-US" dirty="0" smtClean="0">
                <a:ea typeface="宋体" panose="02010600030101010101" pitchFamily="2" charset="-122"/>
              </a:rPr>
              <a:t>偏移）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en-US" altLang="zh-CN" dirty="0" smtClean="0">
                <a:ea typeface="宋体" panose="02010600030101010101" pitchFamily="2" charset="-122"/>
              </a:rPr>
              <a:t>Branch: F = subtract	</a:t>
            </a:r>
            <a:r>
              <a:rPr lang="zh-CN" altLang="en-US" dirty="0" smtClean="0">
                <a:ea typeface="宋体" panose="02010600030101010101" pitchFamily="2" charset="-122"/>
              </a:rPr>
              <a:t>求差已获得标志位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en-US" altLang="zh-CN" dirty="0" smtClean="0">
                <a:ea typeface="宋体" panose="02010600030101010101" pitchFamily="2" charset="-122"/>
              </a:rPr>
              <a:t>R-type: F </a:t>
            </a:r>
            <a:r>
              <a:rPr lang="zh-CN" altLang="en-US" dirty="0" smtClean="0">
                <a:ea typeface="宋体" panose="02010600030101010101" pitchFamily="2" charset="-122"/>
              </a:rPr>
              <a:t>取决于指令的</a:t>
            </a:r>
            <a:r>
              <a:rPr lang="en-US" altLang="zh-CN" dirty="0" err="1" smtClean="0">
                <a:ea typeface="宋体" panose="02010600030101010101" pitchFamily="2" charset="-122"/>
              </a:rPr>
              <a:t>funct</a:t>
            </a:r>
            <a:r>
              <a:rPr lang="zh-CN" altLang="en-US" dirty="0" smtClean="0">
                <a:ea typeface="宋体" panose="02010600030101010101" pitchFamily="2" charset="-122"/>
              </a:rPr>
              <a:t>字段</a:t>
            </a:r>
            <a:r>
              <a:rPr lang="en-US" altLang="zh-CN" sz="2400" dirty="0" smtClean="0">
                <a:ea typeface="宋体" panose="02010600030101010101" pitchFamily="2" charset="-122"/>
              </a:rPr>
              <a:t>(</a:t>
            </a:r>
            <a:r>
              <a:rPr lang="zh-CN" altLang="en-US" sz="2400" dirty="0" smtClean="0">
                <a:ea typeface="宋体" panose="02010600030101010101" pitchFamily="2" charset="-122"/>
              </a:rPr>
              <a:t>见下表</a:t>
            </a:r>
            <a:r>
              <a:rPr lang="en-US" altLang="zh-CN" sz="2400" dirty="0" smtClean="0">
                <a:ea typeface="宋体" panose="02010600030101010101" pitchFamily="2" charset="-122"/>
              </a:rPr>
              <a:t>)</a:t>
            </a:r>
            <a:r>
              <a:rPr lang="zh-CN" altLang="en-US" sz="2400" dirty="0" smtClean="0">
                <a:ea typeface="宋体" panose="02010600030101010101" pitchFamily="2" charset="-122"/>
              </a:rPr>
              <a:t> </a:t>
            </a:r>
            <a:endParaRPr lang="en-AU" altLang="zh-CN" sz="2400" dirty="0" smtClean="0">
              <a:ea typeface="宋体" panose="02010600030101010101" pitchFamily="2" charset="-122"/>
            </a:endParaRPr>
          </a:p>
        </p:txBody>
      </p:sp>
      <p:graphicFrame>
        <p:nvGraphicFramePr>
          <p:cNvPr id="297989" name="Group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6242218"/>
              </p:ext>
            </p:extLst>
          </p:nvPr>
        </p:nvGraphicFramePr>
        <p:xfrm>
          <a:off x="1979712" y="3524990"/>
          <a:ext cx="6096000" cy="2560404"/>
        </p:xfrm>
        <a:graphic>
          <a:graphicData uri="http://schemas.openxmlformats.org/drawingml/2006/table">
            <a:tbl>
              <a:tblPr/>
              <a:tblGrid>
                <a:gridCol w="3048000"/>
                <a:gridCol w="3048000"/>
              </a:tblGrid>
              <a:tr h="3651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ALU </a:t>
                      </a:r>
                      <a:r>
                        <a:rPr kumimoji="0" lang="zh-CN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控制信号</a:t>
                      </a:r>
                      <a:endParaRPr kumimoji="0" lang="en-AU" altLang="zh-CN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功能（运算操作）</a:t>
                      </a:r>
                      <a:endParaRPr kumimoji="0" lang="en-AU" altLang="zh-CN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1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0000</a:t>
                      </a:r>
                      <a:endParaRPr kumimoji="0" lang="en-AU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AND</a:t>
                      </a:r>
                      <a:endParaRPr kumimoji="0" lang="en-AU" altLang="zh-CN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1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0001</a:t>
                      </a:r>
                      <a:endParaRPr kumimoji="0" lang="en-AU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OR</a:t>
                      </a:r>
                      <a:endParaRPr kumimoji="0" lang="en-AU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1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0010</a:t>
                      </a:r>
                      <a:endParaRPr kumimoji="0" lang="en-AU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加 </a:t>
                      </a:r>
                      <a:r>
                        <a:rPr kumimoji="0" lang="en-US" altLang="zh-CN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add</a:t>
                      </a:r>
                      <a:endParaRPr kumimoji="0" lang="en-AU" altLang="zh-CN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1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0110</a:t>
                      </a:r>
                      <a:endParaRPr kumimoji="0" lang="en-AU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减 </a:t>
                      </a:r>
                      <a:r>
                        <a:rPr kumimoji="0" lang="en-US" altLang="zh-CN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subtract</a:t>
                      </a:r>
                      <a:endParaRPr kumimoji="0" lang="en-AU" altLang="zh-CN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1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0111</a:t>
                      </a:r>
                      <a:endParaRPr kumimoji="0" lang="en-AU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小于则设置  </a:t>
                      </a:r>
                      <a:r>
                        <a:rPr kumimoji="0" lang="en-US" altLang="zh-CN" sz="1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slt</a:t>
                      </a:r>
                      <a:endParaRPr kumimoji="0" lang="en-AU" altLang="zh-CN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1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1100</a:t>
                      </a:r>
                      <a:endParaRPr kumimoji="0" lang="en-AU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NOR</a:t>
                      </a:r>
                      <a:endParaRPr kumimoji="0" lang="en-AU" altLang="zh-CN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09375544-9CA7-4363-B17A-6FC434FC8524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28</a:t>
            </a:fld>
            <a:endParaRPr lang="en-AU" altLang="zh-CN" sz="1400"/>
          </a:p>
        </p:txBody>
      </p:sp>
      <p:sp>
        <p:nvSpPr>
          <p:cNvPr id="5120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 smtClean="0">
                <a:ea typeface="宋体" panose="02010600030101010101" pitchFamily="2" charset="-122"/>
              </a:rPr>
              <a:t>ALU</a:t>
            </a:r>
            <a:r>
              <a:rPr lang="zh-CN" altLang="en-US" dirty="0">
                <a:ea typeface="宋体" panose="02010600030101010101" pitchFamily="2" charset="-122"/>
              </a:rPr>
              <a:t>控制信号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其中</a:t>
            </a:r>
            <a:r>
              <a:rPr lang="en-US" altLang="zh-CN" dirty="0" smtClean="0">
                <a:ea typeface="宋体" panose="02010600030101010101" pitchFamily="2" charset="-122"/>
              </a:rPr>
              <a:t> 2-bit</a:t>
            </a:r>
            <a:r>
              <a:rPr lang="zh-CN" altLang="en-US" dirty="0" smtClean="0">
                <a:ea typeface="宋体" panose="02010600030101010101" pitchFamily="2" charset="-122"/>
              </a:rPr>
              <a:t>的</a:t>
            </a:r>
            <a:r>
              <a:rPr lang="en-US" altLang="zh-CN" dirty="0" smtClean="0">
                <a:ea typeface="宋体" panose="02010600030101010101" pitchFamily="2" charset="-122"/>
              </a:rPr>
              <a:t> </a:t>
            </a:r>
            <a:r>
              <a:rPr lang="en-US" altLang="zh-CN" dirty="0" err="1" smtClean="0">
                <a:ea typeface="宋体" panose="02010600030101010101" pitchFamily="2" charset="-122"/>
              </a:rPr>
              <a:t>ALUOp</a:t>
            </a:r>
            <a:r>
              <a:rPr lang="zh-CN" altLang="en-US" dirty="0" smtClean="0">
                <a:ea typeface="宋体" panose="02010600030101010101" pitchFamily="2" charset="-122"/>
              </a:rPr>
              <a:t>从指令操作码</a:t>
            </a:r>
            <a:r>
              <a:rPr lang="en-US" altLang="zh-CN" dirty="0" smtClean="0">
                <a:ea typeface="宋体" panose="02010600030101010101" pitchFamily="2" charset="-122"/>
              </a:rPr>
              <a:t>op</a:t>
            </a:r>
            <a:r>
              <a:rPr lang="zh-CN" altLang="en-US" dirty="0" smtClean="0">
                <a:ea typeface="宋体" panose="02010600030101010101" pitchFamily="2" charset="-122"/>
              </a:rPr>
              <a:t>产生</a:t>
            </a:r>
            <a:r>
              <a:rPr lang="en-US" altLang="zh-CN" dirty="0" smtClean="0">
                <a:ea typeface="宋体" panose="02010600030101010101" pitchFamily="2" charset="-122"/>
              </a:rPr>
              <a:t>——</a:t>
            </a:r>
            <a:r>
              <a:rPr lang="zh-CN" altLang="en-US" dirty="0" smtClean="0">
                <a:ea typeface="宋体" panose="02010600030101010101" pitchFamily="2" charset="-122"/>
              </a:rPr>
              <a:t>用于区分：</a:t>
            </a:r>
            <a:r>
              <a:rPr lang="en-US" altLang="zh-CN" sz="2400" dirty="0" smtClean="0">
                <a:ea typeface="宋体" panose="02010600030101010101" pitchFamily="2" charset="-122"/>
              </a:rPr>
              <a:t>1</a:t>
            </a:r>
            <a:r>
              <a:rPr lang="zh-CN" altLang="en-US" sz="2400" dirty="0" smtClean="0">
                <a:ea typeface="宋体" panose="02010600030101010101" pitchFamily="2" charset="-122"/>
              </a:rPr>
              <a:t>）访问内存的地址计算的加法；</a:t>
            </a:r>
            <a:r>
              <a:rPr lang="en-US" altLang="zh-CN" sz="2400" dirty="0" smtClean="0">
                <a:ea typeface="宋体" panose="02010600030101010101" pitchFamily="2" charset="-122"/>
              </a:rPr>
              <a:t>2</a:t>
            </a:r>
            <a:r>
              <a:rPr lang="zh-CN" altLang="en-US" sz="2400" dirty="0" smtClean="0">
                <a:ea typeface="宋体" panose="02010600030101010101" pitchFamily="2" charset="-122"/>
              </a:rPr>
              <a:t>）</a:t>
            </a:r>
            <a:r>
              <a:rPr lang="en-US" altLang="zh-CN" sz="2400" dirty="0" err="1" smtClean="0">
                <a:ea typeface="宋体" panose="02010600030101010101" pitchFamily="2" charset="-122"/>
              </a:rPr>
              <a:t>beq</a:t>
            </a:r>
            <a:r>
              <a:rPr lang="zh-CN" altLang="en-US" sz="2400" dirty="0" smtClean="0">
                <a:ea typeface="宋体" panose="02010600030101010101" pitchFamily="2" charset="-122"/>
              </a:rPr>
              <a:t>所需的减法；</a:t>
            </a:r>
            <a:r>
              <a:rPr lang="en-US" altLang="zh-CN" sz="2400" dirty="0" smtClean="0">
                <a:ea typeface="宋体" panose="02010600030101010101" pitchFamily="2" charset="-122"/>
              </a:rPr>
              <a:t>3</a:t>
            </a:r>
            <a:r>
              <a:rPr lang="zh-CN" altLang="en-US" sz="2400" dirty="0" smtClean="0">
                <a:ea typeface="宋体" panose="02010600030101010101" pitchFamily="2" charset="-122"/>
              </a:rPr>
              <a:t>）算术逻辑运算（加</a:t>
            </a:r>
            <a:r>
              <a:rPr lang="en-US" altLang="zh-CN" sz="2400" dirty="0" smtClean="0">
                <a:ea typeface="宋体" panose="02010600030101010101" pitchFamily="2" charset="-122"/>
              </a:rPr>
              <a:t>/</a:t>
            </a:r>
            <a:r>
              <a:rPr lang="zh-CN" altLang="en-US" sz="2400" dirty="0" smtClean="0">
                <a:ea typeface="宋体" panose="02010600030101010101" pitchFamily="2" charset="-122"/>
              </a:rPr>
              <a:t>减</a:t>
            </a:r>
            <a:r>
              <a:rPr lang="en-US" altLang="zh-CN" sz="2400" dirty="0" smtClean="0">
                <a:ea typeface="宋体" panose="02010600030101010101" pitchFamily="2" charset="-122"/>
              </a:rPr>
              <a:t>/</a:t>
            </a:r>
            <a:r>
              <a:rPr lang="zh-CN" altLang="en-US" sz="2400" dirty="0" smtClean="0">
                <a:ea typeface="宋体" panose="02010600030101010101" pitchFamily="2" charset="-122"/>
              </a:rPr>
              <a:t>与</a:t>
            </a:r>
            <a:r>
              <a:rPr lang="en-US" altLang="zh-CN" sz="2400" dirty="0" smtClean="0">
                <a:ea typeface="宋体" panose="02010600030101010101" pitchFamily="2" charset="-122"/>
              </a:rPr>
              <a:t>/</a:t>
            </a:r>
            <a:r>
              <a:rPr lang="zh-CN" altLang="en-US" sz="2400" dirty="0" smtClean="0">
                <a:ea typeface="宋体" panose="02010600030101010101" pitchFamily="2" charset="-122"/>
              </a:rPr>
              <a:t>或</a:t>
            </a:r>
            <a:r>
              <a:rPr lang="en-US" altLang="zh-CN" sz="2400" dirty="0" smtClean="0">
                <a:ea typeface="宋体" panose="02010600030101010101" pitchFamily="2" charset="-122"/>
              </a:rPr>
              <a:t>/</a:t>
            </a:r>
            <a:r>
              <a:rPr lang="en-US" altLang="zh-CN" sz="2400" dirty="0" err="1" smtClean="0">
                <a:ea typeface="宋体" panose="02010600030101010101" pitchFamily="2" charset="-122"/>
              </a:rPr>
              <a:t>slt</a:t>
            </a:r>
            <a:r>
              <a:rPr lang="zh-CN" altLang="en-US" sz="2400" dirty="0" smtClean="0">
                <a:ea typeface="宋体" panose="02010600030101010101" pitchFamily="2" charset="-122"/>
              </a:rPr>
              <a:t>）</a:t>
            </a:r>
            <a:endParaRPr lang="en-US" altLang="zh-CN" sz="2400" dirty="0" smtClean="0"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 dirty="0">
                <a:ea typeface="宋体" panose="02010600030101010101" pitchFamily="2" charset="-122"/>
              </a:rPr>
              <a:t>由</a:t>
            </a:r>
            <a:r>
              <a:rPr lang="zh-CN" altLang="en-US" dirty="0" smtClean="0">
                <a:ea typeface="宋体" panose="02010600030101010101" pitchFamily="2" charset="-122"/>
              </a:rPr>
              <a:t>组合逻辑产生</a:t>
            </a:r>
            <a:r>
              <a:rPr lang="en-US" altLang="zh-CN" dirty="0" smtClean="0">
                <a:ea typeface="宋体" panose="02010600030101010101" pitchFamily="2" charset="-122"/>
              </a:rPr>
              <a:t>ALU</a:t>
            </a:r>
            <a:r>
              <a:rPr lang="zh-CN" altLang="en-US" dirty="0" smtClean="0">
                <a:ea typeface="宋体" panose="02010600030101010101" pitchFamily="2" charset="-122"/>
              </a:rPr>
              <a:t>控制信号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  <p:graphicFrame>
        <p:nvGraphicFramePr>
          <p:cNvPr id="300101" name="Group 6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6873590"/>
              </p:ext>
            </p:extLst>
          </p:nvPr>
        </p:nvGraphicFramePr>
        <p:xfrm>
          <a:off x="853281" y="3355974"/>
          <a:ext cx="7921625" cy="3025776"/>
        </p:xfrm>
        <a:graphic>
          <a:graphicData uri="http://schemas.openxmlformats.org/drawingml/2006/table">
            <a:tbl>
              <a:tblPr/>
              <a:tblGrid>
                <a:gridCol w="1208087"/>
                <a:gridCol w="906463"/>
                <a:gridCol w="1733550"/>
                <a:gridCol w="1057275"/>
                <a:gridCol w="1733550"/>
                <a:gridCol w="1282700"/>
              </a:tblGrid>
              <a:tr h="3349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opcode</a:t>
                      </a:r>
                      <a:endParaRPr kumimoji="0" lang="en-AU" altLang="zh-CN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ALUOp</a:t>
                      </a:r>
                      <a:endParaRPr kumimoji="0" lang="en-AU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Operation</a:t>
                      </a:r>
                      <a:endParaRPr kumimoji="0" lang="en-AU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funct</a:t>
                      </a:r>
                      <a:endParaRPr kumimoji="0" lang="en-AU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ALU function</a:t>
                      </a:r>
                      <a:endParaRPr kumimoji="0" lang="en-AU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ALU control</a:t>
                      </a:r>
                      <a:endParaRPr kumimoji="0" lang="en-AU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81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lw</a:t>
                      </a:r>
                      <a:endParaRPr kumimoji="0" lang="en-AU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00</a:t>
                      </a:r>
                      <a:endParaRPr kumimoji="0" lang="en-AU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load word</a:t>
                      </a:r>
                      <a:endParaRPr kumimoji="0" lang="en-AU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XXXXXX</a:t>
                      </a:r>
                      <a:endParaRPr kumimoji="0" lang="en-AU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add</a:t>
                      </a:r>
                      <a:endParaRPr kumimoji="0" lang="en-AU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0010</a:t>
                      </a:r>
                      <a:endParaRPr kumimoji="0" lang="en-AU" altLang="zh-CN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49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sw</a:t>
                      </a:r>
                      <a:endParaRPr kumimoji="0" lang="en-AU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00</a:t>
                      </a:r>
                      <a:endParaRPr kumimoji="0" lang="en-AU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store word</a:t>
                      </a:r>
                      <a:endParaRPr kumimoji="0" lang="en-AU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XXXXXX</a:t>
                      </a:r>
                      <a:endParaRPr kumimoji="0" lang="en-AU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add</a:t>
                      </a:r>
                      <a:endParaRPr kumimoji="0" lang="en-AU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0010</a:t>
                      </a:r>
                      <a:endParaRPr kumimoji="0" lang="en-AU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65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beq</a:t>
                      </a:r>
                      <a:endParaRPr kumimoji="0" lang="en-AU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01</a:t>
                      </a:r>
                      <a:endParaRPr kumimoji="0" lang="en-AU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branch equal</a:t>
                      </a:r>
                      <a:endParaRPr kumimoji="0" lang="en-AU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XXXXXX</a:t>
                      </a:r>
                      <a:endParaRPr kumimoji="0" lang="en-AU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subtract</a:t>
                      </a:r>
                      <a:endParaRPr kumimoji="0" lang="en-AU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0110</a:t>
                      </a:r>
                      <a:endParaRPr kumimoji="0" lang="en-AU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4963">
                <a:tc rowSpan="5"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R-type</a:t>
                      </a:r>
                      <a:endParaRPr kumimoji="0" lang="en-AU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5"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10</a:t>
                      </a:r>
                      <a:endParaRPr kumimoji="0" lang="en-AU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add</a:t>
                      </a:r>
                      <a:endParaRPr kumimoji="0" lang="en-AU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100000</a:t>
                      </a:r>
                      <a:endParaRPr kumimoji="0" lang="en-AU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add</a:t>
                      </a:r>
                      <a:endParaRPr kumimoji="0" lang="en-AU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0010</a:t>
                      </a:r>
                      <a:endParaRPr kumimoji="0" lang="en-AU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655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subtract</a:t>
                      </a:r>
                      <a:endParaRPr kumimoji="0" lang="en-AU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100010</a:t>
                      </a:r>
                      <a:endParaRPr kumimoji="0" lang="en-AU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subtract</a:t>
                      </a:r>
                      <a:endParaRPr kumimoji="0" lang="en-AU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0110</a:t>
                      </a:r>
                      <a:endParaRPr kumimoji="0" lang="en-AU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4963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AND</a:t>
                      </a:r>
                      <a:endParaRPr kumimoji="0" lang="en-AU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100100</a:t>
                      </a:r>
                      <a:endParaRPr kumimoji="0" lang="en-AU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AND</a:t>
                      </a:r>
                      <a:endParaRPr kumimoji="0" lang="en-AU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0000</a:t>
                      </a:r>
                      <a:endParaRPr kumimoji="0" lang="en-AU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8138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OR</a:t>
                      </a:r>
                      <a:endParaRPr kumimoji="0" lang="en-AU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100101</a:t>
                      </a:r>
                      <a:endParaRPr kumimoji="0" lang="en-AU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OR</a:t>
                      </a:r>
                      <a:endParaRPr kumimoji="0" lang="en-AU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0001</a:t>
                      </a:r>
                      <a:endParaRPr kumimoji="0" lang="en-AU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4963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set-on-less-than</a:t>
                      </a:r>
                      <a:endParaRPr kumimoji="0" lang="en-AU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101010</a:t>
                      </a:r>
                      <a:endParaRPr kumimoji="0" lang="en-AU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set-on-less-than</a:t>
                      </a:r>
                      <a:endParaRPr kumimoji="0" lang="en-AU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0111</a:t>
                      </a:r>
                      <a:endParaRPr kumimoji="0" lang="en-AU" altLang="zh-CN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ALU</a:t>
            </a:r>
            <a:r>
              <a:rPr lang="zh-CN" altLang="en-US" dirty="0" smtClean="0"/>
              <a:t>控制的真值表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 altLang="zh-CN" dirty="0" smtClean="0"/>
              <a:t>Chapter 4 — The Processor — </a:t>
            </a:r>
            <a:fld id="{2BC4159C-8FB5-4701-B7E8-AE7E0381651F}" type="slidenum">
              <a:rPr lang="en-AU" altLang="zh-CN" smtClean="0"/>
              <a:pPr>
                <a:defRPr/>
              </a:pPr>
              <a:t>29</a:t>
            </a:fld>
            <a:endParaRPr lang="en-AU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762" y="2076450"/>
            <a:ext cx="8372475" cy="2705100"/>
          </a:xfrm>
          <a:prstGeom prst="rect">
            <a:avLst/>
          </a:prstGeom>
        </p:spPr>
      </p:pic>
      <p:sp>
        <p:nvSpPr>
          <p:cNvPr id="6" name="椭圆 5"/>
          <p:cNvSpPr/>
          <p:nvPr/>
        </p:nvSpPr>
        <p:spPr bwMode="auto">
          <a:xfrm>
            <a:off x="2233714" y="4493518"/>
            <a:ext cx="720080" cy="288032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8" name="直接箭头连接符 7"/>
          <p:cNvCxnSpPr>
            <a:endCxn id="6" idx="4"/>
          </p:cNvCxnSpPr>
          <p:nvPr/>
        </p:nvCxnSpPr>
        <p:spPr bwMode="auto">
          <a:xfrm flipH="1" flipV="1">
            <a:off x="2593754" y="4781550"/>
            <a:ext cx="826118" cy="73568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0" name="文本框 9"/>
          <p:cNvSpPr txBox="1"/>
          <p:nvPr/>
        </p:nvSpPr>
        <p:spPr>
          <a:xfrm>
            <a:off x="3419872" y="5373216"/>
            <a:ext cx="11521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无关项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4860032" y="4941168"/>
            <a:ext cx="1296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图 </a:t>
            </a:r>
            <a:r>
              <a:rPr lang="en-US" altLang="zh-CN" dirty="0" smtClean="0"/>
              <a:t>4-13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88526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标题 1"/>
          <p:cNvSpPr>
            <a:spLocks noGrp="1"/>
          </p:cNvSpPr>
          <p:nvPr>
            <p:ph type="title" idx="4294967295"/>
          </p:nvPr>
        </p:nvSpPr>
        <p:spPr>
          <a:xfrm>
            <a:off x="539750" y="115888"/>
            <a:ext cx="8229600" cy="941387"/>
          </a:xfrm>
        </p:spPr>
        <p:txBody>
          <a:bodyPr/>
          <a:lstStyle/>
          <a:p>
            <a:r>
              <a:rPr lang="en-US" altLang="zh-CN" smtClean="0">
                <a:ea typeface="宋体" panose="02010600030101010101" pitchFamily="2" charset="-122"/>
              </a:rPr>
              <a:t>4.1</a:t>
            </a:r>
            <a:r>
              <a:rPr lang="zh-CN" altLang="en-US" smtClean="0">
                <a:ea typeface="宋体" panose="02010600030101010101" pitchFamily="2" charset="-122"/>
              </a:rPr>
              <a:t> 引言</a:t>
            </a:r>
          </a:p>
        </p:txBody>
      </p:sp>
      <p:sp>
        <p:nvSpPr>
          <p:cNvPr id="10243" name="内容占位符 2"/>
          <p:cNvSpPr>
            <a:spLocks noGrp="1"/>
          </p:cNvSpPr>
          <p:nvPr>
            <p:ph idx="1"/>
          </p:nvPr>
        </p:nvSpPr>
        <p:spPr>
          <a:xfrm>
            <a:off x="539750" y="1341438"/>
            <a:ext cx="7920682" cy="4802187"/>
          </a:xfrm>
        </p:spPr>
        <p:txBody>
          <a:bodyPr/>
          <a:lstStyle/>
          <a:p>
            <a:r>
              <a:rPr lang="zh-CN" altLang="en-US" dirty="0" smtClean="0">
                <a:ea typeface="宋体" panose="02010600030101010101" pitchFamily="2" charset="-122"/>
              </a:rPr>
              <a:t>性能因素：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/>
            <a:r>
              <a:rPr lang="zh-CN" altLang="en-US" dirty="0" smtClean="0">
                <a:ea typeface="宋体" panose="02010600030101010101" pitchFamily="2" charset="-122"/>
              </a:rPr>
              <a:t>指令数目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/>
            <a:r>
              <a:rPr lang="zh-CN" altLang="en-US" dirty="0" smtClean="0">
                <a:ea typeface="宋体" panose="02010600030101010101" pitchFamily="2" charset="-122"/>
              </a:rPr>
              <a:t>时钟周期、</a:t>
            </a:r>
            <a:r>
              <a:rPr lang="en-US" altLang="zh-CN" dirty="0" smtClean="0">
                <a:ea typeface="宋体" panose="02010600030101010101" pitchFamily="2" charset="-122"/>
              </a:rPr>
              <a:t>CPI</a:t>
            </a:r>
          </a:p>
          <a:p>
            <a:r>
              <a:rPr lang="en-US" altLang="zh-CN" dirty="0" smtClean="0">
                <a:ea typeface="宋体" panose="02010600030101010101" pitchFamily="2" charset="-122"/>
              </a:rPr>
              <a:t>MIPS</a:t>
            </a:r>
            <a:r>
              <a:rPr lang="zh-CN" altLang="en-US" dirty="0" smtClean="0">
                <a:ea typeface="宋体" panose="02010600030101010101" pitchFamily="2" charset="-122"/>
              </a:rPr>
              <a:t>实现（基本</a:t>
            </a:r>
            <a:r>
              <a:rPr lang="en-US" altLang="zh-CN" dirty="0" smtClean="0">
                <a:ea typeface="宋体" panose="02010600030101010101" pitchFamily="2" charset="-122"/>
              </a:rPr>
              <a:t>/</a:t>
            </a:r>
            <a:r>
              <a:rPr lang="zh-CN" altLang="en-US" dirty="0" smtClean="0">
                <a:ea typeface="宋体" panose="02010600030101010101" pitchFamily="2" charset="-122"/>
              </a:rPr>
              <a:t>流水）：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/>
            <a:r>
              <a:rPr lang="zh-CN" altLang="en-US" dirty="0" smtClean="0">
                <a:ea typeface="宋体" panose="02010600030101010101" pitchFamily="2" charset="-122"/>
              </a:rPr>
              <a:t>存储访问指令：取字（</a:t>
            </a:r>
            <a:r>
              <a:rPr lang="en-US" altLang="zh-CN" dirty="0" err="1" smtClean="0">
                <a:ea typeface="宋体" panose="02010600030101010101" pitchFamily="2" charset="-122"/>
              </a:rPr>
              <a:t>lw</a:t>
            </a:r>
            <a:r>
              <a:rPr lang="zh-CN" altLang="en-US" dirty="0" smtClean="0">
                <a:ea typeface="宋体" panose="02010600030101010101" pitchFamily="2" charset="-122"/>
              </a:rPr>
              <a:t>）和存字（</a:t>
            </a:r>
            <a:r>
              <a:rPr lang="en-US" altLang="zh-CN" dirty="0" err="1" smtClean="0">
                <a:ea typeface="宋体" panose="02010600030101010101" pitchFamily="2" charset="-122"/>
              </a:rPr>
              <a:t>sw</a:t>
            </a:r>
            <a:r>
              <a:rPr lang="zh-CN" altLang="en-US" dirty="0" smtClean="0">
                <a:ea typeface="宋体" panose="02010600030101010101" pitchFamily="2" charset="-122"/>
              </a:rPr>
              <a:t>）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/>
            <a:r>
              <a:rPr lang="zh-CN" altLang="en-US" dirty="0" smtClean="0">
                <a:ea typeface="宋体" panose="02010600030101010101" pitchFamily="2" charset="-122"/>
              </a:rPr>
              <a:t>算术逻辑指令：加法（</a:t>
            </a:r>
            <a:r>
              <a:rPr lang="en-US" altLang="zh-CN" dirty="0" smtClean="0">
                <a:ea typeface="宋体" panose="02010600030101010101" pitchFamily="2" charset="-122"/>
              </a:rPr>
              <a:t>add</a:t>
            </a:r>
            <a:r>
              <a:rPr lang="zh-CN" altLang="en-US" dirty="0" smtClean="0">
                <a:ea typeface="宋体" panose="02010600030101010101" pitchFamily="2" charset="-122"/>
              </a:rPr>
              <a:t>）减法（</a:t>
            </a:r>
            <a:r>
              <a:rPr lang="en-US" altLang="zh-CN" dirty="0" smtClean="0">
                <a:ea typeface="宋体" panose="02010600030101010101" pitchFamily="2" charset="-122"/>
              </a:rPr>
              <a:t>sub</a:t>
            </a:r>
            <a:r>
              <a:rPr lang="zh-CN" altLang="en-US" dirty="0" smtClean="0">
                <a:ea typeface="宋体" panose="02010600030101010101" pitchFamily="2" charset="-122"/>
              </a:rPr>
              <a:t>）与（</a:t>
            </a:r>
            <a:r>
              <a:rPr lang="en-US" altLang="zh-CN" dirty="0" smtClean="0">
                <a:ea typeface="宋体" panose="02010600030101010101" pitchFamily="2" charset="-122"/>
              </a:rPr>
              <a:t>AND</a:t>
            </a:r>
            <a:r>
              <a:rPr lang="zh-CN" altLang="en-US" dirty="0" smtClean="0">
                <a:ea typeface="宋体" panose="02010600030101010101" pitchFamily="2" charset="-122"/>
              </a:rPr>
              <a:t>）或（</a:t>
            </a:r>
            <a:r>
              <a:rPr lang="en-US" altLang="zh-CN" dirty="0" smtClean="0">
                <a:ea typeface="宋体" panose="02010600030101010101" pitchFamily="2" charset="-122"/>
              </a:rPr>
              <a:t>OR</a:t>
            </a:r>
            <a:r>
              <a:rPr lang="zh-CN" altLang="en-US" dirty="0" smtClean="0">
                <a:ea typeface="宋体" panose="02010600030101010101" pitchFamily="2" charset="-122"/>
              </a:rPr>
              <a:t>）小于则设置（</a:t>
            </a:r>
            <a:r>
              <a:rPr lang="en-US" altLang="zh-CN" dirty="0" err="1" smtClean="0">
                <a:ea typeface="宋体" panose="02010600030101010101" pitchFamily="2" charset="-122"/>
              </a:rPr>
              <a:t>slt</a:t>
            </a:r>
            <a:r>
              <a:rPr lang="zh-CN" altLang="en-US" dirty="0" smtClean="0">
                <a:ea typeface="宋体" panose="02010600030101010101" pitchFamily="2" charset="-122"/>
              </a:rPr>
              <a:t>）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/>
            <a:r>
              <a:rPr lang="zh-CN" altLang="en-US" dirty="0" smtClean="0">
                <a:ea typeface="宋体" panose="02010600030101010101" pitchFamily="2" charset="-122"/>
              </a:rPr>
              <a:t>分支指令：相等则分支（</a:t>
            </a:r>
            <a:r>
              <a:rPr lang="en-US" altLang="zh-CN" dirty="0" err="1" smtClean="0">
                <a:ea typeface="宋体" panose="02010600030101010101" pitchFamily="2" charset="-122"/>
              </a:rPr>
              <a:t>beq</a:t>
            </a:r>
            <a:r>
              <a:rPr lang="zh-CN" altLang="en-US" dirty="0" smtClean="0">
                <a:ea typeface="宋体" panose="02010600030101010101" pitchFamily="2" charset="-122"/>
              </a:rPr>
              <a:t>）跳转（</a:t>
            </a:r>
            <a:r>
              <a:rPr lang="en-US" altLang="zh-CN" dirty="0" smtClean="0">
                <a:ea typeface="宋体" panose="02010600030101010101" pitchFamily="2" charset="-122"/>
              </a:rPr>
              <a:t>j</a:t>
            </a:r>
            <a:r>
              <a:rPr lang="zh-CN" altLang="en-US" dirty="0" smtClean="0">
                <a:ea typeface="宋体" panose="02010600030101010101" pitchFamily="2" charset="-122"/>
              </a:rPr>
              <a:t>）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2"/>
            <a:endParaRPr lang="en-US" altLang="zh-CN" dirty="0" smtClean="0">
              <a:ea typeface="宋体" panose="02010600030101010101" pitchFamily="2" charset="-122"/>
            </a:endParaRPr>
          </a:p>
          <a:p>
            <a:pPr lvl="1"/>
            <a:endParaRPr lang="zh-CN" altLang="zh-CN" b="1" dirty="0" smtClean="0">
              <a:ea typeface="宋体" panose="02010600030101010101" pitchFamily="2" charset="-122"/>
            </a:endParaRPr>
          </a:p>
        </p:txBody>
      </p:sp>
      <p:sp>
        <p:nvSpPr>
          <p:cNvPr id="10244" name="灯片编号占位符 1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05583D4C-D134-4E52-9B9D-C07644743C59}" type="slidenum">
              <a:rPr lang="zh-CN" altLang="en-US" sz="1200">
                <a:solidFill>
                  <a:srgbClr val="898989"/>
                </a:solidFill>
                <a:latin typeface="Calibri" panose="020F0502020204030204" pitchFamily="34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</a:t>
            </a:fld>
            <a:endParaRPr lang="zh-CN" altLang="en-US" sz="1200">
              <a:solidFill>
                <a:srgbClr val="898989"/>
              </a:solidFill>
              <a:latin typeface="Calibri" panose="020F0502020204030204" pitchFamily="34" charset="0"/>
            </a:endParaRPr>
          </a:p>
        </p:txBody>
      </p:sp>
      <p:sp>
        <p:nvSpPr>
          <p:cNvPr id="2" name="左大括号 1"/>
          <p:cNvSpPr/>
          <p:nvPr/>
        </p:nvSpPr>
        <p:spPr>
          <a:xfrm>
            <a:off x="827584" y="3729888"/>
            <a:ext cx="311150" cy="1715336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>
            <a:lvl1pPr algn="ctr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en-US">
              <a:solidFill>
                <a:srgbClr val="FF0000"/>
              </a:solidFill>
              <a:ea typeface="宋体" panose="02010600030101010101" pitchFamily="2" charset="-122"/>
            </a:endParaRPr>
          </a:p>
        </p:txBody>
      </p:sp>
      <p:sp>
        <p:nvSpPr>
          <p:cNvPr id="3" name="文本框 2"/>
          <p:cNvSpPr txBox="1">
            <a:spLocks noChangeArrowheads="1"/>
          </p:cNvSpPr>
          <p:nvPr/>
        </p:nvSpPr>
        <p:spPr bwMode="auto">
          <a:xfrm>
            <a:off x="300583" y="3925836"/>
            <a:ext cx="383084" cy="1323439"/>
          </a:xfrm>
          <a:prstGeom prst="rect">
            <a:avLst/>
          </a:prstGeom>
          <a:solidFill>
            <a:srgbClr val="92D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ctr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kumimoji="1"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核心子集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11E0F43F-B250-4A92-85BE-EC80253D8522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30</a:t>
            </a:fld>
            <a:endParaRPr lang="en-AU" altLang="zh-CN" sz="1400"/>
          </a:p>
        </p:txBody>
      </p:sp>
      <p:sp>
        <p:nvSpPr>
          <p:cNvPr id="5325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主控单元设计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1125538"/>
            <a:ext cx="8270875" cy="690562"/>
          </a:xfrm>
        </p:spPr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从指令编码产生控制信号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  <p:grpSp>
        <p:nvGrpSpPr>
          <p:cNvPr id="53253" name="Group 4"/>
          <p:cNvGrpSpPr>
            <a:grpSpLocks/>
          </p:cNvGrpSpPr>
          <p:nvPr/>
        </p:nvGrpSpPr>
        <p:grpSpPr bwMode="auto">
          <a:xfrm>
            <a:off x="1619250" y="2060575"/>
            <a:ext cx="6913563" cy="773113"/>
            <a:chOff x="703" y="981"/>
            <a:chExt cx="4355" cy="487"/>
          </a:xfrm>
        </p:grpSpPr>
        <p:sp>
          <p:nvSpPr>
            <p:cNvPr id="53287" name="Text Box 5"/>
            <p:cNvSpPr txBox="1">
              <a:spLocks noChangeArrowheads="1"/>
            </p:cNvSpPr>
            <p:nvPr/>
          </p:nvSpPr>
          <p:spPr bwMode="auto">
            <a:xfrm>
              <a:off x="703" y="981"/>
              <a:ext cx="817" cy="26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ea typeface="宋体" panose="02010600030101010101" pitchFamily="2" charset="-122"/>
                </a:rPr>
                <a:t>0</a:t>
              </a:r>
              <a:endParaRPr lang="en-AU" altLang="zh-CN" sz="2000">
                <a:ea typeface="宋体" panose="02010600030101010101" pitchFamily="2" charset="-122"/>
              </a:endParaRPr>
            </a:p>
          </p:txBody>
        </p:sp>
        <p:sp>
          <p:nvSpPr>
            <p:cNvPr id="53288" name="Text Box 6"/>
            <p:cNvSpPr txBox="1">
              <a:spLocks noChangeArrowheads="1"/>
            </p:cNvSpPr>
            <p:nvPr/>
          </p:nvSpPr>
          <p:spPr bwMode="auto">
            <a:xfrm>
              <a:off x="1520" y="981"/>
              <a:ext cx="680" cy="26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 dirty="0" err="1">
                  <a:ea typeface="宋体" panose="02010600030101010101" pitchFamily="2" charset="-122"/>
                </a:rPr>
                <a:t>rs</a:t>
              </a:r>
              <a:endParaRPr lang="en-AU" altLang="zh-CN" sz="2000" dirty="0">
                <a:ea typeface="宋体" panose="02010600030101010101" pitchFamily="2" charset="-122"/>
              </a:endParaRPr>
            </a:p>
          </p:txBody>
        </p:sp>
        <p:sp>
          <p:nvSpPr>
            <p:cNvPr id="53289" name="Text Box 7"/>
            <p:cNvSpPr txBox="1">
              <a:spLocks noChangeArrowheads="1"/>
            </p:cNvSpPr>
            <p:nvPr/>
          </p:nvSpPr>
          <p:spPr bwMode="auto">
            <a:xfrm>
              <a:off x="2200" y="981"/>
              <a:ext cx="680" cy="26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ea typeface="宋体" panose="02010600030101010101" pitchFamily="2" charset="-122"/>
                </a:rPr>
                <a:t>rt</a:t>
              </a:r>
              <a:endParaRPr lang="en-AU" altLang="zh-CN" sz="2000">
                <a:ea typeface="宋体" panose="02010600030101010101" pitchFamily="2" charset="-122"/>
              </a:endParaRPr>
            </a:p>
          </p:txBody>
        </p:sp>
        <p:sp>
          <p:nvSpPr>
            <p:cNvPr id="53290" name="Text Box 8"/>
            <p:cNvSpPr txBox="1">
              <a:spLocks noChangeArrowheads="1"/>
            </p:cNvSpPr>
            <p:nvPr/>
          </p:nvSpPr>
          <p:spPr bwMode="auto">
            <a:xfrm>
              <a:off x="2880" y="981"/>
              <a:ext cx="680" cy="26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ea typeface="宋体" panose="02010600030101010101" pitchFamily="2" charset="-122"/>
                </a:rPr>
                <a:t>rd</a:t>
              </a:r>
              <a:endParaRPr lang="en-AU" altLang="zh-CN" sz="2000">
                <a:ea typeface="宋体" panose="02010600030101010101" pitchFamily="2" charset="-122"/>
              </a:endParaRPr>
            </a:p>
          </p:txBody>
        </p:sp>
        <p:sp>
          <p:nvSpPr>
            <p:cNvPr id="53291" name="Text Box 9"/>
            <p:cNvSpPr txBox="1">
              <a:spLocks noChangeArrowheads="1"/>
            </p:cNvSpPr>
            <p:nvPr/>
          </p:nvSpPr>
          <p:spPr bwMode="auto">
            <a:xfrm>
              <a:off x="3561" y="981"/>
              <a:ext cx="680" cy="26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ea typeface="宋体" panose="02010600030101010101" pitchFamily="2" charset="-122"/>
                </a:rPr>
                <a:t>shamt</a:t>
              </a:r>
              <a:endParaRPr lang="en-AU" altLang="zh-CN" sz="2000">
                <a:ea typeface="宋体" panose="02010600030101010101" pitchFamily="2" charset="-122"/>
              </a:endParaRPr>
            </a:p>
          </p:txBody>
        </p:sp>
        <p:sp>
          <p:nvSpPr>
            <p:cNvPr id="53292" name="Text Box 10"/>
            <p:cNvSpPr txBox="1">
              <a:spLocks noChangeArrowheads="1"/>
            </p:cNvSpPr>
            <p:nvPr/>
          </p:nvSpPr>
          <p:spPr bwMode="auto">
            <a:xfrm>
              <a:off x="4241" y="981"/>
              <a:ext cx="817" cy="26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ea typeface="宋体" panose="02010600030101010101" pitchFamily="2" charset="-122"/>
                </a:rPr>
                <a:t>funct</a:t>
              </a:r>
              <a:endParaRPr lang="en-AU" altLang="zh-CN" sz="2000">
                <a:ea typeface="宋体" panose="02010600030101010101" pitchFamily="2" charset="-122"/>
              </a:endParaRPr>
            </a:p>
          </p:txBody>
        </p:sp>
        <p:sp>
          <p:nvSpPr>
            <p:cNvPr id="53293" name="Text Box 11"/>
            <p:cNvSpPr txBox="1">
              <a:spLocks noChangeArrowheads="1"/>
            </p:cNvSpPr>
            <p:nvPr/>
          </p:nvSpPr>
          <p:spPr bwMode="auto">
            <a:xfrm>
              <a:off x="879" y="1256"/>
              <a:ext cx="436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>
                  <a:ea typeface="宋体" panose="02010600030101010101" pitchFamily="2" charset="-122"/>
                </a:rPr>
                <a:t>31:26</a:t>
              </a:r>
              <a:endParaRPr lang="en-AU" altLang="zh-CN" sz="1600">
                <a:ea typeface="宋体" panose="02010600030101010101" pitchFamily="2" charset="-122"/>
              </a:endParaRPr>
            </a:p>
          </p:txBody>
        </p:sp>
        <p:sp>
          <p:nvSpPr>
            <p:cNvPr id="53294" name="Text Box 12"/>
            <p:cNvSpPr txBox="1">
              <a:spLocks noChangeArrowheads="1"/>
            </p:cNvSpPr>
            <p:nvPr/>
          </p:nvSpPr>
          <p:spPr bwMode="auto">
            <a:xfrm>
              <a:off x="4488" y="1256"/>
              <a:ext cx="294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>
                  <a:ea typeface="宋体" panose="02010600030101010101" pitchFamily="2" charset="-122"/>
                </a:rPr>
                <a:t>5:0</a:t>
              </a:r>
              <a:endParaRPr lang="en-AU" altLang="zh-CN" sz="1600">
                <a:ea typeface="宋体" panose="02010600030101010101" pitchFamily="2" charset="-122"/>
              </a:endParaRPr>
            </a:p>
          </p:txBody>
        </p:sp>
        <p:sp>
          <p:nvSpPr>
            <p:cNvPr id="53295" name="Text Box 13"/>
            <p:cNvSpPr txBox="1">
              <a:spLocks noChangeArrowheads="1"/>
            </p:cNvSpPr>
            <p:nvPr/>
          </p:nvSpPr>
          <p:spPr bwMode="auto">
            <a:xfrm>
              <a:off x="1650" y="1256"/>
              <a:ext cx="436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>
                  <a:ea typeface="宋体" panose="02010600030101010101" pitchFamily="2" charset="-122"/>
                </a:rPr>
                <a:t>25:21</a:t>
              </a:r>
              <a:endParaRPr lang="en-AU" altLang="zh-CN" sz="1600">
                <a:ea typeface="宋体" panose="02010600030101010101" pitchFamily="2" charset="-122"/>
              </a:endParaRPr>
            </a:p>
          </p:txBody>
        </p:sp>
        <p:sp>
          <p:nvSpPr>
            <p:cNvPr id="53296" name="Text Box 14"/>
            <p:cNvSpPr txBox="1">
              <a:spLocks noChangeArrowheads="1"/>
            </p:cNvSpPr>
            <p:nvPr/>
          </p:nvSpPr>
          <p:spPr bwMode="auto">
            <a:xfrm>
              <a:off x="2331" y="1256"/>
              <a:ext cx="436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>
                  <a:ea typeface="宋体" panose="02010600030101010101" pitchFamily="2" charset="-122"/>
                </a:rPr>
                <a:t>20:16</a:t>
              </a:r>
              <a:endParaRPr lang="en-AU" altLang="zh-CN" sz="1600">
                <a:ea typeface="宋体" panose="02010600030101010101" pitchFamily="2" charset="-122"/>
              </a:endParaRPr>
            </a:p>
          </p:txBody>
        </p:sp>
        <p:sp>
          <p:nvSpPr>
            <p:cNvPr id="53297" name="Text Box 15"/>
            <p:cNvSpPr txBox="1">
              <a:spLocks noChangeArrowheads="1"/>
            </p:cNvSpPr>
            <p:nvPr/>
          </p:nvSpPr>
          <p:spPr bwMode="auto">
            <a:xfrm>
              <a:off x="3011" y="1256"/>
              <a:ext cx="436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>
                  <a:ea typeface="宋体" panose="02010600030101010101" pitchFamily="2" charset="-122"/>
                </a:rPr>
                <a:t>15:11</a:t>
              </a:r>
              <a:endParaRPr lang="en-AU" altLang="zh-CN" sz="1600">
                <a:ea typeface="宋体" panose="02010600030101010101" pitchFamily="2" charset="-122"/>
              </a:endParaRPr>
            </a:p>
          </p:txBody>
        </p:sp>
        <p:sp>
          <p:nvSpPr>
            <p:cNvPr id="53298" name="Text Box 16"/>
            <p:cNvSpPr txBox="1">
              <a:spLocks noChangeArrowheads="1"/>
            </p:cNvSpPr>
            <p:nvPr/>
          </p:nvSpPr>
          <p:spPr bwMode="auto">
            <a:xfrm>
              <a:off x="3727" y="1256"/>
              <a:ext cx="36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>
                  <a:ea typeface="宋体" panose="02010600030101010101" pitchFamily="2" charset="-122"/>
                </a:rPr>
                <a:t>10:6</a:t>
              </a:r>
              <a:endParaRPr lang="en-AU" altLang="zh-CN" sz="1600">
                <a:ea typeface="宋体" panose="02010600030101010101" pitchFamily="2" charset="-122"/>
              </a:endParaRPr>
            </a:p>
          </p:txBody>
        </p:sp>
      </p:grpSp>
      <p:grpSp>
        <p:nvGrpSpPr>
          <p:cNvPr id="53254" name="Group 17"/>
          <p:cNvGrpSpPr>
            <a:grpSpLocks/>
          </p:cNvGrpSpPr>
          <p:nvPr/>
        </p:nvGrpSpPr>
        <p:grpSpPr bwMode="auto">
          <a:xfrm>
            <a:off x="1619250" y="3068638"/>
            <a:ext cx="6913563" cy="773112"/>
            <a:chOff x="884" y="981"/>
            <a:chExt cx="4355" cy="487"/>
          </a:xfrm>
        </p:grpSpPr>
        <p:sp>
          <p:nvSpPr>
            <p:cNvPr id="53279" name="Text Box 18"/>
            <p:cNvSpPr txBox="1">
              <a:spLocks noChangeArrowheads="1"/>
            </p:cNvSpPr>
            <p:nvPr/>
          </p:nvSpPr>
          <p:spPr bwMode="auto">
            <a:xfrm>
              <a:off x="884" y="981"/>
              <a:ext cx="817" cy="26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ea typeface="宋体" panose="02010600030101010101" pitchFamily="2" charset="-122"/>
                </a:rPr>
                <a:t>35 or 43</a:t>
              </a:r>
              <a:endParaRPr lang="en-AU" altLang="zh-CN" sz="2000">
                <a:ea typeface="宋体" panose="02010600030101010101" pitchFamily="2" charset="-122"/>
              </a:endParaRPr>
            </a:p>
          </p:txBody>
        </p:sp>
        <p:sp>
          <p:nvSpPr>
            <p:cNvPr id="53280" name="Text Box 19"/>
            <p:cNvSpPr txBox="1">
              <a:spLocks noChangeArrowheads="1"/>
            </p:cNvSpPr>
            <p:nvPr/>
          </p:nvSpPr>
          <p:spPr bwMode="auto">
            <a:xfrm>
              <a:off x="1701" y="981"/>
              <a:ext cx="680" cy="26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ea typeface="宋体" panose="02010600030101010101" pitchFamily="2" charset="-122"/>
                </a:rPr>
                <a:t>rs</a:t>
              </a:r>
              <a:endParaRPr lang="en-AU" altLang="zh-CN" sz="2000">
                <a:ea typeface="宋体" panose="02010600030101010101" pitchFamily="2" charset="-122"/>
              </a:endParaRPr>
            </a:p>
          </p:txBody>
        </p:sp>
        <p:sp>
          <p:nvSpPr>
            <p:cNvPr id="53281" name="Text Box 20"/>
            <p:cNvSpPr txBox="1">
              <a:spLocks noChangeArrowheads="1"/>
            </p:cNvSpPr>
            <p:nvPr/>
          </p:nvSpPr>
          <p:spPr bwMode="auto">
            <a:xfrm>
              <a:off x="2381" y="981"/>
              <a:ext cx="680" cy="26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ea typeface="宋体" panose="02010600030101010101" pitchFamily="2" charset="-122"/>
                </a:rPr>
                <a:t>rt</a:t>
              </a:r>
              <a:endParaRPr lang="en-AU" altLang="zh-CN" sz="2000">
                <a:ea typeface="宋体" panose="02010600030101010101" pitchFamily="2" charset="-122"/>
              </a:endParaRPr>
            </a:p>
          </p:txBody>
        </p:sp>
        <p:sp>
          <p:nvSpPr>
            <p:cNvPr id="53282" name="Text Box 21"/>
            <p:cNvSpPr txBox="1">
              <a:spLocks noChangeArrowheads="1"/>
            </p:cNvSpPr>
            <p:nvPr/>
          </p:nvSpPr>
          <p:spPr bwMode="auto">
            <a:xfrm>
              <a:off x="3061" y="981"/>
              <a:ext cx="2178" cy="26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ea typeface="宋体" panose="02010600030101010101" pitchFamily="2" charset="-122"/>
                </a:rPr>
                <a:t>address</a:t>
              </a:r>
              <a:endParaRPr lang="en-AU" altLang="zh-CN" sz="2000">
                <a:ea typeface="宋体" panose="02010600030101010101" pitchFamily="2" charset="-122"/>
              </a:endParaRPr>
            </a:p>
          </p:txBody>
        </p:sp>
        <p:sp>
          <p:nvSpPr>
            <p:cNvPr id="53283" name="Text Box 22"/>
            <p:cNvSpPr txBox="1">
              <a:spLocks noChangeArrowheads="1"/>
            </p:cNvSpPr>
            <p:nvPr/>
          </p:nvSpPr>
          <p:spPr bwMode="auto">
            <a:xfrm>
              <a:off x="1060" y="1256"/>
              <a:ext cx="436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>
                  <a:ea typeface="宋体" panose="02010600030101010101" pitchFamily="2" charset="-122"/>
                </a:rPr>
                <a:t>31:26</a:t>
              </a:r>
              <a:endParaRPr lang="en-AU" altLang="zh-CN" sz="1600">
                <a:ea typeface="宋体" panose="02010600030101010101" pitchFamily="2" charset="-122"/>
              </a:endParaRPr>
            </a:p>
          </p:txBody>
        </p:sp>
        <p:sp>
          <p:nvSpPr>
            <p:cNvPr id="53284" name="Text Box 23"/>
            <p:cNvSpPr txBox="1">
              <a:spLocks noChangeArrowheads="1"/>
            </p:cNvSpPr>
            <p:nvPr/>
          </p:nvSpPr>
          <p:spPr bwMode="auto">
            <a:xfrm>
              <a:off x="1831" y="1256"/>
              <a:ext cx="436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>
                  <a:ea typeface="宋体" panose="02010600030101010101" pitchFamily="2" charset="-122"/>
                </a:rPr>
                <a:t>25:21</a:t>
              </a:r>
              <a:endParaRPr lang="en-AU" altLang="zh-CN" sz="1600">
                <a:ea typeface="宋体" panose="02010600030101010101" pitchFamily="2" charset="-122"/>
              </a:endParaRPr>
            </a:p>
          </p:txBody>
        </p:sp>
        <p:sp>
          <p:nvSpPr>
            <p:cNvPr id="53285" name="Text Box 24"/>
            <p:cNvSpPr txBox="1">
              <a:spLocks noChangeArrowheads="1"/>
            </p:cNvSpPr>
            <p:nvPr/>
          </p:nvSpPr>
          <p:spPr bwMode="auto">
            <a:xfrm>
              <a:off x="2512" y="1256"/>
              <a:ext cx="436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>
                  <a:ea typeface="宋体" panose="02010600030101010101" pitchFamily="2" charset="-122"/>
                </a:rPr>
                <a:t>20:16</a:t>
              </a:r>
              <a:endParaRPr lang="en-AU" altLang="zh-CN" sz="1600">
                <a:ea typeface="宋体" panose="02010600030101010101" pitchFamily="2" charset="-122"/>
              </a:endParaRPr>
            </a:p>
          </p:txBody>
        </p:sp>
        <p:sp>
          <p:nvSpPr>
            <p:cNvPr id="53286" name="Text Box 25"/>
            <p:cNvSpPr txBox="1">
              <a:spLocks noChangeArrowheads="1"/>
            </p:cNvSpPr>
            <p:nvPr/>
          </p:nvSpPr>
          <p:spPr bwMode="auto">
            <a:xfrm>
              <a:off x="4000" y="1256"/>
              <a:ext cx="36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>
                  <a:ea typeface="宋体" panose="02010600030101010101" pitchFamily="2" charset="-122"/>
                </a:rPr>
                <a:t>15:0</a:t>
              </a:r>
              <a:endParaRPr lang="en-AU" altLang="zh-CN" sz="1600">
                <a:ea typeface="宋体" panose="02010600030101010101" pitchFamily="2" charset="-122"/>
              </a:endParaRPr>
            </a:p>
          </p:txBody>
        </p:sp>
      </p:grpSp>
      <p:grpSp>
        <p:nvGrpSpPr>
          <p:cNvPr id="53255" name="Group 26"/>
          <p:cNvGrpSpPr>
            <a:grpSpLocks/>
          </p:cNvGrpSpPr>
          <p:nvPr/>
        </p:nvGrpSpPr>
        <p:grpSpPr bwMode="auto">
          <a:xfrm>
            <a:off x="1619250" y="4052888"/>
            <a:ext cx="6913563" cy="773112"/>
            <a:chOff x="884" y="981"/>
            <a:chExt cx="4355" cy="487"/>
          </a:xfrm>
        </p:grpSpPr>
        <p:sp>
          <p:nvSpPr>
            <p:cNvPr id="53271" name="Text Box 27"/>
            <p:cNvSpPr txBox="1">
              <a:spLocks noChangeArrowheads="1"/>
            </p:cNvSpPr>
            <p:nvPr/>
          </p:nvSpPr>
          <p:spPr bwMode="auto">
            <a:xfrm>
              <a:off x="884" y="981"/>
              <a:ext cx="817" cy="26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ea typeface="宋体" panose="02010600030101010101" pitchFamily="2" charset="-122"/>
                </a:rPr>
                <a:t>4</a:t>
              </a:r>
              <a:endParaRPr lang="en-AU" altLang="zh-CN" sz="2000">
                <a:ea typeface="宋体" panose="02010600030101010101" pitchFamily="2" charset="-122"/>
              </a:endParaRPr>
            </a:p>
          </p:txBody>
        </p:sp>
        <p:sp>
          <p:nvSpPr>
            <p:cNvPr id="53272" name="Text Box 28"/>
            <p:cNvSpPr txBox="1">
              <a:spLocks noChangeArrowheads="1"/>
            </p:cNvSpPr>
            <p:nvPr/>
          </p:nvSpPr>
          <p:spPr bwMode="auto">
            <a:xfrm>
              <a:off x="1701" y="981"/>
              <a:ext cx="680" cy="26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ea typeface="宋体" panose="02010600030101010101" pitchFamily="2" charset="-122"/>
                </a:rPr>
                <a:t>rs</a:t>
              </a:r>
              <a:endParaRPr lang="en-AU" altLang="zh-CN" sz="2000">
                <a:ea typeface="宋体" panose="02010600030101010101" pitchFamily="2" charset="-122"/>
              </a:endParaRPr>
            </a:p>
          </p:txBody>
        </p:sp>
        <p:sp>
          <p:nvSpPr>
            <p:cNvPr id="53273" name="Text Box 29"/>
            <p:cNvSpPr txBox="1">
              <a:spLocks noChangeArrowheads="1"/>
            </p:cNvSpPr>
            <p:nvPr/>
          </p:nvSpPr>
          <p:spPr bwMode="auto">
            <a:xfrm>
              <a:off x="2381" y="981"/>
              <a:ext cx="680" cy="26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ea typeface="宋体" panose="02010600030101010101" pitchFamily="2" charset="-122"/>
                </a:rPr>
                <a:t>rt</a:t>
              </a:r>
              <a:endParaRPr lang="en-AU" altLang="zh-CN" sz="2000">
                <a:ea typeface="宋体" panose="02010600030101010101" pitchFamily="2" charset="-122"/>
              </a:endParaRPr>
            </a:p>
          </p:txBody>
        </p:sp>
        <p:sp>
          <p:nvSpPr>
            <p:cNvPr id="53274" name="Text Box 30"/>
            <p:cNvSpPr txBox="1">
              <a:spLocks noChangeArrowheads="1"/>
            </p:cNvSpPr>
            <p:nvPr/>
          </p:nvSpPr>
          <p:spPr bwMode="auto">
            <a:xfrm>
              <a:off x="3061" y="981"/>
              <a:ext cx="2178" cy="26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ea typeface="宋体" panose="02010600030101010101" pitchFamily="2" charset="-122"/>
                </a:rPr>
                <a:t>address</a:t>
              </a:r>
              <a:endParaRPr lang="en-AU" altLang="zh-CN" sz="2000">
                <a:ea typeface="宋体" panose="02010600030101010101" pitchFamily="2" charset="-122"/>
              </a:endParaRPr>
            </a:p>
          </p:txBody>
        </p:sp>
        <p:sp>
          <p:nvSpPr>
            <p:cNvPr id="53275" name="Text Box 31"/>
            <p:cNvSpPr txBox="1">
              <a:spLocks noChangeArrowheads="1"/>
            </p:cNvSpPr>
            <p:nvPr/>
          </p:nvSpPr>
          <p:spPr bwMode="auto">
            <a:xfrm>
              <a:off x="1060" y="1256"/>
              <a:ext cx="436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>
                  <a:ea typeface="宋体" panose="02010600030101010101" pitchFamily="2" charset="-122"/>
                </a:rPr>
                <a:t>31:26</a:t>
              </a:r>
              <a:endParaRPr lang="en-AU" altLang="zh-CN" sz="1600">
                <a:ea typeface="宋体" panose="02010600030101010101" pitchFamily="2" charset="-122"/>
              </a:endParaRPr>
            </a:p>
          </p:txBody>
        </p:sp>
        <p:sp>
          <p:nvSpPr>
            <p:cNvPr id="53276" name="Text Box 32"/>
            <p:cNvSpPr txBox="1">
              <a:spLocks noChangeArrowheads="1"/>
            </p:cNvSpPr>
            <p:nvPr/>
          </p:nvSpPr>
          <p:spPr bwMode="auto">
            <a:xfrm>
              <a:off x="1831" y="1256"/>
              <a:ext cx="436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>
                  <a:ea typeface="宋体" panose="02010600030101010101" pitchFamily="2" charset="-122"/>
                </a:rPr>
                <a:t>25:21</a:t>
              </a:r>
              <a:endParaRPr lang="en-AU" altLang="zh-CN" sz="1600">
                <a:ea typeface="宋体" panose="02010600030101010101" pitchFamily="2" charset="-122"/>
              </a:endParaRPr>
            </a:p>
          </p:txBody>
        </p:sp>
        <p:sp>
          <p:nvSpPr>
            <p:cNvPr id="53277" name="Text Box 33"/>
            <p:cNvSpPr txBox="1">
              <a:spLocks noChangeArrowheads="1"/>
            </p:cNvSpPr>
            <p:nvPr/>
          </p:nvSpPr>
          <p:spPr bwMode="auto">
            <a:xfrm>
              <a:off x="2512" y="1256"/>
              <a:ext cx="436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>
                  <a:ea typeface="宋体" panose="02010600030101010101" pitchFamily="2" charset="-122"/>
                </a:rPr>
                <a:t>20:16</a:t>
              </a:r>
              <a:endParaRPr lang="en-AU" altLang="zh-CN" sz="1600">
                <a:ea typeface="宋体" panose="02010600030101010101" pitchFamily="2" charset="-122"/>
              </a:endParaRPr>
            </a:p>
          </p:txBody>
        </p:sp>
        <p:sp>
          <p:nvSpPr>
            <p:cNvPr id="53278" name="Text Box 34"/>
            <p:cNvSpPr txBox="1">
              <a:spLocks noChangeArrowheads="1"/>
            </p:cNvSpPr>
            <p:nvPr/>
          </p:nvSpPr>
          <p:spPr bwMode="auto">
            <a:xfrm>
              <a:off x="4000" y="1256"/>
              <a:ext cx="36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>
                  <a:ea typeface="宋体" panose="02010600030101010101" pitchFamily="2" charset="-122"/>
                </a:rPr>
                <a:t>15:0</a:t>
              </a:r>
              <a:endParaRPr lang="en-AU" altLang="zh-CN" sz="1600">
                <a:ea typeface="宋体" panose="02010600030101010101" pitchFamily="2" charset="-122"/>
              </a:endParaRPr>
            </a:p>
          </p:txBody>
        </p:sp>
      </p:grpSp>
      <p:sp>
        <p:nvSpPr>
          <p:cNvPr id="53256" name="Text Box 35"/>
          <p:cNvSpPr txBox="1">
            <a:spLocks noChangeArrowheads="1"/>
          </p:cNvSpPr>
          <p:nvPr/>
        </p:nvSpPr>
        <p:spPr bwMode="auto">
          <a:xfrm>
            <a:off x="595313" y="2112963"/>
            <a:ext cx="8572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ea typeface="宋体" panose="02010600030101010101" pitchFamily="2" charset="-122"/>
              </a:rPr>
              <a:t>R-type</a:t>
            </a:r>
            <a:endParaRPr lang="en-AU" altLang="zh-CN" sz="1800">
              <a:ea typeface="宋体" panose="02010600030101010101" pitchFamily="2" charset="-122"/>
            </a:endParaRPr>
          </a:p>
        </p:txBody>
      </p:sp>
      <p:sp>
        <p:nvSpPr>
          <p:cNvPr id="53257" name="Text Box 36"/>
          <p:cNvSpPr txBox="1">
            <a:spLocks noChangeArrowheads="1"/>
          </p:cNvSpPr>
          <p:nvPr/>
        </p:nvSpPr>
        <p:spPr bwMode="auto">
          <a:xfrm>
            <a:off x="595313" y="2978150"/>
            <a:ext cx="7556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ea typeface="宋体" panose="02010600030101010101" pitchFamily="2" charset="-122"/>
              </a:rPr>
              <a:t>Load/</a:t>
            </a:r>
            <a:br>
              <a:rPr lang="en-US" altLang="zh-CN" sz="1800">
                <a:ea typeface="宋体" panose="02010600030101010101" pitchFamily="2" charset="-122"/>
              </a:rPr>
            </a:br>
            <a:r>
              <a:rPr lang="en-US" altLang="zh-CN" sz="1800">
                <a:ea typeface="宋体" panose="02010600030101010101" pitchFamily="2" charset="-122"/>
              </a:rPr>
              <a:t>Store</a:t>
            </a:r>
            <a:endParaRPr lang="en-AU" altLang="zh-CN" sz="1800">
              <a:ea typeface="宋体" panose="02010600030101010101" pitchFamily="2" charset="-122"/>
            </a:endParaRPr>
          </a:p>
        </p:txBody>
      </p:sp>
      <p:sp>
        <p:nvSpPr>
          <p:cNvPr id="53258" name="Text Box 37"/>
          <p:cNvSpPr txBox="1">
            <a:spLocks noChangeArrowheads="1"/>
          </p:cNvSpPr>
          <p:nvPr/>
        </p:nvSpPr>
        <p:spPr bwMode="auto">
          <a:xfrm>
            <a:off x="595313" y="4129088"/>
            <a:ext cx="9080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ea typeface="宋体" panose="02010600030101010101" pitchFamily="2" charset="-122"/>
              </a:rPr>
              <a:t>Branch</a:t>
            </a:r>
            <a:endParaRPr lang="en-AU" altLang="zh-CN" sz="1800">
              <a:ea typeface="宋体" panose="02010600030101010101" pitchFamily="2" charset="-122"/>
            </a:endParaRPr>
          </a:p>
        </p:txBody>
      </p:sp>
      <p:sp>
        <p:nvSpPr>
          <p:cNvPr id="53259" name="AutoShape 38"/>
          <p:cNvSpPr>
            <a:spLocks/>
          </p:cNvSpPr>
          <p:nvPr/>
        </p:nvSpPr>
        <p:spPr bwMode="auto">
          <a:xfrm rot="-5400000">
            <a:off x="2196307" y="4485481"/>
            <a:ext cx="144462" cy="1152525"/>
          </a:xfrm>
          <a:prstGeom prst="leftBrace">
            <a:avLst>
              <a:gd name="adj1" fmla="val 66484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zh-CN" sz="1600">
              <a:ea typeface="宋体" panose="02010600030101010101" pitchFamily="2" charset="-122"/>
            </a:endParaRPr>
          </a:p>
        </p:txBody>
      </p:sp>
      <p:sp>
        <p:nvSpPr>
          <p:cNvPr id="53260" name="AutoShape 39"/>
          <p:cNvSpPr>
            <a:spLocks/>
          </p:cNvSpPr>
          <p:nvPr/>
        </p:nvSpPr>
        <p:spPr bwMode="auto">
          <a:xfrm rot="-5400000">
            <a:off x="3384551" y="4594225"/>
            <a:ext cx="144462" cy="935037"/>
          </a:xfrm>
          <a:prstGeom prst="leftBrace">
            <a:avLst>
              <a:gd name="adj1" fmla="val 53938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zh-CN" sz="1600">
              <a:ea typeface="宋体" panose="02010600030101010101" pitchFamily="2" charset="-122"/>
            </a:endParaRPr>
          </a:p>
        </p:txBody>
      </p:sp>
      <p:sp>
        <p:nvSpPr>
          <p:cNvPr id="53261" name="AutoShape 40"/>
          <p:cNvSpPr>
            <a:spLocks/>
          </p:cNvSpPr>
          <p:nvPr/>
        </p:nvSpPr>
        <p:spPr bwMode="auto">
          <a:xfrm rot="-5400000">
            <a:off x="4464051" y="4594225"/>
            <a:ext cx="144462" cy="935037"/>
          </a:xfrm>
          <a:prstGeom prst="leftBrace">
            <a:avLst>
              <a:gd name="adj1" fmla="val 53938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zh-CN" sz="1600">
              <a:ea typeface="宋体" panose="02010600030101010101" pitchFamily="2" charset="-122"/>
            </a:endParaRPr>
          </a:p>
        </p:txBody>
      </p:sp>
      <p:sp>
        <p:nvSpPr>
          <p:cNvPr id="53262" name="Text Box 41"/>
          <p:cNvSpPr txBox="1">
            <a:spLocks noChangeArrowheads="1"/>
          </p:cNvSpPr>
          <p:nvPr/>
        </p:nvSpPr>
        <p:spPr bwMode="auto">
          <a:xfrm>
            <a:off x="1765300" y="5205413"/>
            <a:ext cx="1008063" cy="376237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ea typeface="宋体" panose="02010600030101010101" pitchFamily="2" charset="-122"/>
              </a:rPr>
              <a:t>opcode</a:t>
            </a:r>
            <a:endParaRPr lang="en-AU" altLang="zh-CN" sz="1800">
              <a:ea typeface="宋体" panose="02010600030101010101" pitchFamily="2" charset="-122"/>
            </a:endParaRPr>
          </a:p>
        </p:txBody>
      </p:sp>
      <p:sp>
        <p:nvSpPr>
          <p:cNvPr id="53263" name="Text Box 42"/>
          <p:cNvSpPr txBox="1">
            <a:spLocks noChangeArrowheads="1"/>
          </p:cNvSpPr>
          <p:nvPr/>
        </p:nvSpPr>
        <p:spPr bwMode="auto">
          <a:xfrm>
            <a:off x="2916238" y="5205413"/>
            <a:ext cx="1008062" cy="65087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ea typeface="宋体" panose="02010600030101010101" pitchFamily="2" charset="-122"/>
              </a:rPr>
              <a:t>always read</a:t>
            </a:r>
            <a:endParaRPr lang="en-AU" altLang="zh-CN" sz="1800">
              <a:ea typeface="宋体" panose="02010600030101010101" pitchFamily="2" charset="-122"/>
            </a:endParaRPr>
          </a:p>
        </p:txBody>
      </p:sp>
      <p:sp>
        <p:nvSpPr>
          <p:cNvPr id="53264" name="Text Box 43"/>
          <p:cNvSpPr txBox="1">
            <a:spLocks noChangeArrowheads="1"/>
          </p:cNvSpPr>
          <p:nvPr/>
        </p:nvSpPr>
        <p:spPr bwMode="auto">
          <a:xfrm>
            <a:off x="4068763" y="5205413"/>
            <a:ext cx="1008062" cy="925512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ea typeface="宋体" panose="02010600030101010101" pitchFamily="2" charset="-122"/>
              </a:rPr>
              <a:t>read, except for load</a:t>
            </a:r>
            <a:endParaRPr lang="en-AU" altLang="zh-CN" sz="1800">
              <a:ea typeface="宋体" panose="02010600030101010101" pitchFamily="2" charset="-122"/>
            </a:endParaRPr>
          </a:p>
        </p:txBody>
      </p:sp>
      <p:sp>
        <p:nvSpPr>
          <p:cNvPr id="53265" name="Text Box 44"/>
          <p:cNvSpPr txBox="1">
            <a:spLocks noChangeArrowheads="1"/>
          </p:cNvSpPr>
          <p:nvPr/>
        </p:nvSpPr>
        <p:spPr bwMode="auto">
          <a:xfrm>
            <a:off x="5581650" y="5205413"/>
            <a:ext cx="1223963" cy="925512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ea typeface="宋体" panose="02010600030101010101" pitchFamily="2" charset="-122"/>
              </a:rPr>
              <a:t>write for R-type and load</a:t>
            </a:r>
            <a:endParaRPr lang="en-AU" altLang="zh-CN" sz="1800">
              <a:ea typeface="宋体" panose="02010600030101010101" pitchFamily="2" charset="-122"/>
            </a:endParaRPr>
          </a:p>
        </p:txBody>
      </p:sp>
      <p:sp>
        <p:nvSpPr>
          <p:cNvPr id="53266" name="Line 45"/>
          <p:cNvSpPr>
            <a:spLocks noChangeShapeType="1"/>
          </p:cNvSpPr>
          <p:nvPr/>
        </p:nvSpPr>
        <p:spPr bwMode="auto">
          <a:xfrm flipH="1" flipV="1">
            <a:off x="5005388" y="3548063"/>
            <a:ext cx="576262" cy="15843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3267" name="Line 46"/>
          <p:cNvSpPr>
            <a:spLocks noChangeShapeType="1"/>
          </p:cNvSpPr>
          <p:nvPr/>
        </p:nvSpPr>
        <p:spPr bwMode="auto">
          <a:xfrm flipH="1" flipV="1">
            <a:off x="5292725" y="2540000"/>
            <a:ext cx="360363" cy="25923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3268" name="Text Box 47"/>
          <p:cNvSpPr txBox="1">
            <a:spLocks noChangeArrowheads="1"/>
          </p:cNvSpPr>
          <p:nvPr/>
        </p:nvSpPr>
        <p:spPr bwMode="auto">
          <a:xfrm>
            <a:off x="7308850" y="5205413"/>
            <a:ext cx="1439863" cy="65087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ea typeface="宋体" panose="02010600030101010101" pitchFamily="2" charset="-122"/>
              </a:rPr>
              <a:t>sign-extend and add</a:t>
            </a:r>
            <a:endParaRPr lang="en-AU" altLang="zh-CN" sz="1800">
              <a:ea typeface="宋体" panose="02010600030101010101" pitchFamily="2" charset="-122"/>
            </a:endParaRPr>
          </a:p>
        </p:txBody>
      </p:sp>
      <p:sp>
        <p:nvSpPr>
          <p:cNvPr id="53269" name="Line 48"/>
          <p:cNvSpPr>
            <a:spLocks noChangeShapeType="1"/>
          </p:cNvSpPr>
          <p:nvPr/>
        </p:nvSpPr>
        <p:spPr bwMode="auto">
          <a:xfrm flipH="1" flipV="1">
            <a:off x="7453313" y="4556125"/>
            <a:ext cx="71437" cy="5762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3270" name="Line 49"/>
          <p:cNvSpPr>
            <a:spLocks noChangeShapeType="1"/>
          </p:cNvSpPr>
          <p:nvPr/>
        </p:nvSpPr>
        <p:spPr bwMode="auto">
          <a:xfrm flipV="1">
            <a:off x="7597775" y="3548063"/>
            <a:ext cx="0" cy="15843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3276675" y="1701384"/>
            <a:ext cx="7920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009900"/>
                </a:solidFill>
              </a:rPr>
              <a:t>源</a:t>
            </a:r>
            <a:endParaRPr lang="zh-CN" altLang="en-US" dirty="0">
              <a:solidFill>
                <a:srgbClr val="009900"/>
              </a:solidFill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4283150" y="1701384"/>
            <a:ext cx="7920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009900"/>
                </a:solidFill>
              </a:rPr>
              <a:t>源</a:t>
            </a:r>
            <a:endParaRPr lang="zh-CN" altLang="en-US" dirty="0">
              <a:solidFill>
                <a:srgbClr val="009900"/>
              </a:solidFill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5405642" y="1701384"/>
            <a:ext cx="7920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009900"/>
                </a:solidFill>
              </a:rPr>
              <a:t>目的</a:t>
            </a:r>
            <a:endParaRPr lang="zh-CN" altLang="en-US" dirty="0">
              <a:solidFill>
                <a:srgbClr val="009900"/>
              </a:solidFill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7557603" y="1454545"/>
            <a:ext cx="11911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009900"/>
                </a:solidFill>
              </a:rPr>
              <a:t>加：</a:t>
            </a:r>
            <a:r>
              <a:rPr lang="en-US" altLang="zh-CN" dirty="0" smtClean="0">
                <a:solidFill>
                  <a:srgbClr val="009900"/>
                </a:solidFill>
              </a:rPr>
              <a:t>32</a:t>
            </a:r>
          </a:p>
          <a:p>
            <a:r>
              <a:rPr lang="zh-CN" altLang="en-US" dirty="0" smtClean="0">
                <a:solidFill>
                  <a:srgbClr val="009900"/>
                </a:solidFill>
              </a:rPr>
              <a:t>减：</a:t>
            </a:r>
            <a:r>
              <a:rPr lang="en-US" altLang="zh-CN" dirty="0" smtClean="0">
                <a:solidFill>
                  <a:srgbClr val="009900"/>
                </a:solidFill>
              </a:rPr>
              <a:t>34</a:t>
            </a:r>
            <a:endParaRPr lang="zh-CN" altLang="en-US" dirty="0">
              <a:solidFill>
                <a:srgbClr val="009900"/>
              </a:solidFill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1655007" y="2803317"/>
            <a:ext cx="7920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009900"/>
                </a:solidFill>
              </a:rPr>
              <a:t>取字</a:t>
            </a:r>
            <a:endParaRPr lang="zh-CN" altLang="en-US" dirty="0">
              <a:solidFill>
                <a:srgbClr val="009900"/>
              </a:solidFill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2404307" y="2803317"/>
            <a:ext cx="7920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009900"/>
                </a:solidFill>
              </a:rPr>
              <a:t>存字</a:t>
            </a:r>
            <a:endParaRPr lang="zh-CN" altLang="en-US" dirty="0">
              <a:solidFill>
                <a:srgbClr val="009900"/>
              </a:solidFill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3167552" y="2803317"/>
            <a:ext cx="7920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009900"/>
                </a:solidFill>
              </a:rPr>
              <a:t>基址</a:t>
            </a:r>
            <a:endParaRPr lang="zh-CN" altLang="en-US" dirty="0">
              <a:solidFill>
                <a:srgbClr val="009900"/>
              </a:solidFill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6225856" y="2803317"/>
            <a:ext cx="14020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009900"/>
                </a:solidFill>
              </a:rPr>
              <a:t>16</a:t>
            </a:r>
            <a:r>
              <a:rPr lang="zh-CN" altLang="en-US" dirty="0" smtClean="0">
                <a:solidFill>
                  <a:srgbClr val="009900"/>
                </a:solidFill>
              </a:rPr>
              <a:t>位偏移量</a:t>
            </a:r>
            <a:endParaRPr lang="zh-CN" altLang="en-US" dirty="0">
              <a:solidFill>
                <a:srgbClr val="009900"/>
              </a:solidFill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4016940" y="2716474"/>
            <a:ext cx="12435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009900"/>
                </a:solidFill>
              </a:rPr>
              <a:t>存或取操作</a:t>
            </a:r>
            <a:endParaRPr lang="en-US" altLang="zh-CN" dirty="0" smtClean="0">
              <a:solidFill>
                <a:srgbClr val="009900"/>
              </a:solidFill>
            </a:endParaRPr>
          </a:p>
          <a:p>
            <a:r>
              <a:rPr lang="zh-CN" altLang="en-US" dirty="0" smtClean="0">
                <a:solidFill>
                  <a:srgbClr val="009900"/>
                </a:solidFill>
              </a:rPr>
              <a:t>目的寄存器</a:t>
            </a:r>
            <a:endParaRPr lang="zh-CN" altLang="en-US" dirty="0">
              <a:solidFill>
                <a:srgbClr val="009900"/>
              </a:solidFill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1993181" y="3783012"/>
            <a:ext cx="7920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>
                <a:solidFill>
                  <a:srgbClr val="009900"/>
                </a:solidFill>
              </a:rPr>
              <a:t>beq</a:t>
            </a:r>
            <a:endParaRPr lang="zh-CN" altLang="en-US" dirty="0">
              <a:solidFill>
                <a:srgbClr val="009900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76326" y="6158530"/>
            <a:ext cx="8579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图 </a:t>
            </a:r>
            <a:r>
              <a:rPr lang="en-US" altLang="zh-CN" dirty="0" smtClean="0"/>
              <a:t>4-14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Footer Placeholder 2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 dirty="0"/>
              <a:t>Chapter 4 — The Processor — </a:t>
            </a:r>
            <a:fld id="{63E4E663-B6D2-432E-B74E-EEC43FF6871D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31</a:t>
            </a:fld>
            <a:endParaRPr lang="en-AU" altLang="zh-CN" sz="1400" dirty="0"/>
          </a:p>
        </p:txBody>
      </p:sp>
      <p:sp>
        <p:nvSpPr>
          <p:cNvPr id="5530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AU" altLang="zh-CN" dirty="0" smtClean="0">
              <a:ea typeface="宋体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213" y="1124744"/>
            <a:ext cx="7807625" cy="4822134"/>
          </a:xfrm>
          <a:prstGeom prst="rect">
            <a:avLst/>
          </a:prstGeom>
        </p:spPr>
      </p:pic>
      <p:sp>
        <p:nvSpPr>
          <p:cNvPr id="9" name="椭圆 8"/>
          <p:cNvSpPr/>
          <p:nvPr/>
        </p:nvSpPr>
        <p:spPr bwMode="auto">
          <a:xfrm>
            <a:off x="3491880" y="3573016"/>
            <a:ext cx="288032" cy="720080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圆角矩形 9"/>
          <p:cNvSpPr/>
          <p:nvPr/>
        </p:nvSpPr>
        <p:spPr bwMode="auto">
          <a:xfrm>
            <a:off x="2339752" y="2852936"/>
            <a:ext cx="1440160" cy="2304256"/>
          </a:xfrm>
          <a:prstGeom prst="roundRect">
            <a:avLst/>
          </a:prstGeom>
          <a:noFill/>
          <a:ln w="19050" cap="flat" cmpd="sng" algn="ctr">
            <a:solidFill>
              <a:srgbClr val="0099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椭圆 11"/>
          <p:cNvSpPr/>
          <p:nvPr/>
        </p:nvSpPr>
        <p:spPr bwMode="auto">
          <a:xfrm>
            <a:off x="5364088" y="4581128"/>
            <a:ext cx="648072" cy="1365750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23850" y="5819592"/>
            <a:ext cx="66240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C00000"/>
                </a:solidFill>
              </a:rPr>
              <a:t>7</a:t>
            </a:r>
            <a:r>
              <a:rPr lang="zh-CN" altLang="en-US" dirty="0" smtClean="0">
                <a:solidFill>
                  <a:srgbClr val="C00000"/>
                </a:solidFill>
              </a:rPr>
              <a:t>个</a:t>
            </a:r>
            <a:r>
              <a:rPr lang="en-US" altLang="zh-CN" dirty="0" smtClean="0">
                <a:solidFill>
                  <a:srgbClr val="C00000"/>
                </a:solidFill>
              </a:rPr>
              <a:t>1bit</a:t>
            </a:r>
            <a:r>
              <a:rPr lang="zh-CN" altLang="en-US" dirty="0" smtClean="0">
                <a:solidFill>
                  <a:srgbClr val="C00000"/>
                </a:solidFill>
              </a:rPr>
              <a:t>的控制信号</a:t>
            </a:r>
            <a:endParaRPr lang="en-US" altLang="zh-CN" dirty="0" smtClean="0">
              <a:solidFill>
                <a:srgbClr val="C00000"/>
              </a:solidFill>
            </a:endParaRPr>
          </a:p>
          <a:p>
            <a:r>
              <a:rPr lang="en-US" altLang="zh-CN" dirty="0" smtClean="0">
                <a:solidFill>
                  <a:srgbClr val="C00000"/>
                </a:solidFill>
              </a:rPr>
              <a:t>1</a:t>
            </a:r>
            <a:r>
              <a:rPr lang="zh-CN" altLang="en-US" dirty="0" smtClean="0">
                <a:solidFill>
                  <a:srgbClr val="C00000"/>
                </a:solidFill>
              </a:rPr>
              <a:t>个</a:t>
            </a:r>
            <a:r>
              <a:rPr lang="en-US" altLang="zh-CN" dirty="0" smtClean="0">
                <a:solidFill>
                  <a:srgbClr val="C00000"/>
                </a:solidFill>
              </a:rPr>
              <a:t>2bit</a:t>
            </a:r>
            <a:r>
              <a:rPr lang="zh-CN" altLang="en-US" dirty="0" smtClean="0">
                <a:solidFill>
                  <a:srgbClr val="C00000"/>
                </a:solidFill>
              </a:rPr>
              <a:t>的控制信号（前面已经讨论过）</a:t>
            </a:r>
            <a:endParaRPr lang="zh-CN" alt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5639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8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4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8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2" grpId="0" animBg="1"/>
      <p:bldP spid="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graphicFrame>
        <p:nvGraphicFramePr>
          <p:cNvPr id="6" name="内容占位符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54066317"/>
              </p:ext>
            </p:extLst>
          </p:nvPr>
        </p:nvGraphicFramePr>
        <p:xfrm>
          <a:off x="467544" y="1700808"/>
          <a:ext cx="8352928" cy="36301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0120"/>
                <a:gridCol w="2880320"/>
                <a:gridCol w="4392488"/>
              </a:tblGrid>
              <a:tr h="43756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 i="0" u="none" strike="noStrike" kern="1200" baseline="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信号名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无效时的含义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 i="0" u="none" strike="noStrike" kern="1200" baseline="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有效时的含义</a:t>
                      </a:r>
                      <a:endParaRPr lang="zh-CN" altLang="en-US" sz="1400" dirty="0"/>
                    </a:p>
                  </a:txBody>
                  <a:tcPr/>
                </a:tc>
              </a:tr>
              <a:tr h="437569">
                <a:tc>
                  <a:txBody>
                    <a:bodyPr/>
                    <a:lstStyle/>
                    <a:p>
                      <a:r>
                        <a:rPr lang="en-US" altLang="zh-CN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RegDst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写寄存器操作的目标寄存器号来源于指令</a:t>
                      </a:r>
                      <a:r>
                        <a:rPr lang="en-US" altLang="zh-CN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rt</a:t>
                      </a:r>
                      <a:r>
                        <a:rPr lang="zh-CN" alt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字段</a:t>
                      </a:r>
                      <a:r>
                        <a:rPr lang="en-US" altLang="zh-CN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(bits 20:16).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写寄存器操作的目标寄存器号来源于指令的</a:t>
                      </a:r>
                      <a:r>
                        <a:rPr lang="en-US" altLang="zh-CN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rd</a:t>
                      </a:r>
                      <a:r>
                        <a:rPr lang="zh-CN" alt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字段</a:t>
                      </a:r>
                      <a:r>
                        <a:rPr lang="en-US" altLang="zh-CN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(bits 15:11).</a:t>
                      </a:r>
                      <a:endParaRPr lang="zh-CN" altLang="en-US" sz="1400" dirty="0"/>
                    </a:p>
                  </a:txBody>
                  <a:tcPr/>
                </a:tc>
              </a:tr>
              <a:tr h="409520">
                <a:tc>
                  <a:txBody>
                    <a:bodyPr/>
                    <a:lstStyle/>
                    <a:p>
                      <a:r>
                        <a:rPr lang="en-US" altLang="zh-CN" sz="1400" b="0" i="0" u="none" strike="noStrike" kern="1200" baseline="0" dirty="0" err="1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RegWrite</a:t>
                      </a:r>
                      <a:endParaRPr lang="zh-CN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无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寄存器堆写使能</a:t>
                      </a:r>
                      <a:endParaRPr lang="zh-CN" altLang="en-US" sz="1400" dirty="0"/>
                    </a:p>
                  </a:txBody>
                  <a:tcPr/>
                </a:tc>
              </a:tr>
              <a:tr h="437569">
                <a:tc>
                  <a:txBody>
                    <a:bodyPr/>
                    <a:lstStyle/>
                    <a:p>
                      <a:r>
                        <a:rPr lang="en-US" altLang="zh-CN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ALUSrc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ALU</a:t>
                      </a:r>
                      <a:r>
                        <a:rPr lang="zh-CN" alt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第二个输入来源于寄存器堆的第二个输出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ALU</a:t>
                      </a:r>
                      <a:r>
                        <a:rPr lang="zh-CN" alt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第二个输入来源于指令的低</a:t>
                      </a:r>
                      <a:r>
                        <a:rPr lang="en-US" altLang="zh-CN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16</a:t>
                      </a:r>
                      <a:r>
                        <a:rPr lang="zh-CN" alt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位（目标地址的偏移量）</a:t>
                      </a:r>
                      <a:endParaRPr lang="zh-CN" altLang="en-US" sz="1400" dirty="0"/>
                    </a:p>
                  </a:txBody>
                  <a:tcPr/>
                </a:tc>
              </a:tr>
              <a:tr h="409520">
                <a:tc>
                  <a:txBody>
                    <a:bodyPr/>
                    <a:lstStyle/>
                    <a:p>
                      <a:r>
                        <a:rPr lang="en-US" altLang="zh-CN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PCSrc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顺序执行，取 </a:t>
                      </a:r>
                      <a:r>
                        <a:rPr lang="en-US" altLang="zh-CN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PC + 4.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跳转，使用目标地址替代</a:t>
                      </a:r>
                      <a:r>
                        <a:rPr lang="en-US" altLang="zh-CN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PC+4</a:t>
                      </a:r>
                      <a:endParaRPr lang="zh-CN" altLang="en-US" sz="1400" dirty="0"/>
                    </a:p>
                  </a:txBody>
                  <a:tcPr/>
                </a:tc>
              </a:tr>
              <a:tr h="409520">
                <a:tc>
                  <a:txBody>
                    <a:bodyPr/>
                    <a:lstStyle/>
                    <a:p>
                      <a:r>
                        <a:rPr lang="en-US" altLang="zh-CN" sz="1400" b="0" i="0" u="none" strike="noStrike" kern="1200" baseline="0" dirty="0" err="1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MemRead</a:t>
                      </a:r>
                      <a:endParaRPr lang="zh-CN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无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数据存储器读使能</a:t>
                      </a:r>
                      <a:endParaRPr lang="zh-CN" altLang="en-US" sz="1400" dirty="0"/>
                    </a:p>
                  </a:txBody>
                  <a:tcPr/>
                </a:tc>
              </a:tr>
              <a:tr h="437569">
                <a:tc>
                  <a:txBody>
                    <a:bodyPr/>
                    <a:lstStyle/>
                    <a:p>
                      <a:r>
                        <a:rPr lang="en-US" altLang="zh-CN" sz="1400" b="0" i="0" u="none" strike="noStrike" kern="1200" baseline="0" dirty="0" err="1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MemWrite</a:t>
                      </a:r>
                      <a:endParaRPr lang="zh-CN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无</a:t>
                      </a:r>
                      <a:endParaRPr lang="zh-CN" altLang="en-US" sz="1400" dirty="0" smtClean="0"/>
                    </a:p>
                    <a:p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数据存储器写使能</a:t>
                      </a:r>
                      <a:endParaRPr lang="zh-CN" altLang="en-US" sz="1400" dirty="0"/>
                    </a:p>
                  </a:txBody>
                  <a:tcPr/>
                </a:tc>
              </a:tr>
              <a:tr h="409520">
                <a:tc>
                  <a:txBody>
                    <a:bodyPr/>
                    <a:lstStyle/>
                    <a:p>
                      <a:r>
                        <a:rPr lang="en-US" altLang="zh-CN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MemtoReg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写入寄存器的值来源于</a:t>
                      </a:r>
                      <a:r>
                        <a:rPr lang="en-US" altLang="zh-CN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ALU.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写入寄存器的值来源于数据存储器</a:t>
                      </a:r>
                      <a:endParaRPr lang="zh-CN" altLang="en-US" sz="1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文本框 6"/>
          <p:cNvSpPr txBox="1"/>
          <p:nvPr/>
        </p:nvSpPr>
        <p:spPr>
          <a:xfrm>
            <a:off x="1403648" y="5584884"/>
            <a:ext cx="44644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除了</a:t>
            </a:r>
            <a:r>
              <a:rPr lang="en-US" altLang="zh-CN" dirty="0" err="1" smtClean="0"/>
              <a:t>PCsrc</a:t>
            </a:r>
            <a:r>
              <a:rPr lang="zh-CN" altLang="en-US" dirty="0" smtClean="0"/>
              <a:t>外，其他信号都可以在指令读入后通过操作码</a:t>
            </a:r>
            <a:r>
              <a:rPr lang="zh-CN" altLang="en-US" dirty="0"/>
              <a:t>的</a:t>
            </a:r>
            <a:r>
              <a:rPr lang="zh-CN" altLang="en-US" dirty="0" smtClean="0"/>
              <a:t>译码就可以确定</a:t>
            </a:r>
            <a:endParaRPr lang="en-US" altLang="zh-CN" dirty="0" smtClean="0"/>
          </a:p>
          <a:p>
            <a:r>
              <a:rPr lang="zh-CN" altLang="en-US" dirty="0" smtClean="0"/>
              <a:t>如果是</a:t>
            </a:r>
            <a:r>
              <a:rPr lang="en-US" altLang="zh-CN" dirty="0" err="1" smtClean="0"/>
              <a:t>beq</a:t>
            </a:r>
            <a:r>
              <a:rPr lang="zh-CN" altLang="en-US" dirty="0" smtClean="0"/>
              <a:t>则将比较结果确定后才能生成</a:t>
            </a:r>
            <a:r>
              <a:rPr lang="en-US" altLang="zh-CN" dirty="0" err="1" smtClean="0"/>
              <a:t>PCsr</a:t>
            </a:r>
            <a:r>
              <a:rPr lang="en-US" altLang="zh-CN" dirty="0" err="1"/>
              <a:t>c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19838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Footer Placeholder 2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63E4E663-B6D2-432E-B74E-EEC43FF6871D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33</a:t>
            </a:fld>
            <a:endParaRPr lang="en-AU" altLang="zh-CN" sz="1400"/>
          </a:p>
        </p:txBody>
      </p:sp>
      <p:pic>
        <p:nvPicPr>
          <p:cNvPr id="55299" name="Picture 5" descr="f04-17-P37449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450" y="1196975"/>
            <a:ext cx="6680200" cy="519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530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>
                <a:ea typeface="宋体" panose="02010600030101010101" pitchFamily="2" charset="-122"/>
              </a:rPr>
              <a:t>具有</a:t>
            </a:r>
            <a:r>
              <a:rPr lang="zh-CN" altLang="en-US" dirty="0" smtClean="0">
                <a:ea typeface="宋体" panose="02010600030101010101" pitchFamily="2" charset="-122"/>
              </a:rPr>
              <a:t>控制单元的数据</a:t>
            </a:r>
            <a:r>
              <a:rPr lang="zh-CN" altLang="en-US" dirty="0">
                <a:ea typeface="宋体" panose="02010600030101010101" pitchFamily="2" charset="-122"/>
              </a:rPr>
              <a:t>通路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  <p:sp>
        <p:nvSpPr>
          <p:cNvPr id="4" name="椭圆 3"/>
          <p:cNvSpPr/>
          <p:nvPr/>
        </p:nvSpPr>
        <p:spPr bwMode="auto">
          <a:xfrm>
            <a:off x="3779912" y="6021288"/>
            <a:ext cx="1080120" cy="288032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547665" y="6092825"/>
            <a:ext cx="16561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指令</a:t>
            </a:r>
            <a:r>
              <a:rPr lang="zh-CN" altLang="en-US" smtClean="0"/>
              <a:t>（</a:t>
            </a:r>
            <a:r>
              <a:rPr lang="en-US" altLang="zh-CN" dirty="0" smtClean="0"/>
              <a:t>bit5</a:t>
            </a:r>
            <a:r>
              <a:rPr lang="zh-CN" altLang="en-US" dirty="0" smtClean="0"/>
              <a:t>：</a:t>
            </a:r>
            <a:r>
              <a:rPr lang="en-US" altLang="zh-CN" dirty="0" smtClean="0"/>
              <a:t>0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cxnSp>
        <p:nvCxnSpPr>
          <p:cNvPr id="8" name="直接箭头连接符 7"/>
          <p:cNvCxnSpPr>
            <a:stCxn id="5" idx="3"/>
          </p:cNvCxnSpPr>
          <p:nvPr/>
        </p:nvCxnSpPr>
        <p:spPr bwMode="auto">
          <a:xfrm flipV="1">
            <a:off x="3203849" y="6176258"/>
            <a:ext cx="576063" cy="8584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4" name="圆角矩形 13"/>
          <p:cNvSpPr/>
          <p:nvPr/>
        </p:nvSpPr>
        <p:spPr bwMode="auto">
          <a:xfrm>
            <a:off x="2531327" y="2420888"/>
            <a:ext cx="2328706" cy="1325922"/>
          </a:xfrm>
          <a:prstGeom prst="roundRect">
            <a:avLst/>
          </a:prstGeom>
          <a:noFill/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圆角矩形 14"/>
          <p:cNvSpPr/>
          <p:nvPr/>
        </p:nvSpPr>
        <p:spPr bwMode="auto">
          <a:xfrm>
            <a:off x="5220073" y="5297989"/>
            <a:ext cx="792088" cy="878269"/>
          </a:xfrm>
          <a:prstGeom prst="roundRect">
            <a:avLst/>
          </a:prstGeom>
          <a:noFill/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732240" y="2290083"/>
            <a:ext cx="7920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PCsrc</a:t>
            </a:r>
            <a:endParaRPr lang="zh-CN" altLang="en-US" sz="105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078534" y="369441"/>
            <a:ext cx="5916300" cy="1077218"/>
          </a:xfrm>
          <a:prstGeom prst="rect">
            <a:avLst/>
          </a:prstGeom>
          <a:solidFill>
            <a:schemeClr val="bg1"/>
          </a:solidFill>
          <a:ln w="19050">
            <a:solidFill>
              <a:srgbClr val="0099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C00000"/>
                </a:solidFill>
              </a:rPr>
              <a:t>归类记忆</a:t>
            </a:r>
            <a:r>
              <a:rPr lang="zh-CN" altLang="en-US" dirty="0">
                <a:solidFill>
                  <a:srgbClr val="C00000"/>
                </a:solidFill>
              </a:rPr>
              <a:t>：</a:t>
            </a:r>
            <a:endParaRPr lang="en-US" altLang="zh-CN" dirty="0" smtClean="0">
              <a:solidFill>
                <a:srgbClr val="C00000"/>
              </a:solidFill>
            </a:endParaRPr>
          </a:p>
          <a:p>
            <a:r>
              <a:rPr lang="en-US" altLang="zh-CN" dirty="0" smtClean="0">
                <a:solidFill>
                  <a:srgbClr val="C00000"/>
                </a:solidFill>
              </a:rPr>
              <a:t>7</a:t>
            </a:r>
            <a:r>
              <a:rPr lang="zh-CN" altLang="en-US" dirty="0" smtClean="0">
                <a:solidFill>
                  <a:srgbClr val="C00000"/>
                </a:solidFill>
              </a:rPr>
              <a:t>个</a:t>
            </a:r>
            <a:r>
              <a:rPr lang="en-US" altLang="zh-CN" dirty="0" smtClean="0">
                <a:solidFill>
                  <a:srgbClr val="C00000"/>
                </a:solidFill>
              </a:rPr>
              <a:t>1bit</a:t>
            </a:r>
            <a:r>
              <a:rPr lang="zh-CN" altLang="en-US" dirty="0" smtClean="0">
                <a:solidFill>
                  <a:srgbClr val="C00000"/>
                </a:solidFill>
              </a:rPr>
              <a:t>的控制信号</a:t>
            </a:r>
            <a:r>
              <a:rPr lang="en-US" altLang="zh-CN" dirty="0" smtClean="0">
                <a:solidFill>
                  <a:srgbClr val="C00000"/>
                </a:solidFill>
              </a:rPr>
              <a:t>:</a:t>
            </a:r>
            <a:r>
              <a:rPr lang="zh-CN" altLang="en-US" dirty="0" smtClean="0">
                <a:solidFill>
                  <a:srgbClr val="C00000"/>
                </a:solidFill>
              </a:rPr>
              <a:t> </a:t>
            </a:r>
            <a:endParaRPr lang="en-US" altLang="zh-CN" dirty="0" smtClean="0">
              <a:solidFill>
                <a:srgbClr val="C00000"/>
              </a:solidFill>
            </a:endParaRPr>
          </a:p>
          <a:p>
            <a:r>
              <a:rPr lang="zh-CN" altLang="en-US" dirty="0" smtClean="0">
                <a:solidFill>
                  <a:srgbClr val="C00000"/>
                </a:solidFill>
              </a:rPr>
              <a:t>    </a:t>
            </a:r>
            <a:r>
              <a:rPr lang="en-US" altLang="zh-CN" dirty="0" smtClean="0">
                <a:solidFill>
                  <a:srgbClr val="C00000"/>
                </a:solidFill>
              </a:rPr>
              <a:t>3</a:t>
            </a:r>
            <a:r>
              <a:rPr lang="zh-CN" altLang="en-US" dirty="0" smtClean="0">
                <a:solidFill>
                  <a:srgbClr val="C00000"/>
                </a:solidFill>
              </a:rPr>
              <a:t>个</a:t>
            </a:r>
            <a:r>
              <a:rPr lang="en-US" altLang="zh-CN" dirty="0" smtClean="0">
                <a:solidFill>
                  <a:srgbClr val="C00000"/>
                </a:solidFill>
              </a:rPr>
              <a:t>mux</a:t>
            </a:r>
            <a:r>
              <a:rPr lang="zh-CN" altLang="en-US" dirty="0" smtClean="0">
                <a:solidFill>
                  <a:srgbClr val="C00000"/>
                </a:solidFill>
              </a:rPr>
              <a:t>控制，</a:t>
            </a:r>
            <a:r>
              <a:rPr lang="en-US" altLang="zh-CN" dirty="0" smtClean="0">
                <a:solidFill>
                  <a:srgbClr val="C00000"/>
                </a:solidFill>
              </a:rPr>
              <a:t>3</a:t>
            </a:r>
            <a:r>
              <a:rPr lang="zh-CN" altLang="en-US" dirty="0" smtClean="0">
                <a:solidFill>
                  <a:srgbClr val="C00000"/>
                </a:solidFill>
              </a:rPr>
              <a:t>个寄存器</a:t>
            </a:r>
            <a:r>
              <a:rPr lang="en-US" altLang="zh-CN" dirty="0" smtClean="0">
                <a:solidFill>
                  <a:srgbClr val="C00000"/>
                </a:solidFill>
              </a:rPr>
              <a:t>/</a:t>
            </a:r>
            <a:r>
              <a:rPr lang="zh-CN" altLang="en-US" dirty="0" smtClean="0">
                <a:solidFill>
                  <a:srgbClr val="C00000"/>
                </a:solidFill>
              </a:rPr>
              <a:t>内存读写控制信号，</a:t>
            </a:r>
            <a:r>
              <a:rPr lang="en-US" altLang="zh-CN" dirty="0" smtClean="0">
                <a:solidFill>
                  <a:srgbClr val="C00000"/>
                </a:solidFill>
              </a:rPr>
              <a:t>1</a:t>
            </a:r>
            <a:r>
              <a:rPr lang="zh-CN" altLang="en-US" dirty="0" smtClean="0">
                <a:solidFill>
                  <a:srgbClr val="C00000"/>
                </a:solidFill>
              </a:rPr>
              <a:t>个分支</a:t>
            </a:r>
            <a:r>
              <a:rPr lang="en-US" altLang="zh-CN" dirty="0" smtClean="0">
                <a:solidFill>
                  <a:srgbClr val="C00000"/>
                </a:solidFill>
              </a:rPr>
              <a:t>branch</a:t>
            </a:r>
          </a:p>
          <a:p>
            <a:r>
              <a:rPr lang="en-US" altLang="zh-CN" dirty="0" smtClean="0">
                <a:solidFill>
                  <a:srgbClr val="C00000"/>
                </a:solidFill>
              </a:rPr>
              <a:t>1</a:t>
            </a:r>
            <a:r>
              <a:rPr lang="zh-CN" altLang="en-US" dirty="0" smtClean="0">
                <a:solidFill>
                  <a:srgbClr val="C00000"/>
                </a:solidFill>
              </a:rPr>
              <a:t>个</a:t>
            </a:r>
            <a:r>
              <a:rPr lang="en-US" altLang="zh-CN" dirty="0" smtClean="0">
                <a:solidFill>
                  <a:srgbClr val="C00000"/>
                </a:solidFill>
              </a:rPr>
              <a:t>2bit</a:t>
            </a:r>
            <a:r>
              <a:rPr lang="zh-CN" altLang="en-US" dirty="0" smtClean="0">
                <a:solidFill>
                  <a:srgbClr val="C00000"/>
                </a:solidFill>
              </a:rPr>
              <a:t>的控制信号（前面已经讨论过）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07999" y="3407825"/>
            <a:ext cx="1296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图 </a:t>
            </a:r>
            <a:r>
              <a:rPr lang="en-US" altLang="zh-CN" dirty="0" smtClean="0"/>
              <a:t>4-17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6" presetClass="exit" presetSubtype="2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1" grpId="0" animBg="1"/>
      <p:bldP spid="11" grpId="1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各类指令的控制信号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这些控制信号根据指令类型的不同，控制着数据（地址）流经不同</a:t>
            </a:r>
            <a:r>
              <a:rPr lang="zh-CN" altLang="en-US" dirty="0"/>
              <a:t>部件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 altLang="zh-CN" smtClean="0"/>
              <a:t>Chapter 4 — The Processor — </a:t>
            </a:r>
            <a:fld id="{2BC4159C-8FB5-4701-B7E8-AE7E0381651F}" type="slidenum">
              <a:rPr lang="en-AU" altLang="zh-CN" smtClean="0"/>
              <a:pPr>
                <a:defRPr/>
              </a:pPr>
              <a:t>34</a:t>
            </a:fld>
            <a:endParaRPr lang="en-AU" alt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769" y="2420888"/>
            <a:ext cx="8257687" cy="1944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139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Footer Placeholder 2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89FB15D6-4FA5-484A-B115-6FB4B5BDFAE3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35</a:t>
            </a:fld>
            <a:endParaRPr lang="en-AU" altLang="zh-CN" sz="1400"/>
          </a:p>
        </p:txBody>
      </p:sp>
      <p:pic>
        <p:nvPicPr>
          <p:cNvPr id="57347" name="Picture 6" descr="f04-19-P37449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450" y="1196975"/>
            <a:ext cx="6680200" cy="519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34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AU" altLang="zh-CN" dirty="0" smtClean="0">
                <a:ea typeface="宋体" panose="02010600030101010101" pitchFamily="2" charset="-122"/>
              </a:rPr>
              <a:t>R</a:t>
            </a:r>
            <a:r>
              <a:rPr lang="zh-CN" altLang="en-US" dirty="0" smtClean="0">
                <a:ea typeface="宋体" panose="02010600030101010101" pitchFamily="2" charset="-122"/>
              </a:rPr>
              <a:t>型指令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23528" y="5189153"/>
            <a:ext cx="3168352" cy="132343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009900"/>
                </a:solidFill>
              </a:rPr>
              <a:t>add $t1,$t2,$t3</a:t>
            </a:r>
          </a:p>
          <a:p>
            <a:r>
              <a:rPr lang="en-US" altLang="zh-CN" dirty="0" smtClean="0">
                <a:solidFill>
                  <a:srgbClr val="C00000"/>
                </a:solidFill>
              </a:rPr>
              <a:t>1</a:t>
            </a:r>
            <a:r>
              <a:rPr lang="zh-CN" altLang="en-US" dirty="0" smtClean="0">
                <a:solidFill>
                  <a:srgbClr val="C00000"/>
                </a:solidFill>
              </a:rPr>
              <a:t> 取指，</a:t>
            </a:r>
            <a:r>
              <a:rPr lang="en-US" altLang="zh-CN" dirty="0" smtClean="0">
                <a:solidFill>
                  <a:srgbClr val="C00000"/>
                </a:solidFill>
              </a:rPr>
              <a:t>PC</a:t>
            </a:r>
            <a:r>
              <a:rPr lang="zh-CN" altLang="en-US" dirty="0" smtClean="0">
                <a:solidFill>
                  <a:srgbClr val="C00000"/>
                </a:solidFill>
              </a:rPr>
              <a:t>自增</a:t>
            </a:r>
            <a:endParaRPr lang="en-US" altLang="zh-CN" dirty="0" smtClean="0">
              <a:solidFill>
                <a:srgbClr val="C00000"/>
              </a:solidFill>
            </a:endParaRPr>
          </a:p>
          <a:p>
            <a:r>
              <a:rPr lang="en-US" altLang="zh-CN" dirty="0" smtClean="0">
                <a:solidFill>
                  <a:srgbClr val="C00000"/>
                </a:solidFill>
              </a:rPr>
              <a:t>2</a:t>
            </a:r>
            <a:r>
              <a:rPr lang="zh-CN" altLang="en-US" dirty="0" smtClean="0">
                <a:solidFill>
                  <a:srgbClr val="C00000"/>
                </a:solidFill>
              </a:rPr>
              <a:t> 读</a:t>
            </a:r>
            <a:r>
              <a:rPr lang="en-US" altLang="zh-CN" dirty="0" smtClean="0">
                <a:solidFill>
                  <a:srgbClr val="C00000"/>
                </a:solidFill>
              </a:rPr>
              <a:t>2</a:t>
            </a:r>
            <a:r>
              <a:rPr lang="zh-CN" altLang="en-US" dirty="0" smtClean="0">
                <a:solidFill>
                  <a:srgbClr val="C00000"/>
                </a:solidFill>
              </a:rPr>
              <a:t>个寄存器，产生控制信号</a:t>
            </a:r>
            <a:endParaRPr lang="en-US" altLang="zh-CN" dirty="0" smtClean="0">
              <a:solidFill>
                <a:srgbClr val="C00000"/>
              </a:solidFill>
            </a:endParaRPr>
          </a:p>
          <a:p>
            <a:r>
              <a:rPr lang="en-US" altLang="zh-CN" dirty="0" smtClean="0">
                <a:solidFill>
                  <a:srgbClr val="C00000"/>
                </a:solidFill>
              </a:rPr>
              <a:t>3</a:t>
            </a:r>
            <a:r>
              <a:rPr lang="zh-CN" altLang="en-US" dirty="0" smtClean="0">
                <a:solidFill>
                  <a:srgbClr val="C00000"/>
                </a:solidFill>
              </a:rPr>
              <a:t> </a:t>
            </a:r>
            <a:r>
              <a:rPr lang="en-US" altLang="zh-CN" dirty="0" smtClean="0">
                <a:solidFill>
                  <a:srgbClr val="C00000"/>
                </a:solidFill>
              </a:rPr>
              <a:t>ALU</a:t>
            </a:r>
            <a:r>
              <a:rPr lang="zh-CN" altLang="en-US" dirty="0" smtClean="0">
                <a:solidFill>
                  <a:srgbClr val="C00000"/>
                </a:solidFill>
              </a:rPr>
              <a:t>根据</a:t>
            </a:r>
            <a:r>
              <a:rPr lang="en-US" altLang="zh-CN" dirty="0" err="1" smtClean="0">
                <a:solidFill>
                  <a:srgbClr val="C00000"/>
                </a:solidFill>
              </a:rPr>
              <a:t>ALUop</a:t>
            </a:r>
            <a:r>
              <a:rPr lang="zh-CN" altLang="en-US" dirty="0" smtClean="0">
                <a:solidFill>
                  <a:srgbClr val="C00000"/>
                </a:solidFill>
              </a:rPr>
              <a:t>运算</a:t>
            </a:r>
            <a:endParaRPr lang="en-US" altLang="zh-CN" dirty="0" smtClean="0">
              <a:solidFill>
                <a:srgbClr val="C00000"/>
              </a:solidFill>
            </a:endParaRPr>
          </a:p>
          <a:p>
            <a:r>
              <a:rPr lang="en-US" altLang="zh-CN" dirty="0" smtClean="0">
                <a:solidFill>
                  <a:srgbClr val="C00000"/>
                </a:solidFill>
              </a:rPr>
              <a:t>4</a:t>
            </a:r>
            <a:r>
              <a:rPr lang="zh-CN" altLang="en-US" dirty="0" smtClean="0">
                <a:solidFill>
                  <a:srgbClr val="C00000"/>
                </a:solidFill>
              </a:rPr>
              <a:t> </a:t>
            </a:r>
            <a:r>
              <a:rPr lang="en-US" altLang="zh-CN" dirty="0" smtClean="0">
                <a:solidFill>
                  <a:srgbClr val="C00000"/>
                </a:solidFill>
              </a:rPr>
              <a:t>ALU</a:t>
            </a:r>
            <a:r>
              <a:rPr lang="zh-CN" altLang="en-US" dirty="0" smtClean="0">
                <a:solidFill>
                  <a:srgbClr val="C00000"/>
                </a:solidFill>
              </a:rPr>
              <a:t>结果写回寄存器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2" name="任意多边形 1"/>
          <p:cNvSpPr/>
          <p:nvPr/>
        </p:nvSpPr>
        <p:spPr bwMode="auto">
          <a:xfrm>
            <a:off x="2899317" y="3992539"/>
            <a:ext cx="2732049" cy="211471"/>
          </a:xfrm>
          <a:custGeom>
            <a:avLst/>
            <a:gdLst>
              <a:gd name="connsiteX0" fmla="*/ 0 w 2732049"/>
              <a:gd name="connsiteY0" fmla="*/ 21900 h 211471"/>
              <a:gd name="connsiteX1" fmla="*/ 925551 w 2732049"/>
              <a:gd name="connsiteY1" fmla="*/ 10749 h 211471"/>
              <a:gd name="connsiteX2" fmla="*/ 1605776 w 2732049"/>
              <a:gd name="connsiteY2" fmla="*/ 155715 h 211471"/>
              <a:gd name="connsiteX3" fmla="*/ 2732049 w 2732049"/>
              <a:gd name="connsiteY3" fmla="*/ 211471 h 2114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32049" h="211471">
                <a:moveTo>
                  <a:pt x="0" y="21900"/>
                </a:moveTo>
                <a:cubicBezTo>
                  <a:pt x="328961" y="5173"/>
                  <a:pt x="657922" y="-11553"/>
                  <a:pt x="925551" y="10749"/>
                </a:cubicBezTo>
                <a:cubicBezTo>
                  <a:pt x="1193180" y="33051"/>
                  <a:pt x="1304693" y="122261"/>
                  <a:pt x="1605776" y="155715"/>
                </a:cubicBezTo>
                <a:cubicBezTo>
                  <a:pt x="1906859" y="189169"/>
                  <a:pt x="2319454" y="200320"/>
                  <a:pt x="2732049" y="211471"/>
                </a:cubicBezTo>
              </a:path>
            </a:pathLst>
          </a:custGeom>
          <a:noFill/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任意多边形 6"/>
          <p:cNvSpPr/>
          <p:nvPr/>
        </p:nvSpPr>
        <p:spPr bwMode="auto">
          <a:xfrm>
            <a:off x="2899317" y="4239222"/>
            <a:ext cx="2732049" cy="485922"/>
          </a:xfrm>
          <a:custGeom>
            <a:avLst/>
            <a:gdLst>
              <a:gd name="connsiteX0" fmla="*/ 0 w 2732049"/>
              <a:gd name="connsiteY0" fmla="*/ 21900 h 211471"/>
              <a:gd name="connsiteX1" fmla="*/ 925551 w 2732049"/>
              <a:gd name="connsiteY1" fmla="*/ 10749 h 211471"/>
              <a:gd name="connsiteX2" fmla="*/ 1605776 w 2732049"/>
              <a:gd name="connsiteY2" fmla="*/ 155715 h 211471"/>
              <a:gd name="connsiteX3" fmla="*/ 2732049 w 2732049"/>
              <a:gd name="connsiteY3" fmla="*/ 211471 h 2114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32049" h="211471">
                <a:moveTo>
                  <a:pt x="0" y="21900"/>
                </a:moveTo>
                <a:cubicBezTo>
                  <a:pt x="328961" y="5173"/>
                  <a:pt x="657922" y="-11553"/>
                  <a:pt x="925551" y="10749"/>
                </a:cubicBezTo>
                <a:cubicBezTo>
                  <a:pt x="1193180" y="33051"/>
                  <a:pt x="1304693" y="122261"/>
                  <a:pt x="1605776" y="155715"/>
                </a:cubicBezTo>
                <a:cubicBezTo>
                  <a:pt x="1906859" y="189169"/>
                  <a:pt x="2319454" y="200320"/>
                  <a:pt x="2732049" y="211471"/>
                </a:cubicBezTo>
              </a:path>
            </a:pathLst>
          </a:custGeom>
          <a:noFill/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" name="任意多边形 2"/>
          <p:cNvSpPr/>
          <p:nvPr/>
        </p:nvSpPr>
        <p:spPr bwMode="auto">
          <a:xfrm>
            <a:off x="3513013" y="4594302"/>
            <a:ext cx="4305427" cy="1961672"/>
          </a:xfrm>
          <a:custGeom>
            <a:avLst/>
            <a:gdLst>
              <a:gd name="connsiteX0" fmla="*/ 2530948 w 4305427"/>
              <a:gd name="connsiteY0" fmla="*/ 0 h 1961672"/>
              <a:gd name="connsiteX1" fmla="*/ 2765124 w 4305427"/>
              <a:gd name="connsiteY1" fmla="*/ 234176 h 1961672"/>
              <a:gd name="connsiteX2" fmla="*/ 2832031 w 4305427"/>
              <a:gd name="connsiteY2" fmla="*/ 747132 h 1961672"/>
              <a:gd name="connsiteX3" fmla="*/ 3099660 w 4305427"/>
              <a:gd name="connsiteY3" fmla="*/ 1059366 h 1961672"/>
              <a:gd name="connsiteX4" fmla="*/ 3724128 w 4305427"/>
              <a:gd name="connsiteY4" fmla="*/ 947854 h 1961672"/>
              <a:gd name="connsiteX5" fmla="*/ 3857943 w 4305427"/>
              <a:gd name="connsiteY5" fmla="*/ 479503 h 1961672"/>
              <a:gd name="connsiteX6" fmla="*/ 4092119 w 4305427"/>
              <a:gd name="connsiteY6" fmla="*/ 323386 h 1961672"/>
              <a:gd name="connsiteX7" fmla="*/ 4259387 w 4305427"/>
              <a:gd name="connsiteY7" fmla="*/ 579864 h 1961672"/>
              <a:gd name="connsiteX8" fmla="*/ 4248236 w 4305427"/>
              <a:gd name="connsiteY8" fmla="*/ 1449659 h 1961672"/>
              <a:gd name="connsiteX9" fmla="*/ 3623767 w 4305427"/>
              <a:gd name="connsiteY9" fmla="*/ 1839952 h 1961672"/>
              <a:gd name="connsiteX10" fmla="*/ 456821 w 4305427"/>
              <a:gd name="connsiteY10" fmla="*/ 1873405 h 1961672"/>
              <a:gd name="connsiteX11" fmla="*/ 10772 w 4305427"/>
              <a:gd name="connsiteY11" fmla="*/ 747132 h 1961672"/>
              <a:gd name="connsiteX12" fmla="*/ 356460 w 4305427"/>
              <a:gd name="connsiteY12" fmla="*/ 434898 h 1961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305427" h="1961672">
                <a:moveTo>
                  <a:pt x="2530948" y="0"/>
                </a:moveTo>
                <a:cubicBezTo>
                  <a:pt x="2622946" y="54827"/>
                  <a:pt x="2714944" y="109654"/>
                  <a:pt x="2765124" y="234176"/>
                </a:cubicBezTo>
                <a:cubicBezTo>
                  <a:pt x="2815305" y="358698"/>
                  <a:pt x="2776275" y="609600"/>
                  <a:pt x="2832031" y="747132"/>
                </a:cubicBezTo>
                <a:cubicBezTo>
                  <a:pt x="2887787" y="884664"/>
                  <a:pt x="2950977" y="1025912"/>
                  <a:pt x="3099660" y="1059366"/>
                </a:cubicBezTo>
                <a:cubicBezTo>
                  <a:pt x="3248343" y="1092820"/>
                  <a:pt x="3597748" y="1044498"/>
                  <a:pt x="3724128" y="947854"/>
                </a:cubicBezTo>
                <a:cubicBezTo>
                  <a:pt x="3850508" y="851210"/>
                  <a:pt x="3796611" y="583581"/>
                  <a:pt x="3857943" y="479503"/>
                </a:cubicBezTo>
                <a:cubicBezTo>
                  <a:pt x="3919275" y="375425"/>
                  <a:pt x="4025212" y="306659"/>
                  <a:pt x="4092119" y="323386"/>
                </a:cubicBezTo>
                <a:cubicBezTo>
                  <a:pt x="4159026" y="340113"/>
                  <a:pt x="4233368" y="392152"/>
                  <a:pt x="4259387" y="579864"/>
                </a:cubicBezTo>
                <a:cubicBezTo>
                  <a:pt x="4285406" y="767576"/>
                  <a:pt x="4354173" y="1239644"/>
                  <a:pt x="4248236" y="1449659"/>
                </a:cubicBezTo>
                <a:cubicBezTo>
                  <a:pt x="4142299" y="1659674"/>
                  <a:pt x="4255669" y="1769328"/>
                  <a:pt x="3623767" y="1839952"/>
                </a:cubicBezTo>
                <a:cubicBezTo>
                  <a:pt x="2991865" y="1910576"/>
                  <a:pt x="1058987" y="2055542"/>
                  <a:pt x="456821" y="1873405"/>
                </a:cubicBezTo>
                <a:cubicBezTo>
                  <a:pt x="-145345" y="1691268"/>
                  <a:pt x="27499" y="986883"/>
                  <a:pt x="10772" y="747132"/>
                </a:cubicBezTo>
                <a:cubicBezTo>
                  <a:pt x="-5955" y="507381"/>
                  <a:pt x="175252" y="471139"/>
                  <a:pt x="356460" y="434898"/>
                </a:cubicBezTo>
              </a:path>
            </a:pathLst>
          </a:custGeom>
          <a:noFill/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" name="任意多边形 3"/>
          <p:cNvSpPr/>
          <p:nvPr/>
        </p:nvSpPr>
        <p:spPr bwMode="auto">
          <a:xfrm>
            <a:off x="934681" y="1059126"/>
            <a:ext cx="6267647" cy="3011069"/>
          </a:xfrm>
          <a:custGeom>
            <a:avLst/>
            <a:gdLst>
              <a:gd name="connsiteX0" fmla="*/ 503826 w 6267647"/>
              <a:gd name="connsiteY0" fmla="*/ 2888406 h 3011069"/>
              <a:gd name="connsiteX1" fmla="*/ 715699 w 6267647"/>
              <a:gd name="connsiteY1" fmla="*/ 2509264 h 3011069"/>
              <a:gd name="connsiteX2" fmla="*/ 827212 w 6267647"/>
              <a:gd name="connsiteY2" fmla="*/ 881186 h 3011069"/>
              <a:gd name="connsiteX3" fmla="*/ 1518587 w 6267647"/>
              <a:gd name="connsiteY3" fmla="*/ 568952 h 3011069"/>
              <a:gd name="connsiteX4" fmla="*/ 2656012 w 6267647"/>
              <a:gd name="connsiteY4" fmla="*/ 736220 h 3011069"/>
              <a:gd name="connsiteX5" fmla="*/ 4585173 w 6267647"/>
              <a:gd name="connsiteY5" fmla="*/ 479742 h 3011069"/>
              <a:gd name="connsiteX6" fmla="*/ 5677992 w 6267647"/>
              <a:gd name="connsiteY6" fmla="*/ 702767 h 3011069"/>
              <a:gd name="connsiteX7" fmla="*/ 6146343 w 6267647"/>
              <a:gd name="connsiteY7" fmla="*/ 669313 h 3011069"/>
              <a:gd name="connsiteX8" fmla="*/ 6090587 w 6267647"/>
              <a:gd name="connsiteY8" fmla="*/ 290172 h 3011069"/>
              <a:gd name="connsiteX9" fmla="*/ 4239485 w 6267647"/>
              <a:gd name="connsiteY9" fmla="*/ 78298 h 3011069"/>
              <a:gd name="connsiteX10" fmla="*/ 905270 w 6267647"/>
              <a:gd name="connsiteY10" fmla="*/ 33694 h 3011069"/>
              <a:gd name="connsiteX11" fmla="*/ 113534 w 6267647"/>
              <a:gd name="connsiteY11" fmla="*/ 557801 h 3011069"/>
              <a:gd name="connsiteX12" fmla="*/ 13173 w 6267647"/>
              <a:gd name="connsiteY12" fmla="*/ 2542718 h 3011069"/>
              <a:gd name="connsiteX13" fmla="*/ 191592 w 6267647"/>
              <a:gd name="connsiteY13" fmla="*/ 3011069 h 3011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6267647" h="3011069">
                <a:moveTo>
                  <a:pt x="503826" y="2888406"/>
                </a:moveTo>
                <a:cubicBezTo>
                  <a:pt x="582813" y="2866103"/>
                  <a:pt x="661801" y="2843801"/>
                  <a:pt x="715699" y="2509264"/>
                </a:cubicBezTo>
                <a:cubicBezTo>
                  <a:pt x="769597" y="2174727"/>
                  <a:pt x="693397" y="1204571"/>
                  <a:pt x="827212" y="881186"/>
                </a:cubicBezTo>
                <a:cubicBezTo>
                  <a:pt x="961027" y="557801"/>
                  <a:pt x="1213787" y="593113"/>
                  <a:pt x="1518587" y="568952"/>
                </a:cubicBezTo>
                <a:cubicBezTo>
                  <a:pt x="1823387" y="544791"/>
                  <a:pt x="2144914" y="751088"/>
                  <a:pt x="2656012" y="736220"/>
                </a:cubicBezTo>
                <a:cubicBezTo>
                  <a:pt x="3167110" y="721352"/>
                  <a:pt x="4081510" y="485317"/>
                  <a:pt x="4585173" y="479742"/>
                </a:cubicBezTo>
                <a:cubicBezTo>
                  <a:pt x="5088836" y="474167"/>
                  <a:pt x="5417797" y="671172"/>
                  <a:pt x="5677992" y="702767"/>
                </a:cubicBezTo>
                <a:cubicBezTo>
                  <a:pt x="5938187" y="734362"/>
                  <a:pt x="6077577" y="738079"/>
                  <a:pt x="6146343" y="669313"/>
                </a:cubicBezTo>
                <a:cubicBezTo>
                  <a:pt x="6215109" y="600547"/>
                  <a:pt x="6408397" y="388674"/>
                  <a:pt x="6090587" y="290172"/>
                </a:cubicBezTo>
                <a:cubicBezTo>
                  <a:pt x="5772777" y="191669"/>
                  <a:pt x="5103704" y="121044"/>
                  <a:pt x="4239485" y="78298"/>
                </a:cubicBezTo>
                <a:cubicBezTo>
                  <a:pt x="3375266" y="35552"/>
                  <a:pt x="1592928" y="-46223"/>
                  <a:pt x="905270" y="33694"/>
                </a:cubicBezTo>
                <a:cubicBezTo>
                  <a:pt x="217612" y="113611"/>
                  <a:pt x="262217" y="139630"/>
                  <a:pt x="113534" y="557801"/>
                </a:cubicBezTo>
                <a:cubicBezTo>
                  <a:pt x="-35149" y="975972"/>
                  <a:pt x="163" y="2133840"/>
                  <a:pt x="13173" y="2542718"/>
                </a:cubicBezTo>
                <a:cubicBezTo>
                  <a:pt x="26183" y="2951596"/>
                  <a:pt x="108887" y="2981332"/>
                  <a:pt x="191592" y="3011069"/>
                </a:cubicBezTo>
              </a:path>
            </a:pathLst>
          </a:custGeom>
          <a:noFill/>
          <a:ln w="19050" cap="flat" cmpd="sng" algn="ctr">
            <a:solidFill>
              <a:srgbClr val="009900"/>
            </a:solidFill>
            <a:prstDash val="dash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任意多边形 5"/>
          <p:cNvSpPr/>
          <p:nvPr/>
        </p:nvSpPr>
        <p:spPr bwMode="auto">
          <a:xfrm>
            <a:off x="2821259" y="4731624"/>
            <a:ext cx="1182029" cy="174913"/>
          </a:xfrm>
          <a:custGeom>
            <a:avLst/>
            <a:gdLst>
              <a:gd name="connsiteX0" fmla="*/ 0 w 1182029"/>
              <a:gd name="connsiteY0" fmla="*/ 174913 h 174913"/>
              <a:gd name="connsiteX1" fmla="*/ 825190 w 1182029"/>
              <a:gd name="connsiteY1" fmla="*/ 119156 h 174913"/>
              <a:gd name="connsiteX2" fmla="*/ 1037063 w 1182029"/>
              <a:gd name="connsiteY2" fmla="*/ 7644 h 174913"/>
              <a:gd name="connsiteX3" fmla="*/ 1182029 w 1182029"/>
              <a:gd name="connsiteY3" fmla="*/ 18796 h 174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2029" h="174913">
                <a:moveTo>
                  <a:pt x="0" y="174913"/>
                </a:moveTo>
                <a:cubicBezTo>
                  <a:pt x="326173" y="160973"/>
                  <a:pt x="652346" y="147034"/>
                  <a:pt x="825190" y="119156"/>
                </a:cubicBezTo>
                <a:cubicBezTo>
                  <a:pt x="998034" y="91278"/>
                  <a:pt x="977590" y="24371"/>
                  <a:pt x="1037063" y="7644"/>
                </a:cubicBezTo>
                <a:cubicBezTo>
                  <a:pt x="1096536" y="-9083"/>
                  <a:pt x="1139282" y="4856"/>
                  <a:pt x="1182029" y="18796"/>
                </a:cubicBezTo>
              </a:path>
            </a:pathLst>
          </a:custGeom>
          <a:noFill/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椭圆 7"/>
          <p:cNvSpPr/>
          <p:nvPr/>
        </p:nvSpPr>
        <p:spPr bwMode="auto">
          <a:xfrm>
            <a:off x="4716926" y="1657859"/>
            <a:ext cx="1727281" cy="1066698"/>
          </a:xfrm>
          <a:prstGeom prst="ellipse">
            <a:avLst/>
          </a:prstGeom>
          <a:solidFill>
            <a:srgbClr val="7030A0">
              <a:alpha val="5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椭圆 11"/>
          <p:cNvSpPr/>
          <p:nvPr/>
        </p:nvSpPr>
        <p:spPr bwMode="auto">
          <a:xfrm>
            <a:off x="4105576" y="5176731"/>
            <a:ext cx="610440" cy="852594"/>
          </a:xfrm>
          <a:prstGeom prst="ellipse">
            <a:avLst/>
          </a:prstGeom>
          <a:solidFill>
            <a:srgbClr val="7030A0">
              <a:alpha val="5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椭圆 13"/>
          <p:cNvSpPr/>
          <p:nvPr/>
        </p:nvSpPr>
        <p:spPr bwMode="auto">
          <a:xfrm>
            <a:off x="6342507" y="4070195"/>
            <a:ext cx="1009656" cy="1458180"/>
          </a:xfrm>
          <a:prstGeom prst="ellipse">
            <a:avLst/>
          </a:prstGeom>
          <a:solidFill>
            <a:srgbClr val="7030A0">
              <a:alpha val="5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Footer Placeholder 2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0AC5FACF-7302-4E6C-B54D-AD7CEEF846CC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36</a:t>
            </a:fld>
            <a:endParaRPr lang="en-AU" altLang="zh-CN" sz="1400"/>
          </a:p>
        </p:txBody>
      </p:sp>
      <p:pic>
        <p:nvPicPr>
          <p:cNvPr id="59395" name="Picture 6" descr="f04-20-P37449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450" y="1196975"/>
            <a:ext cx="6680200" cy="519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9396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取字指令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23528" y="5189153"/>
            <a:ext cx="3168352" cy="156966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dirty="0" err="1" smtClean="0">
                <a:solidFill>
                  <a:srgbClr val="009900"/>
                </a:solidFill>
              </a:rPr>
              <a:t>lw</a:t>
            </a:r>
            <a:r>
              <a:rPr lang="en-US" altLang="zh-CN" dirty="0" smtClean="0">
                <a:solidFill>
                  <a:srgbClr val="009900"/>
                </a:solidFill>
              </a:rPr>
              <a:t> $t1,offset($t2)</a:t>
            </a:r>
          </a:p>
          <a:p>
            <a:r>
              <a:rPr lang="en-US" altLang="zh-CN" dirty="0" smtClean="0">
                <a:solidFill>
                  <a:srgbClr val="C00000"/>
                </a:solidFill>
              </a:rPr>
              <a:t>1</a:t>
            </a:r>
            <a:r>
              <a:rPr lang="zh-CN" altLang="en-US" dirty="0" smtClean="0">
                <a:solidFill>
                  <a:srgbClr val="C00000"/>
                </a:solidFill>
              </a:rPr>
              <a:t> 取指，</a:t>
            </a:r>
            <a:r>
              <a:rPr lang="en-US" altLang="zh-CN" dirty="0" smtClean="0">
                <a:solidFill>
                  <a:srgbClr val="C00000"/>
                </a:solidFill>
              </a:rPr>
              <a:t>PC</a:t>
            </a:r>
            <a:r>
              <a:rPr lang="zh-CN" altLang="en-US" dirty="0" smtClean="0">
                <a:solidFill>
                  <a:srgbClr val="C00000"/>
                </a:solidFill>
              </a:rPr>
              <a:t>自增</a:t>
            </a:r>
            <a:endParaRPr lang="en-US" altLang="zh-CN" dirty="0" smtClean="0">
              <a:solidFill>
                <a:srgbClr val="C00000"/>
              </a:solidFill>
            </a:endParaRPr>
          </a:p>
          <a:p>
            <a:r>
              <a:rPr lang="en-US" altLang="zh-CN" dirty="0" smtClean="0">
                <a:solidFill>
                  <a:srgbClr val="C00000"/>
                </a:solidFill>
              </a:rPr>
              <a:t>2</a:t>
            </a:r>
            <a:r>
              <a:rPr lang="zh-CN" altLang="en-US" dirty="0" smtClean="0">
                <a:solidFill>
                  <a:srgbClr val="C00000"/>
                </a:solidFill>
              </a:rPr>
              <a:t> 读</a:t>
            </a:r>
            <a:r>
              <a:rPr lang="en-US" altLang="zh-CN" dirty="0" smtClean="0">
                <a:solidFill>
                  <a:srgbClr val="C00000"/>
                </a:solidFill>
              </a:rPr>
              <a:t>1</a:t>
            </a:r>
            <a:r>
              <a:rPr lang="zh-CN" altLang="en-US" dirty="0" smtClean="0">
                <a:solidFill>
                  <a:srgbClr val="C00000"/>
                </a:solidFill>
              </a:rPr>
              <a:t>个寄存器</a:t>
            </a:r>
            <a:r>
              <a:rPr lang="en-US" altLang="zh-CN" dirty="0" smtClean="0">
                <a:solidFill>
                  <a:srgbClr val="C00000"/>
                </a:solidFill>
              </a:rPr>
              <a:t>t2</a:t>
            </a:r>
            <a:r>
              <a:rPr lang="zh-CN" altLang="en-US" dirty="0" smtClean="0">
                <a:solidFill>
                  <a:srgbClr val="C00000"/>
                </a:solidFill>
              </a:rPr>
              <a:t>，产生控制信号</a:t>
            </a:r>
            <a:endParaRPr lang="en-US" altLang="zh-CN" dirty="0" smtClean="0">
              <a:solidFill>
                <a:srgbClr val="C00000"/>
              </a:solidFill>
            </a:endParaRPr>
          </a:p>
          <a:p>
            <a:r>
              <a:rPr lang="en-US" altLang="zh-CN" dirty="0" smtClean="0">
                <a:solidFill>
                  <a:srgbClr val="C00000"/>
                </a:solidFill>
              </a:rPr>
              <a:t>3</a:t>
            </a:r>
            <a:r>
              <a:rPr lang="zh-CN" altLang="en-US" dirty="0" smtClean="0">
                <a:solidFill>
                  <a:srgbClr val="C00000"/>
                </a:solidFill>
              </a:rPr>
              <a:t> </a:t>
            </a:r>
            <a:r>
              <a:rPr lang="en-US" altLang="zh-CN" dirty="0" smtClean="0">
                <a:solidFill>
                  <a:srgbClr val="C00000"/>
                </a:solidFill>
              </a:rPr>
              <a:t>ALU</a:t>
            </a:r>
            <a:r>
              <a:rPr lang="zh-CN" altLang="en-US" dirty="0" smtClean="0">
                <a:solidFill>
                  <a:srgbClr val="C00000"/>
                </a:solidFill>
              </a:rPr>
              <a:t>根据</a:t>
            </a:r>
            <a:r>
              <a:rPr lang="en-US" altLang="zh-CN" dirty="0" err="1" smtClean="0">
                <a:solidFill>
                  <a:srgbClr val="C00000"/>
                </a:solidFill>
              </a:rPr>
              <a:t>ALUop</a:t>
            </a:r>
            <a:r>
              <a:rPr lang="zh-CN" altLang="en-US" dirty="0" smtClean="0">
                <a:solidFill>
                  <a:srgbClr val="C00000"/>
                </a:solidFill>
              </a:rPr>
              <a:t>计算地址</a:t>
            </a:r>
            <a:endParaRPr lang="en-US" altLang="zh-CN" dirty="0" smtClean="0">
              <a:solidFill>
                <a:srgbClr val="C00000"/>
              </a:solidFill>
            </a:endParaRPr>
          </a:p>
          <a:p>
            <a:r>
              <a:rPr lang="en-US" altLang="zh-CN" dirty="0" smtClean="0">
                <a:solidFill>
                  <a:srgbClr val="C00000"/>
                </a:solidFill>
              </a:rPr>
              <a:t>4</a:t>
            </a:r>
            <a:r>
              <a:rPr lang="zh-CN" altLang="en-US" dirty="0" smtClean="0">
                <a:solidFill>
                  <a:srgbClr val="C00000"/>
                </a:solidFill>
              </a:rPr>
              <a:t> </a:t>
            </a:r>
            <a:r>
              <a:rPr lang="en-US" altLang="zh-CN" dirty="0" smtClean="0">
                <a:solidFill>
                  <a:srgbClr val="C00000"/>
                </a:solidFill>
              </a:rPr>
              <a:t>ALU</a:t>
            </a:r>
            <a:r>
              <a:rPr lang="zh-CN" altLang="en-US" dirty="0" smtClean="0">
                <a:solidFill>
                  <a:srgbClr val="C00000"/>
                </a:solidFill>
              </a:rPr>
              <a:t>结果作为存储器地址</a:t>
            </a:r>
            <a:endParaRPr lang="en-US" altLang="zh-CN" dirty="0" smtClean="0">
              <a:solidFill>
                <a:srgbClr val="C00000"/>
              </a:solidFill>
            </a:endParaRPr>
          </a:p>
          <a:p>
            <a:r>
              <a:rPr lang="en-US" altLang="zh-CN" dirty="0" smtClean="0">
                <a:solidFill>
                  <a:srgbClr val="C00000"/>
                </a:solidFill>
              </a:rPr>
              <a:t>5</a:t>
            </a:r>
            <a:r>
              <a:rPr lang="zh-CN" altLang="en-US" dirty="0" smtClean="0">
                <a:solidFill>
                  <a:srgbClr val="C00000"/>
                </a:solidFill>
              </a:rPr>
              <a:t> 数据存储器输出写入到</a:t>
            </a:r>
            <a:r>
              <a:rPr lang="en-US" altLang="zh-CN" dirty="0" smtClean="0">
                <a:solidFill>
                  <a:srgbClr val="C00000"/>
                </a:solidFill>
              </a:rPr>
              <a:t>t1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7" name="任意多边形 6"/>
          <p:cNvSpPr/>
          <p:nvPr/>
        </p:nvSpPr>
        <p:spPr bwMode="auto">
          <a:xfrm>
            <a:off x="934681" y="1059126"/>
            <a:ext cx="6267647" cy="3011069"/>
          </a:xfrm>
          <a:custGeom>
            <a:avLst/>
            <a:gdLst>
              <a:gd name="connsiteX0" fmla="*/ 503826 w 6267647"/>
              <a:gd name="connsiteY0" fmla="*/ 2888406 h 3011069"/>
              <a:gd name="connsiteX1" fmla="*/ 715699 w 6267647"/>
              <a:gd name="connsiteY1" fmla="*/ 2509264 h 3011069"/>
              <a:gd name="connsiteX2" fmla="*/ 827212 w 6267647"/>
              <a:gd name="connsiteY2" fmla="*/ 881186 h 3011069"/>
              <a:gd name="connsiteX3" fmla="*/ 1518587 w 6267647"/>
              <a:gd name="connsiteY3" fmla="*/ 568952 h 3011069"/>
              <a:gd name="connsiteX4" fmla="*/ 2656012 w 6267647"/>
              <a:gd name="connsiteY4" fmla="*/ 736220 h 3011069"/>
              <a:gd name="connsiteX5" fmla="*/ 4585173 w 6267647"/>
              <a:gd name="connsiteY5" fmla="*/ 479742 h 3011069"/>
              <a:gd name="connsiteX6" fmla="*/ 5677992 w 6267647"/>
              <a:gd name="connsiteY6" fmla="*/ 702767 h 3011069"/>
              <a:gd name="connsiteX7" fmla="*/ 6146343 w 6267647"/>
              <a:gd name="connsiteY7" fmla="*/ 669313 h 3011069"/>
              <a:gd name="connsiteX8" fmla="*/ 6090587 w 6267647"/>
              <a:gd name="connsiteY8" fmla="*/ 290172 h 3011069"/>
              <a:gd name="connsiteX9" fmla="*/ 4239485 w 6267647"/>
              <a:gd name="connsiteY9" fmla="*/ 78298 h 3011069"/>
              <a:gd name="connsiteX10" fmla="*/ 905270 w 6267647"/>
              <a:gd name="connsiteY10" fmla="*/ 33694 h 3011069"/>
              <a:gd name="connsiteX11" fmla="*/ 113534 w 6267647"/>
              <a:gd name="connsiteY11" fmla="*/ 557801 h 3011069"/>
              <a:gd name="connsiteX12" fmla="*/ 13173 w 6267647"/>
              <a:gd name="connsiteY12" fmla="*/ 2542718 h 3011069"/>
              <a:gd name="connsiteX13" fmla="*/ 191592 w 6267647"/>
              <a:gd name="connsiteY13" fmla="*/ 3011069 h 3011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6267647" h="3011069">
                <a:moveTo>
                  <a:pt x="503826" y="2888406"/>
                </a:moveTo>
                <a:cubicBezTo>
                  <a:pt x="582813" y="2866103"/>
                  <a:pt x="661801" y="2843801"/>
                  <a:pt x="715699" y="2509264"/>
                </a:cubicBezTo>
                <a:cubicBezTo>
                  <a:pt x="769597" y="2174727"/>
                  <a:pt x="693397" y="1204571"/>
                  <a:pt x="827212" y="881186"/>
                </a:cubicBezTo>
                <a:cubicBezTo>
                  <a:pt x="961027" y="557801"/>
                  <a:pt x="1213787" y="593113"/>
                  <a:pt x="1518587" y="568952"/>
                </a:cubicBezTo>
                <a:cubicBezTo>
                  <a:pt x="1823387" y="544791"/>
                  <a:pt x="2144914" y="751088"/>
                  <a:pt x="2656012" y="736220"/>
                </a:cubicBezTo>
                <a:cubicBezTo>
                  <a:pt x="3167110" y="721352"/>
                  <a:pt x="4081510" y="485317"/>
                  <a:pt x="4585173" y="479742"/>
                </a:cubicBezTo>
                <a:cubicBezTo>
                  <a:pt x="5088836" y="474167"/>
                  <a:pt x="5417797" y="671172"/>
                  <a:pt x="5677992" y="702767"/>
                </a:cubicBezTo>
                <a:cubicBezTo>
                  <a:pt x="5938187" y="734362"/>
                  <a:pt x="6077577" y="738079"/>
                  <a:pt x="6146343" y="669313"/>
                </a:cubicBezTo>
                <a:cubicBezTo>
                  <a:pt x="6215109" y="600547"/>
                  <a:pt x="6408397" y="388674"/>
                  <a:pt x="6090587" y="290172"/>
                </a:cubicBezTo>
                <a:cubicBezTo>
                  <a:pt x="5772777" y="191669"/>
                  <a:pt x="5103704" y="121044"/>
                  <a:pt x="4239485" y="78298"/>
                </a:cubicBezTo>
                <a:cubicBezTo>
                  <a:pt x="3375266" y="35552"/>
                  <a:pt x="1592928" y="-46223"/>
                  <a:pt x="905270" y="33694"/>
                </a:cubicBezTo>
                <a:cubicBezTo>
                  <a:pt x="217612" y="113611"/>
                  <a:pt x="262217" y="139630"/>
                  <a:pt x="113534" y="557801"/>
                </a:cubicBezTo>
                <a:cubicBezTo>
                  <a:pt x="-35149" y="975972"/>
                  <a:pt x="163" y="2133840"/>
                  <a:pt x="13173" y="2542718"/>
                </a:cubicBezTo>
                <a:cubicBezTo>
                  <a:pt x="26183" y="2951596"/>
                  <a:pt x="108887" y="2981332"/>
                  <a:pt x="191592" y="3011069"/>
                </a:cubicBezTo>
              </a:path>
            </a:pathLst>
          </a:custGeom>
          <a:noFill/>
          <a:ln w="19050" cap="flat" cmpd="sng" algn="ctr">
            <a:solidFill>
              <a:srgbClr val="009900"/>
            </a:solidFill>
            <a:prstDash val="dash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任意多边形 1"/>
          <p:cNvSpPr/>
          <p:nvPr/>
        </p:nvSpPr>
        <p:spPr bwMode="auto">
          <a:xfrm>
            <a:off x="2668881" y="4003288"/>
            <a:ext cx="3044283" cy="210829"/>
          </a:xfrm>
          <a:custGeom>
            <a:avLst/>
            <a:gdLst>
              <a:gd name="connsiteX0" fmla="*/ 0 w 3044283"/>
              <a:gd name="connsiteY0" fmla="*/ 0 h 210829"/>
              <a:gd name="connsiteX1" fmla="*/ 1717288 w 3044283"/>
              <a:gd name="connsiteY1" fmla="*/ 11151 h 210829"/>
              <a:gd name="connsiteX2" fmla="*/ 2464419 w 3044283"/>
              <a:gd name="connsiteY2" fmla="*/ 189571 h 210829"/>
              <a:gd name="connsiteX3" fmla="*/ 3044283 w 3044283"/>
              <a:gd name="connsiteY3" fmla="*/ 200722 h 210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4283" h="210829">
                <a:moveTo>
                  <a:pt x="0" y="0"/>
                </a:moveTo>
                <a:lnTo>
                  <a:pt x="1717288" y="11151"/>
                </a:lnTo>
                <a:cubicBezTo>
                  <a:pt x="2128024" y="42746"/>
                  <a:pt x="2243253" y="157976"/>
                  <a:pt x="2464419" y="189571"/>
                </a:cubicBezTo>
                <a:cubicBezTo>
                  <a:pt x="2685585" y="221166"/>
                  <a:pt x="2864934" y="210944"/>
                  <a:pt x="3044283" y="200722"/>
                </a:cubicBezTo>
              </a:path>
            </a:pathLst>
          </a:custGeom>
          <a:noFill/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" name="任意多边形 2"/>
          <p:cNvSpPr/>
          <p:nvPr/>
        </p:nvSpPr>
        <p:spPr bwMode="auto">
          <a:xfrm>
            <a:off x="2698595" y="4342009"/>
            <a:ext cx="1260088" cy="267659"/>
          </a:xfrm>
          <a:custGeom>
            <a:avLst/>
            <a:gdLst>
              <a:gd name="connsiteX0" fmla="*/ 0 w 1260088"/>
              <a:gd name="connsiteY0" fmla="*/ 29269 h 267659"/>
              <a:gd name="connsiteX1" fmla="*/ 524107 w 1260088"/>
              <a:gd name="connsiteY1" fmla="*/ 18118 h 267659"/>
              <a:gd name="connsiteX2" fmla="*/ 814039 w 1260088"/>
              <a:gd name="connsiteY2" fmla="*/ 241142 h 267659"/>
              <a:gd name="connsiteX3" fmla="*/ 1260088 w 1260088"/>
              <a:gd name="connsiteY3" fmla="*/ 263445 h 267659"/>
              <a:gd name="connsiteX4" fmla="*/ 1260088 w 1260088"/>
              <a:gd name="connsiteY4" fmla="*/ 263445 h 267659"/>
              <a:gd name="connsiteX5" fmla="*/ 1260088 w 1260088"/>
              <a:gd name="connsiteY5" fmla="*/ 263445 h 2676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60088" h="267659">
                <a:moveTo>
                  <a:pt x="0" y="29269"/>
                </a:moveTo>
                <a:cubicBezTo>
                  <a:pt x="194217" y="6037"/>
                  <a:pt x="388434" y="-17194"/>
                  <a:pt x="524107" y="18118"/>
                </a:cubicBezTo>
                <a:cubicBezTo>
                  <a:pt x="659780" y="53430"/>
                  <a:pt x="691375" y="200254"/>
                  <a:pt x="814039" y="241142"/>
                </a:cubicBezTo>
                <a:cubicBezTo>
                  <a:pt x="936703" y="282030"/>
                  <a:pt x="1260088" y="263445"/>
                  <a:pt x="1260088" y="263445"/>
                </a:cubicBezTo>
                <a:lnTo>
                  <a:pt x="1260088" y="263445"/>
                </a:lnTo>
                <a:lnTo>
                  <a:pt x="1260088" y="263445"/>
                </a:lnTo>
              </a:path>
            </a:pathLst>
          </a:custGeom>
          <a:noFill/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任意多边形 7"/>
          <p:cNvSpPr/>
          <p:nvPr/>
        </p:nvSpPr>
        <p:spPr bwMode="auto">
          <a:xfrm>
            <a:off x="2598234" y="4795024"/>
            <a:ext cx="3077737" cy="753432"/>
          </a:xfrm>
          <a:custGeom>
            <a:avLst/>
            <a:gdLst>
              <a:gd name="connsiteX0" fmla="*/ 0 w 2988527"/>
              <a:gd name="connsiteY0" fmla="*/ 724830 h 753432"/>
              <a:gd name="connsiteX1" fmla="*/ 2230244 w 2988527"/>
              <a:gd name="connsiteY1" fmla="*/ 702527 h 753432"/>
              <a:gd name="connsiteX2" fmla="*/ 2575932 w 2988527"/>
              <a:gd name="connsiteY2" fmla="*/ 256478 h 753432"/>
              <a:gd name="connsiteX3" fmla="*/ 2988527 w 2988527"/>
              <a:gd name="connsiteY3" fmla="*/ 0 h 753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88527" h="753432">
                <a:moveTo>
                  <a:pt x="0" y="724830"/>
                </a:moveTo>
                <a:cubicBezTo>
                  <a:pt x="900461" y="752708"/>
                  <a:pt x="1800922" y="780586"/>
                  <a:pt x="2230244" y="702527"/>
                </a:cubicBezTo>
                <a:cubicBezTo>
                  <a:pt x="2659566" y="624468"/>
                  <a:pt x="2449552" y="373566"/>
                  <a:pt x="2575932" y="256478"/>
                </a:cubicBezTo>
                <a:cubicBezTo>
                  <a:pt x="2702312" y="139390"/>
                  <a:pt x="2845419" y="69695"/>
                  <a:pt x="2988527" y="0"/>
                </a:cubicBezTo>
              </a:path>
            </a:pathLst>
          </a:custGeom>
          <a:noFill/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任意多边形 8"/>
          <p:cNvSpPr/>
          <p:nvPr/>
        </p:nvSpPr>
        <p:spPr bwMode="auto">
          <a:xfrm>
            <a:off x="6088566" y="4438185"/>
            <a:ext cx="446049" cy="44605"/>
          </a:xfrm>
          <a:custGeom>
            <a:avLst/>
            <a:gdLst>
              <a:gd name="connsiteX0" fmla="*/ 0 w 446049"/>
              <a:gd name="connsiteY0" fmla="*/ 0 h 44605"/>
              <a:gd name="connsiteX1" fmla="*/ 446049 w 446049"/>
              <a:gd name="connsiteY1" fmla="*/ 44605 h 44605"/>
              <a:gd name="connsiteX2" fmla="*/ 446049 w 446049"/>
              <a:gd name="connsiteY2" fmla="*/ 44605 h 44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46049" h="44605">
                <a:moveTo>
                  <a:pt x="0" y="0"/>
                </a:moveTo>
                <a:lnTo>
                  <a:pt x="446049" y="44605"/>
                </a:lnTo>
                <a:lnTo>
                  <a:pt x="446049" y="44605"/>
                </a:lnTo>
              </a:path>
            </a:pathLst>
          </a:custGeom>
          <a:noFill/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任意多边形 10"/>
          <p:cNvSpPr/>
          <p:nvPr/>
        </p:nvSpPr>
        <p:spPr bwMode="auto">
          <a:xfrm>
            <a:off x="3627886" y="4616605"/>
            <a:ext cx="4221468" cy="1878881"/>
          </a:xfrm>
          <a:custGeom>
            <a:avLst/>
            <a:gdLst>
              <a:gd name="connsiteX0" fmla="*/ 3497743 w 4221468"/>
              <a:gd name="connsiteY0" fmla="*/ 0 h 1878881"/>
              <a:gd name="connsiteX1" fmla="*/ 3988397 w 4221468"/>
              <a:gd name="connsiteY1" fmla="*/ 211873 h 1878881"/>
              <a:gd name="connsiteX2" fmla="*/ 4155665 w 4221468"/>
              <a:gd name="connsiteY2" fmla="*/ 512956 h 1878881"/>
              <a:gd name="connsiteX3" fmla="*/ 4077607 w 4221468"/>
              <a:gd name="connsiteY3" fmla="*/ 1628078 h 1878881"/>
              <a:gd name="connsiteX4" fmla="*/ 2605646 w 4221468"/>
              <a:gd name="connsiteY4" fmla="*/ 1839951 h 1878881"/>
              <a:gd name="connsiteX5" fmla="*/ 520368 w 4221468"/>
              <a:gd name="connsiteY5" fmla="*/ 1828800 h 1878881"/>
              <a:gd name="connsiteX6" fmla="*/ 7412 w 4221468"/>
              <a:gd name="connsiteY6" fmla="*/ 1338146 h 1878881"/>
              <a:gd name="connsiteX7" fmla="*/ 263890 w 4221468"/>
              <a:gd name="connsiteY7" fmla="*/ 468351 h 1878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21468" h="1878881">
                <a:moveTo>
                  <a:pt x="3497743" y="0"/>
                </a:moveTo>
                <a:cubicBezTo>
                  <a:pt x="3688243" y="63190"/>
                  <a:pt x="3878743" y="126380"/>
                  <a:pt x="3988397" y="211873"/>
                </a:cubicBezTo>
                <a:cubicBezTo>
                  <a:pt x="4098051" y="297366"/>
                  <a:pt x="4140797" y="276922"/>
                  <a:pt x="4155665" y="512956"/>
                </a:cubicBezTo>
                <a:cubicBezTo>
                  <a:pt x="4170533" y="748990"/>
                  <a:pt x="4335944" y="1406912"/>
                  <a:pt x="4077607" y="1628078"/>
                </a:cubicBezTo>
                <a:cubicBezTo>
                  <a:pt x="3819271" y="1849244"/>
                  <a:pt x="3198519" y="1806497"/>
                  <a:pt x="2605646" y="1839951"/>
                </a:cubicBezTo>
                <a:cubicBezTo>
                  <a:pt x="2012773" y="1873405"/>
                  <a:pt x="953407" y="1912434"/>
                  <a:pt x="520368" y="1828800"/>
                </a:cubicBezTo>
                <a:cubicBezTo>
                  <a:pt x="87329" y="1745166"/>
                  <a:pt x="50158" y="1564888"/>
                  <a:pt x="7412" y="1338146"/>
                </a:cubicBezTo>
                <a:cubicBezTo>
                  <a:pt x="-35334" y="1111405"/>
                  <a:pt x="114278" y="789878"/>
                  <a:pt x="263890" y="468351"/>
                </a:cubicBezTo>
              </a:path>
            </a:pathLst>
          </a:custGeom>
          <a:noFill/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矩形 11"/>
          <p:cNvSpPr/>
          <p:nvPr/>
        </p:nvSpPr>
        <p:spPr bwMode="auto">
          <a:xfrm>
            <a:off x="6427956" y="4214117"/>
            <a:ext cx="798034" cy="1231107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Footer Placeholder 2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1EFA0203-9A32-4594-9895-B30CEE71075E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37</a:t>
            </a:fld>
            <a:endParaRPr lang="en-AU" altLang="zh-CN" sz="1400"/>
          </a:p>
        </p:txBody>
      </p:sp>
      <p:pic>
        <p:nvPicPr>
          <p:cNvPr id="61443" name="Picture 6" descr="f04-21-P37449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450" y="1196975"/>
            <a:ext cx="6680200" cy="519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4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分支指令</a:t>
            </a:r>
            <a:r>
              <a:rPr lang="en-US" altLang="zh-CN" dirty="0" err="1" smtClean="0">
                <a:ea typeface="宋体" panose="02010600030101010101" pitchFamily="2" charset="-122"/>
              </a:rPr>
              <a:t>be</a:t>
            </a:r>
            <a:r>
              <a:rPr lang="en-US" altLang="zh-CN" dirty="0" err="1">
                <a:ea typeface="宋体" panose="02010600030101010101" pitchFamily="2" charset="-122"/>
              </a:rPr>
              <a:t>q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23528" y="5353586"/>
            <a:ext cx="3528392" cy="132343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dirty="0" err="1" smtClean="0">
                <a:solidFill>
                  <a:srgbClr val="009900"/>
                </a:solidFill>
              </a:rPr>
              <a:t>beq</a:t>
            </a:r>
            <a:r>
              <a:rPr lang="en-US" altLang="zh-CN" dirty="0" smtClean="0">
                <a:solidFill>
                  <a:srgbClr val="009900"/>
                </a:solidFill>
              </a:rPr>
              <a:t> $t1,$t2, offset</a:t>
            </a:r>
          </a:p>
          <a:p>
            <a:r>
              <a:rPr lang="en-US" altLang="zh-CN" dirty="0" smtClean="0">
                <a:solidFill>
                  <a:srgbClr val="C00000"/>
                </a:solidFill>
              </a:rPr>
              <a:t>1</a:t>
            </a:r>
            <a:r>
              <a:rPr lang="zh-CN" altLang="en-US" dirty="0" smtClean="0">
                <a:solidFill>
                  <a:srgbClr val="C00000"/>
                </a:solidFill>
              </a:rPr>
              <a:t> 取指，</a:t>
            </a:r>
            <a:r>
              <a:rPr lang="en-US" altLang="zh-CN" dirty="0" smtClean="0">
                <a:solidFill>
                  <a:srgbClr val="C00000"/>
                </a:solidFill>
              </a:rPr>
              <a:t>PC</a:t>
            </a:r>
            <a:r>
              <a:rPr lang="zh-CN" altLang="en-US" dirty="0" smtClean="0">
                <a:solidFill>
                  <a:srgbClr val="C00000"/>
                </a:solidFill>
              </a:rPr>
              <a:t>自增</a:t>
            </a:r>
            <a:endParaRPr lang="en-US" altLang="zh-CN" dirty="0" smtClean="0">
              <a:solidFill>
                <a:srgbClr val="C00000"/>
              </a:solidFill>
            </a:endParaRPr>
          </a:p>
          <a:p>
            <a:r>
              <a:rPr lang="en-US" altLang="zh-CN" dirty="0" smtClean="0">
                <a:solidFill>
                  <a:srgbClr val="C00000"/>
                </a:solidFill>
              </a:rPr>
              <a:t>2</a:t>
            </a:r>
            <a:r>
              <a:rPr lang="zh-CN" altLang="en-US" dirty="0" smtClean="0">
                <a:solidFill>
                  <a:srgbClr val="C00000"/>
                </a:solidFill>
              </a:rPr>
              <a:t> 读</a:t>
            </a:r>
            <a:r>
              <a:rPr lang="en-US" altLang="zh-CN" dirty="0" smtClean="0">
                <a:solidFill>
                  <a:srgbClr val="C00000"/>
                </a:solidFill>
              </a:rPr>
              <a:t>2</a:t>
            </a:r>
            <a:r>
              <a:rPr lang="zh-CN" altLang="en-US" dirty="0" smtClean="0">
                <a:solidFill>
                  <a:srgbClr val="C00000"/>
                </a:solidFill>
              </a:rPr>
              <a:t>个寄存器</a:t>
            </a:r>
            <a:r>
              <a:rPr lang="en-US" altLang="zh-CN" dirty="0" smtClean="0">
                <a:solidFill>
                  <a:srgbClr val="C00000"/>
                </a:solidFill>
              </a:rPr>
              <a:t>t1/t2</a:t>
            </a:r>
            <a:r>
              <a:rPr lang="zh-CN" altLang="en-US" dirty="0" smtClean="0">
                <a:solidFill>
                  <a:srgbClr val="C00000"/>
                </a:solidFill>
              </a:rPr>
              <a:t>，产生控制信号</a:t>
            </a:r>
            <a:endParaRPr lang="en-US" altLang="zh-CN" dirty="0" smtClean="0">
              <a:solidFill>
                <a:srgbClr val="C00000"/>
              </a:solidFill>
            </a:endParaRPr>
          </a:p>
          <a:p>
            <a:r>
              <a:rPr lang="en-US" altLang="zh-CN" dirty="0" smtClean="0">
                <a:solidFill>
                  <a:srgbClr val="C00000"/>
                </a:solidFill>
              </a:rPr>
              <a:t>3</a:t>
            </a:r>
            <a:r>
              <a:rPr lang="zh-CN" altLang="en-US" dirty="0" smtClean="0">
                <a:solidFill>
                  <a:srgbClr val="C00000"/>
                </a:solidFill>
              </a:rPr>
              <a:t> </a:t>
            </a:r>
            <a:r>
              <a:rPr lang="en-US" altLang="zh-CN" dirty="0" smtClean="0">
                <a:solidFill>
                  <a:srgbClr val="C00000"/>
                </a:solidFill>
              </a:rPr>
              <a:t>ALU</a:t>
            </a:r>
            <a:r>
              <a:rPr lang="zh-CN" altLang="en-US" dirty="0" smtClean="0">
                <a:solidFill>
                  <a:srgbClr val="C00000"/>
                </a:solidFill>
              </a:rPr>
              <a:t>根据</a:t>
            </a:r>
            <a:r>
              <a:rPr lang="en-US" altLang="zh-CN" dirty="0" err="1" smtClean="0">
                <a:solidFill>
                  <a:srgbClr val="C00000"/>
                </a:solidFill>
              </a:rPr>
              <a:t>ALUop</a:t>
            </a:r>
            <a:r>
              <a:rPr lang="zh-CN" altLang="en-US" dirty="0" smtClean="0">
                <a:solidFill>
                  <a:srgbClr val="C00000"/>
                </a:solidFill>
              </a:rPr>
              <a:t>计算减法及标志</a:t>
            </a:r>
            <a:endParaRPr lang="en-US" altLang="zh-CN" dirty="0" smtClean="0">
              <a:solidFill>
                <a:srgbClr val="C00000"/>
              </a:solidFill>
            </a:endParaRPr>
          </a:p>
          <a:p>
            <a:r>
              <a:rPr lang="en-US" altLang="zh-CN" dirty="0" smtClean="0">
                <a:solidFill>
                  <a:srgbClr val="C00000"/>
                </a:solidFill>
              </a:rPr>
              <a:t>4</a:t>
            </a:r>
            <a:r>
              <a:rPr lang="zh-CN" altLang="en-US" dirty="0" smtClean="0">
                <a:solidFill>
                  <a:srgbClr val="C00000"/>
                </a:solidFill>
              </a:rPr>
              <a:t> </a:t>
            </a:r>
            <a:r>
              <a:rPr lang="en-US" altLang="zh-CN" dirty="0" smtClean="0">
                <a:solidFill>
                  <a:srgbClr val="C00000"/>
                </a:solidFill>
              </a:rPr>
              <a:t>ALU</a:t>
            </a:r>
            <a:r>
              <a:rPr lang="zh-CN" altLang="en-US" dirty="0" smtClean="0">
                <a:solidFill>
                  <a:srgbClr val="C00000"/>
                </a:solidFill>
              </a:rPr>
              <a:t>结果标志位与</a:t>
            </a:r>
            <a:r>
              <a:rPr lang="en-US" altLang="zh-CN" dirty="0" err="1" smtClean="0">
                <a:solidFill>
                  <a:srgbClr val="C00000"/>
                </a:solidFill>
              </a:rPr>
              <a:t>branc</a:t>
            </a:r>
            <a:r>
              <a:rPr lang="zh-CN" altLang="en-US" dirty="0" smtClean="0">
                <a:solidFill>
                  <a:srgbClr val="C00000"/>
                </a:solidFill>
              </a:rPr>
              <a:t>产生</a:t>
            </a:r>
            <a:r>
              <a:rPr lang="en-US" altLang="zh-CN" dirty="0" err="1" smtClean="0">
                <a:solidFill>
                  <a:srgbClr val="C00000"/>
                </a:solidFill>
              </a:rPr>
              <a:t>PCsrc</a:t>
            </a:r>
            <a:endParaRPr lang="en-US" altLang="zh-CN" dirty="0" smtClean="0">
              <a:solidFill>
                <a:srgbClr val="C00000"/>
              </a:solidFill>
            </a:endParaRPr>
          </a:p>
        </p:txBody>
      </p:sp>
      <p:sp>
        <p:nvSpPr>
          <p:cNvPr id="2" name="任意多边形 1"/>
          <p:cNvSpPr/>
          <p:nvPr/>
        </p:nvSpPr>
        <p:spPr bwMode="auto">
          <a:xfrm>
            <a:off x="3100039" y="3992137"/>
            <a:ext cx="2520176" cy="201681"/>
          </a:xfrm>
          <a:custGeom>
            <a:avLst/>
            <a:gdLst>
              <a:gd name="connsiteX0" fmla="*/ 0 w 2520176"/>
              <a:gd name="connsiteY0" fmla="*/ 0 h 201681"/>
              <a:gd name="connsiteX1" fmla="*/ 1182029 w 2520176"/>
              <a:gd name="connsiteY1" fmla="*/ 44604 h 201681"/>
              <a:gd name="connsiteX2" fmla="*/ 1683834 w 2520176"/>
              <a:gd name="connsiteY2" fmla="*/ 178419 h 201681"/>
              <a:gd name="connsiteX3" fmla="*/ 2520176 w 2520176"/>
              <a:gd name="connsiteY3" fmla="*/ 200722 h 201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20176" h="201681">
                <a:moveTo>
                  <a:pt x="0" y="0"/>
                </a:moveTo>
                <a:cubicBezTo>
                  <a:pt x="450695" y="7433"/>
                  <a:pt x="901390" y="14867"/>
                  <a:pt x="1182029" y="44604"/>
                </a:cubicBezTo>
                <a:cubicBezTo>
                  <a:pt x="1462668" y="74341"/>
                  <a:pt x="1460810" y="152399"/>
                  <a:pt x="1683834" y="178419"/>
                </a:cubicBezTo>
                <a:cubicBezTo>
                  <a:pt x="1906858" y="204439"/>
                  <a:pt x="2213517" y="202580"/>
                  <a:pt x="2520176" y="200722"/>
                </a:cubicBezTo>
              </a:path>
            </a:pathLst>
          </a:custGeom>
          <a:noFill/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任意多边形 6"/>
          <p:cNvSpPr/>
          <p:nvPr/>
        </p:nvSpPr>
        <p:spPr bwMode="auto">
          <a:xfrm>
            <a:off x="3100039" y="4348976"/>
            <a:ext cx="2520176" cy="201681"/>
          </a:xfrm>
          <a:custGeom>
            <a:avLst/>
            <a:gdLst>
              <a:gd name="connsiteX0" fmla="*/ 0 w 2520176"/>
              <a:gd name="connsiteY0" fmla="*/ 0 h 201681"/>
              <a:gd name="connsiteX1" fmla="*/ 1182029 w 2520176"/>
              <a:gd name="connsiteY1" fmla="*/ 44604 h 201681"/>
              <a:gd name="connsiteX2" fmla="*/ 1683834 w 2520176"/>
              <a:gd name="connsiteY2" fmla="*/ 178419 h 201681"/>
              <a:gd name="connsiteX3" fmla="*/ 2520176 w 2520176"/>
              <a:gd name="connsiteY3" fmla="*/ 200722 h 201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20176" h="201681">
                <a:moveTo>
                  <a:pt x="0" y="0"/>
                </a:moveTo>
                <a:cubicBezTo>
                  <a:pt x="450695" y="7433"/>
                  <a:pt x="901390" y="14867"/>
                  <a:pt x="1182029" y="44604"/>
                </a:cubicBezTo>
                <a:cubicBezTo>
                  <a:pt x="1462668" y="74341"/>
                  <a:pt x="1460810" y="152399"/>
                  <a:pt x="1683834" y="178419"/>
                </a:cubicBezTo>
                <a:cubicBezTo>
                  <a:pt x="1906858" y="204439"/>
                  <a:pt x="2213517" y="202580"/>
                  <a:pt x="2520176" y="200722"/>
                </a:cubicBezTo>
              </a:path>
            </a:pathLst>
          </a:custGeom>
          <a:noFill/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" name="任意多边形 3"/>
          <p:cNvSpPr/>
          <p:nvPr/>
        </p:nvSpPr>
        <p:spPr bwMode="auto">
          <a:xfrm>
            <a:off x="5240605" y="2598234"/>
            <a:ext cx="1193649" cy="205287"/>
          </a:xfrm>
          <a:custGeom>
            <a:avLst/>
            <a:gdLst>
              <a:gd name="connsiteX0" fmla="*/ 468 w 1193649"/>
              <a:gd name="connsiteY0" fmla="*/ 167268 h 205287"/>
              <a:gd name="connsiteX1" fmla="*/ 111980 w 1193649"/>
              <a:gd name="connsiteY1" fmla="*/ 200722 h 205287"/>
              <a:gd name="connsiteX2" fmla="*/ 691844 w 1193649"/>
              <a:gd name="connsiteY2" fmla="*/ 78059 h 205287"/>
              <a:gd name="connsiteX3" fmla="*/ 1193649 w 1193649"/>
              <a:gd name="connsiteY3" fmla="*/ 0 h 2052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93649" h="205287">
                <a:moveTo>
                  <a:pt x="468" y="167268"/>
                </a:moveTo>
                <a:cubicBezTo>
                  <a:pt x="-1391" y="191429"/>
                  <a:pt x="-3249" y="215590"/>
                  <a:pt x="111980" y="200722"/>
                </a:cubicBezTo>
                <a:cubicBezTo>
                  <a:pt x="227209" y="185854"/>
                  <a:pt x="511566" y="111513"/>
                  <a:pt x="691844" y="78059"/>
                </a:cubicBezTo>
                <a:cubicBezTo>
                  <a:pt x="872122" y="44605"/>
                  <a:pt x="1032885" y="22302"/>
                  <a:pt x="1193649" y="0"/>
                </a:cubicBezTo>
              </a:path>
            </a:pathLst>
          </a:custGeom>
          <a:noFill/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任意多边形 5"/>
          <p:cNvSpPr/>
          <p:nvPr/>
        </p:nvSpPr>
        <p:spPr bwMode="auto">
          <a:xfrm>
            <a:off x="5977054" y="2743200"/>
            <a:ext cx="501805" cy="1546066"/>
          </a:xfrm>
          <a:custGeom>
            <a:avLst/>
            <a:gdLst>
              <a:gd name="connsiteX0" fmla="*/ 0 w 501805"/>
              <a:gd name="connsiteY0" fmla="*/ 1538868 h 1546066"/>
              <a:gd name="connsiteX1" fmla="*/ 278780 w 501805"/>
              <a:gd name="connsiteY1" fmla="*/ 1371600 h 1546066"/>
              <a:gd name="connsiteX2" fmla="*/ 267629 w 501805"/>
              <a:gd name="connsiteY2" fmla="*/ 367990 h 1546066"/>
              <a:gd name="connsiteX3" fmla="*/ 501805 w 501805"/>
              <a:gd name="connsiteY3" fmla="*/ 0 h 1546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1805" h="1546066">
                <a:moveTo>
                  <a:pt x="0" y="1538868"/>
                </a:moveTo>
                <a:cubicBezTo>
                  <a:pt x="117087" y="1552807"/>
                  <a:pt x="234175" y="1566746"/>
                  <a:pt x="278780" y="1371600"/>
                </a:cubicBezTo>
                <a:cubicBezTo>
                  <a:pt x="323385" y="1176454"/>
                  <a:pt x="230458" y="596590"/>
                  <a:pt x="267629" y="367990"/>
                </a:cubicBezTo>
                <a:cubicBezTo>
                  <a:pt x="304800" y="139390"/>
                  <a:pt x="403302" y="69695"/>
                  <a:pt x="501805" y="0"/>
                </a:cubicBezTo>
              </a:path>
            </a:pathLst>
          </a:custGeom>
          <a:noFill/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任意多边形 7"/>
          <p:cNvSpPr/>
          <p:nvPr/>
        </p:nvSpPr>
        <p:spPr bwMode="auto">
          <a:xfrm>
            <a:off x="6568068" y="2263698"/>
            <a:ext cx="234176" cy="392691"/>
          </a:xfrm>
          <a:custGeom>
            <a:avLst/>
            <a:gdLst>
              <a:gd name="connsiteX0" fmla="*/ 0 w 234176"/>
              <a:gd name="connsiteY0" fmla="*/ 390292 h 392691"/>
              <a:gd name="connsiteX1" fmla="*/ 178420 w 234176"/>
              <a:gd name="connsiteY1" fmla="*/ 334536 h 392691"/>
              <a:gd name="connsiteX2" fmla="*/ 234176 w 234176"/>
              <a:gd name="connsiteY2" fmla="*/ 0 h 392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4176" h="392691">
                <a:moveTo>
                  <a:pt x="0" y="390292"/>
                </a:moveTo>
                <a:cubicBezTo>
                  <a:pt x="69695" y="394938"/>
                  <a:pt x="139391" y="399585"/>
                  <a:pt x="178420" y="334536"/>
                </a:cubicBezTo>
                <a:cubicBezTo>
                  <a:pt x="217449" y="269487"/>
                  <a:pt x="225812" y="134743"/>
                  <a:pt x="234176" y="0"/>
                </a:cubicBezTo>
              </a:path>
            </a:pathLst>
          </a:custGeom>
          <a:noFill/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任意多边形 9"/>
          <p:cNvSpPr/>
          <p:nvPr/>
        </p:nvSpPr>
        <p:spPr bwMode="auto">
          <a:xfrm>
            <a:off x="2743200" y="2356548"/>
            <a:ext cx="2955073" cy="3302550"/>
          </a:xfrm>
          <a:custGeom>
            <a:avLst/>
            <a:gdLst>
              <a:gd name="connsiteX0" fmla="*/ 0 w 2955073"/>
              <a:gd name="connsiteY0" fmla="*/ 3185608 h 3302550"/>
              <a:gd name="connsiteX1" fmla="*/ 1338146 w 2955073"/>
              <a:gd name="connsiteY1" fmla="*/ 3219062 h 3302550"/>
              <a:gd name="connsiteX2" fmla="*/ 2062976 w 2955073"/>
              <a:gd name="connsiteY2" fmla="*/ 3051793 h 3302550"/>
              <a:gd name="connsiteX3" fmla="*/ 2319454 w 2955073"/>
              <a:gd name="connsiteY3" fmla="*/ 475862 h 3302550"/>
              <a:gd name="connsiteX4" fmla="*/ 2955073 w 2955073"/>
              <a:gd name="connsiteY4" fmla="*/ 7511 h 3302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55073" h="3302550">
                <a:moveTo>
                  <a:pt x="0" y="3185608"/>
                </a:moveTo>
                <a:cubicBezTo>
                  <a:pt x="497158" y="3213486"/>
                  <a:pt x="994317" y="3241365"/>
                  <a:pt x="1338146" y="3219062"/>
                </a:cubicBezTo>
                <a:cubicBezTo>
                  <a:pt x="1681975" y="3196760"/>
                  <a:pt x="1899425" y="3508993"/>
                  <a:pt x="2062976" y="3051793"/>
                </a:cubicBezTo>
                <a:cubicBezTo>
                  <a:pt x="2226527" y="2594593"/>
                  <a:pt x="2170771" y="983242"/>
                  <a:pt x="2319454" y="475862"/>
                </a:cubicBezTo>
                <a:cubicBezTo>
                  <a:pt x="2468137" y="-31518"/>
                  <a:pt x="2711605" y="-12004"/>
                  <a:pt x="2955073" y="7511"/>
                </a:cubicBezTo>
              </a:path>
            </a:pathLst>
          </a:custGeom>
          <a:noFill/>
          <a:ln w="19050" cap="flat" cmpd="sng" algn="ctr">
            <a:solidFill>
              <a:srgbClr val="C00000"/>
            </a:solidFill>
            <a:prstDash val="dash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任意多边形 10"/>
          <p:cNvSpPr/>
          <p:nvPr/>
        </p:nvSpPr>
        <p:spPr bwMode="auto">
          <a:xfrm>
            <a:off x="805208" y="1246799"/>
            <a:ext cx="6523303" cy="2977993"/>
          </a:xfrm>
          <a:custGeom>
            <a:avLst/>
            <a:gdLst>
              <a:gd name="connsiteX0" fmla="*/ 610997 w 6523303"/>
              <a:gd name="connsiteY0" fmla="*/ 2678430 h 2977993"/>
              <a:gd name="connsiteX1" fmla="*/ 878626 w 6523303"/>
              <a:gd name="connsiteY1" fmla="*/ 2165474 h 2977993"/>
              <a:gd name="connsiteX2" fmla="*/ 1023592 w 6523303"/>
              <a:gd name="connsiteY2" fmla="*/ 582001 h 2977993"/>
              <a:gd name="connsiteX3" fmla="*/ 1659212 w 6523303"/>
              <a:gd name="connsiteY3" fmla="*/ 437035 h 2977993"/>
              <a:gd name="connsiteX4" fmla="*/ 5840919 w 6523303"/>
              <a:gd name="connsiteY4" fmla="*/ 425884 h 2977993"/>
              <a:gd name="connsiteX5" fmla="*/ 6108548 w 6523303"/>
              <a:gd name="connsiteY5" fmla="*/ 91347 h 2977993"/>
              <a:gd name="connsiteX6" fmla="*/ 1748421 w 6523303"/>
              <a:gd name="connsiteY6" fmla="*/ 35591 h 2977993"/>
              <a:gd name="connsiteX7" fmla="*/ 198402 w 6523303"/>
              <a:gd name="connsiteY7" fmla="*/ 570850 h 2977993"/>
              <a:gd name="connsiteX8" fmla="*/ 42285 w 6523303"/>
              <a:gd name="connsiteY8" fmla="*/ 2611523 h 2977993"/>
              <a:gd name="connsiteX9" fmla="*/ 399124 w 6523303"/>
              <a:gd name="connsiteY9" fmla="*/ 2968362 h 29779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523303" h="2977993">
                <a:moveTo>
                  <a:pt x="610997" y="2678430"/>
                </a:moveTo>
                <a:cubicBezTo>
                  <a:pt x="710428" y="2596654"/>
                  <a:pt x="809860" y="2514879"/>
                  <a:pt x="878626" y="2165474"/>
                </a:cubicBezTo>
                <a:cubicBezTo>
                  <a:pt x="947392" y="1816069"/>
                  <a:pt x="893494" y="870074"/>
                  <a:pt x="1023592" y="582001"/>
                </a:cubicBezTo>
                <a:cubicBezTo>
                  <a:pt x="1153690" y="293928"/>
                  <a:pt x="856324" y="463054"/>
                  <a:pt x="1659212" y="437035"/>
                </a:cubicBezTo>
                <a:cubicBezTo>
                  <a:pt x="2462100" y="411016"/>
                  <a:pt x="5099363" y="483499"/>
                  <a:pt x="5840919" y="425884"/>
                </a:cubicBezTo>
                <a:cubicBezTo>
                  <a:pt x="6582475" y="368269"/>
                  <a:pt x="6790631" y="156396"/>
                  <a:pt x="6108548" y="91347"/>
                </a:cubicBezTo>
                <a:cubicBezTo>
                  <a:pt x="5426465" y="26298"/>
                  <a:pt x="2733445" y="-44326"/>
                  <a:pt x="1748421" y="35591"/>
                </a:cubicBezTo>
                <a:cubicBezTo>
                  <a:pt x="763397" y="115508"/>
                  <a:pt x="482758" y="141528"/>
                  <a:pt x="198402" y="570850"/>
                </a:cubicBezTo>
                <a:cubicBezTo>
                  <a:pt x="-85954" y="1000172"/>
                  <a:pt x="8831" y="2211938"/>
                  <a:pt x="42285" y="2611523"/>
                </a:cubicBezTo>
                <a:cubicBezTo>
                  <a:pt x="75739" y="3011108"/>
                  <a:pt x="237431" y="2989735"/>
                  <a:pt x="399124" y="2968362"/>
                </a:cubicBezTo>
              </a:path>
            </a:pathLst>
          </a:custGeom>
          <a:noFill/>
          <a:ln w="19050" cap="flat" cmpd="sng" algn="ctr">
            <a:solidFill>
              <a:srgbClr val="009900"/>
            </a:solidFill>
            <a:prstDash val="dash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任意多边形 11"/>
          <p:cNvSpPr/>
          <p:nvPr/>
        </p:nvSpPr>
        <p:spPr bwMode="auto">
          <a:xfrm>
            <a:off x="1449659" y="1739795"/>
            <a:ext cx="4360126" cy="2252342"/>
          </a:xfrm>
          <a:custGeom>
            <a:avLst/>
            <a:gdLst>
              <a:gd name="connsiteX0" fmla="*/ 0 w 4360126"/>
              <a:gd name="connsiteY0" fmla="*/ 2252342 h 2252342"/>
              <a:gd name="connsiteX1" fmla="*/ 234175 w 4360126"/>
              <a:gd name="connsiteY1" fmla="*/ 969951 h 2252342"/>
              <a:gd name="connsiteX2" fmla="*/ 591014 w 4360126"/>
              <a:gd name="connsiteY2" fmla="*/ 44400 h 2252342"/>
              <a:gd name="connsiteX3" fmla="*/ 3512634 w 4360126"/>
              <a:gd name="connsiteY3" fmla="*/ 155912 h 2252342"/>
              <a:gd name="connsiteX4" fmla="*/ 4360126 w 4360126"/>
              <a:gd name="connsiteY4" fmla="*/ 233971 h 2252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60126" h="2252342">
                <a:moveTo>
                  <a:pt x="0" y="2252342"/>
                </a:moveTo>
                <a:cubicBezTo>
                  <a:pt x="67836" y="1795141"/>
                  <a:pt x="135673" y="1337941"/>
                  <a:pt x="234175" y="969951"/>
                </a:cubicBezTo>
                <a:cubicBezTo>
                  <a:pt x="332677" y="601961"/>
                  <a:pt x="44604" y="180073"/>
                  <a:pt x="591014" y="44400"/>
                </a:cubicBezTo>
                <a:cubicBezTo>
                  <a:pt x="1137424" y="-91273"/>
                  <a:pt x="2884449" y="124317"/>
                  <a:pt x="3512634" y="155912"/>
                </a:cubicBezTo>
                <a:cubicBezTo>
                  <a:pt x="4140819" y="187507"/>
                  <a:pt x="4250472" y="210739"/>
                  <a:pt x="4360126" y="233971"/>
                </a:cubicBezTo>
              </a:path>
            </a:pathLst>
          </a:custGeom>
          <a:noFill/>
          <a:ln w="19050" cap="flat" cmpd="sng" algn="ctr">
            <a:solidFill>
              <a:srgbClr val="C00000"/>
            </a:solidFill>
            <a:prstDash val="dash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任意多边形 12"/>
          <p:cNvSpPr/>
          <p:nvPr/>
        </p:nvSpPr>
        <p:spPr bwMode="auto">
          <a:xfrm>
            <a:off x="717527" y="1262411"/>
            <a:ext cx="6469245" cy="2685121"/>
          </a:xfrm>
          <a:custGeom>
            <a:avLst/>
            <a:gdLst>
              <a:gd name="connsiteX0" fmla="*/ 5527156 w 6469245"/>
              <a:gd name="connsiteY0" fmla="*/ 834018 h 2685121"/>
              <a:gd name="connsiteX1" fmla="*/ 6251985 w 6469245"/>
              <a:gd name="connsiteY1" fmla="*/ 744809 h 2685121"/>
              <a:gd name="connsiteX2" fmla="*/ 6385800 w 6469245"/>
              <a:gd name="connsiteY2" fmla="*/ 198399 h 2685121"/>
              <a:gd name="connsiteX3" fmla="*/ 5092258 w 6469245"/>
              <a:gd name="connsiteY3" fmla="*/ 42282 h 2685121"/>
              <a:gd name="connsiteX4" fmla="*/ 899400 w 6469245"/>
              <a:gd name="connsiteY4" fmla="*/ 120340 h 2685121"/>
              <a:gd name="connsiteX5" fmla="*/ 18453 w 6469245"/>
              <a:gd name="connsiteY5" fmla="*/ 1257765 h 2685121"/>
              <a:gd name="connsiteX6" fmla="*/ 386444 w 6469245"/>
              <a:gd name="connsiteY6" fmla="*/ 2685121 h 2685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469245" h="2685121">
                <a:moveTo>
                  <a:pt x="5527156" y="834018"/>
                </a:moveTo>
                <a:cubicBezTo>
                  <a:pt x="5818017" y="842381"/>
                  <a:pt x="6108878" y="850745"/>
                  <a:pt x="6251985" y="744809"/>
                </a:cubicBezTo>
                <a:cubicBezTo>
                  <a:pt x="6395092" y="638873"/>
                  <a:pt x="6579088" y="315487"/>
                  <a:pt x="6385800" y="198399"/>
                </a:cubicBezTo>
                <a:cubicBezTo>
                  <a:pt x="6192512" y="81311"/>
                  <a:pt x="5092258" y="42282"/>
                  <a:pt x="5092258" y="42282"/>
                </a:cubicBezTo>
                <a:cubicBezTo>
                  <a:pt x="4177858" y="29272"/>
                  <a:pt x="1745034" y="-82240"/>
                  <a:pt x="899400" y="120340"/>
                </a:cubicBezTo>
                <a:cubicBezTo>
                  <a:pt x="53766" y="322920"/>
                  <a:pt x="103946" y="830301"/>
                  <a:pt x="18453" y="1257765"/>
                </a:cubicBezTo>
                <a:cubicBezTo>
                  <a:pt x="-67040" y="1685229"/>
                  <a:pt x="159702" y="2185175"/>
                  <a:pt x="386444" y="2685121"/>
                </a:cubicBezTo>
              </a:path>
            </a:pathLst>
          </a:custGeom>
          <a:noFill/>
          <a:ln w="19050" cap="flat" cmpd="sng" algn="ctr">
            <a:solidFill>
              <a:srgbClr val="C00000"/>
            </a:solidFill>
            <a:prstDash val="dash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1" grpId="1" animBg="1"/>
      <p:bldP spid="12" grpId="0" animBg="1"/>
      <p:bldP spid="13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控制信号的逻辑实现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输入为</a:t>
            </a:r>
            <a:r>
              <a:rPr lang="en-US" altLang="zh-CN" dirty="0" smtClean="0"/>
              <a:t>opcode</a:t>
            </a:r>
          </a:p>
          <a:p>
            <a:r>
              <a:rPr lang="zh-CN" altLang="en-US" dirty="0" smtClean="0"/>
              <a:t>控制信号真值表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 altLang="zh-CN" dirty="0" smtClean="0"/>
              <a:t>Chapter 4 — The Processor — </a:t>
            </a:r>
            <a:fld id="{2BC4159C-8FB5-4701-B7E8-AE7E0381651F}" type="slidenum">
              <a:rPr lang="en-AU" altLang="zh-CN" smtClean="0"/>
              <a:pPr>
                <a:defRPr/>
              </a:pPr>
              <a:t>38</a:t>
            </a:fld>
            <a:endParaRPr lang="en-AU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608" y="2256133"/>
            <a:ext cx="7727974" cy="4271707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588224" y="1917579"/>
            <a:ext cx="1296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图 </a:t>
            </a:r>
            <a:r>
              <a:rPr lang="en-US" altLang="zh-CN" dirty="0" smtClean="0"/>
              <a:t>4-22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-58156" y="4985610"/>
            <a:ext cx="175043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其中</a:t>
            </a:r>
            <a:r>
              <a:rPr lang="en-US" altLang="zh-CN" dirty="0"/>
              <a:t>ALUop0/ALUop1</a:t>
            </a:r>
            <a:r>
              <a:rPr lang="zh-CN" altLang="en-US" dirty="0"/>
              <a:t>的编码见图</a:t>
            </a:r>
            <a:r>
              <a:rPr lang="en-US" altLang="zh-CN" dirty="0"/>
              <a:t>4-13</a:t>
            </a:r>
            <a:endParaRPr lang="zh-CN" altLang="en-US" dirty="0"/>
          </a:p>
        </p:txBody>
      </p:sp>
      <p:sp>
        <p:nvSpPr>
          <p:cNvPr id="8" name="椭圆 7"/>
          <p:cNvSpPr/>
          <p:nvPr/>
        </p:nvSpPr>
        <p:spPr bwMode="auto">
          <a:xfrm>
            <a:off x="3005624" y="5875356"/>
            <a:ext cx="1008112" cy="579420"/>
          </a:xfrm>
          <a:prstGeom prst="ellipse">
            <a:avLst/>
          </a:prstGeom>
          <a:noFill/>
          <a:ln w="19050" cap="flat" cmpd="sng" algn="ctr">
            <a:solidFill>
              <a:srgbClr val="0099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0" name="直接箭头连接符 9"/>
          <p:cNvCxnSpPr/>
          <p:nvPr/>
        </p:nvCxnSpPr>
        <p:spPr bwMode="auto">
          <a:xfrm flipH="1" flipV="1">
            <a:off x="1547664" y="5589240"/>
            <a:ext cx="1457960" cy="64804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167781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BB481119-E99C-49BD-9229-10E74282DB09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39</a:t>
            </a:fld>
            <a:endParaRPr lang="en-AU" altLang="zh-CN" sz="1400"/>
          </a:p>
        </p:txBody>
      </p:sp>
      <p:sp>
        <p:nvSpPr>
          <p:cNvPr id="6349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扩展：跳转指令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2349500"/>
            <a:ext cx="8270875" cy="3887788"/>
          </a:xfrm>
        </p:spPr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跳转指令使用</a:t>
            </a:r>
            <a:r>
              <a:rPr lang="en-US" altLang="zh-CN" dirty="0" smtClean="0">
                <a:ea typeface="宋体" panose="02010600030101010101" pitchFamily="2" charset="-122"/>
              </a:rPr>
              <a:t>32</a:t>
            </a:r>
            <a:r>
              <a:rPr lang="zh-CN" altLang="en-US" dirty="0" smtClean="0">
                <a:ea typeface="宋体" panose="02010600030101010101" pitchFamily="2" charset="-122"/>
              </a:rPr>
              <a:t>位字地址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新的</a:t>
            </a:r>
            <a:r>
              <a:rPr lang="en-US" altLang="zh-CN" dirty="0" smtClean="0">
                <a:ea typeface="宋体" panose="02010600030101010101" pitchFamily="2" charset="-122"/>
              </a:rPr>
              <a:t>PC</a:t>
            </a:r>
            <a:r>
              <a:rPr lang="zh-CN" altLang="en-US" dirty="0" smtClean="0">
                <a:ea typeface="宋体" panose="02010600030101010101" pitchFamily="2" charset="-122"/>
              </a:rPr>
              <a:t>值：</a:t>
            </a:r>
            <a:endParaRPr lang="en-AU" altLang="zh-CN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dirty="0" smtClean="0">
                <a:ea typeface="宋体" panose="02010600030101010101" pitchFamily="2" charset="-122"/>
              </a:rPr>
              <a:t>最高</a:t>
            </a:r>
            <a:r>
              <a:rPr lang="en-AU" altLang="zh-CN" dirty="0" smtClean="0">
                <a:ea typeface="宋体" panose="02010600030101010101" pitchFamily="2" charset="-122"/>
              </a:rPr>
              <a:t>4 bits</a:t>
            </a:r>
            <a:r>
              <a:rPr lang="zh-CN" altLang="en-US" dirty="0" smtClean="0">
                <a:ea typeface="宋体" panose="02010600030101010101" pitchFamily="2" charset="-122"/>
              </a:rPr>
              <a:t>与旧</a:t>
            </a:r>
            <a:r>
              <a:rPr lang="en-AU" altLang="zh-CN" dirty="0" smtClean="0">
                <a:ea typeface="宋体" panose="02010600030101010101" pitchFamily="2" charset="-122"/>
              </a:rPr>
              <a:t>PC</a:t>
            </a:r>
            <a:r>
              <a:rPr lang="zh-CN" altLang="en-US" dirty="0" smtClean="0">
                <a:ea typeface="宋体" panose="02010600030101010101" pitchFamily="2" charset="-122"/>
              </a:rPr>
              <a:t>相同（有限跳转范围）</a:t>
            </a:r>
            <a:endParaRPr lang="en-AU" altLang="zh-CN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dirty="0" smtClean="0">
                <a:ea typeface="宋体" panose="02010600030101010101" pitchFamily="2" charset="-122"/>
              </a:rPr>
              <a:t>跳转地址用</a:t>
            </a:r>
            <a:r>
              <a:rPr lang="en-AU" altLang="zh-CN" dirty="0" smtClean="0">
                <a:ea typeface="宋体" panose="02010600030101010101" pitchFamily="2" charset="-122"/>
              </a:rPr>
              <a:t>26-bit</a:t>
            </a:r>
            <a:r>
              <a:rPr lang="zh-CN" altLang="en-US" dirty="0" smtClean="0">
                <a:ea typeface="宋体" panose="02010600030101010101" pitchFamily="2" charset="-122"/>
              </a:rPr>
              <a:t>表示（地址的</a:t>
            </a:r>
            <a:r>
              <a:rPr lang="en-US" altLang="zh-CN" dirty="0" smtClean="0">
                <a:ea typeface="宋体" panose="02010600030101010101" pitchFamily="2" charset="-122"/>
              </a:rPr>
              <a:t>27:2</a:t>
            </a:r>
            <a:r>
              <a:rPr lang="zh-CN" altLang="en-US" dirty="0" smtClean="0">
                <a:ea typeface="宋体" panose="02010600030101010101" pitchFamily="2" charset="-122"/>
              </a:rPr>
              <a:t>字段）</a:t>
            </a:r>
            <a:endParaRPr lang="en-AU" altLang="zh-CN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dirty="0" smtClean="0">
                <a:ea typeface="宋体" panose="02010600030101010101" pitchFamily="2" charset="-122"/>
              </a:rPr>
              <a:t>最低</a:t>
            </a:r>
            <a:r>
              <a:rPr lang="en-US" altLang="zh-CN" dirty="0" smtClean="0">
                <a:ea typeface="宋体" panose="02010600030101010101" pitchFamily="2" charset="-122"/>
              </a:rPr>
              <a:t>2-bit</a:t>
            </a:r>
            <a:r>
              <a:rPr lang="zh-CN" altLang="en-US" dirty="0" smtClean="0">
                <a:ea typeface="宋体" panose="02010600030101010101" pitchFamily="2" charset="-122"/>
              </a:rPr>
              <a:t>恒为</a:t>
            </a:r>
            <a:r>
              <a:rPr lang="en-AU" altLang="zh-CN" dirty="0" smtClean="0">
                <a:ea typeface="宋体" panose="02010600030101010101" pitchFamily="2" charset="-122"/>
              </a:rPr>
              <a:t>00</a:t>
            </a:r>
            <a:r>
              <a:rPr lang="zh-CN" altLang="en-US" dirty="0" smtClean="0">
                <a:ea typeface="宋体" panose="02010600030101010101" pitchFamily="2" charset="-122"/>
              </a:rPr>
              <a:t>（</a:t>
            </a:r>
            <a:r>
              <a:rPr lang="en-US" altLang="zh-CN" dirty="0" smtClean="0">
                <a:ea typeface="宋体" panose="02010600030101010101" pitchFamily="2" charset="-122"/>
              </a:rPr>
              <a:t>4</a:t>
            </a:r>
            <a:r>
              <a:rPr lang="zh-CN" altLang="en-US" dirty="0" smtClean="0">
                <a:ea typeface="宋体" panose="02010600030101010101" pitchFamily="2" charset="-122"/>
              </a:rPr>
              <a:t>字节对齐）</a:t>
            </a:r>
            <a:endParaRPr lang="en-AU" altLang="zh-CN" dirty="0" smtClean="0"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需要新的</a:t>
            </a:r>
            <a:r>
              <a:rPr lang="en-AU" altLang="zh-CN" dirty="0" smtClean="0">
                <a:ea typeface="宋体" panose="02010600030101010101" pitchFamily="2" charset="-122"/>
              </a:rPr>
              <a:t>opcode</a:t>
            </a:r>
            <a:r>
              <a:rPr lang="zh-CN" altLang="en-US" dirty="0" smtClean="0">
                <a:ea typeface="宋体" panose="02010600030101010101" pitchFamily="2" charset="-122"/>
              </a:rPr>
              <a:t>编码，以及相关控制信号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请尝试修改图</a:t>
            </a:r>
            <a:r>
              <a:rPr lang="en-US" altLang="zh-CN" dirty="0" smtClean="0">
                <a:ea typeface="宋体" panose="02010600030101010101" pitchFamily="2" charset="-122"/>
              </a:rPr>
              <a:t>4-17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  <p:grpSp>
        <p:nvGrpSpPr>
          <p:cNvPr id="63493" name="Group 14"/>
          <p:cNvGrpSpPr>
            <a:grpSpLocks/>
          </p:cNvGrpSpPr>
          <p:nvPr/>
        </p:nvGrpSpPr>
        <p:grpSpPr bwMode="auto">
          <a:xfrm>
            <a:off x="1835150" y="1412875"/>
            <a:ext cx="6913563" cy="773113"/>
            <a:chOff x="1156" y="890"/>
            <a:chExt cx="4355" cy="487"/>
          </a:xfrm>
        </p:grpSpPr>
        <p:sp>
          <p:nvSpPr>
            <p:cNvPr id="63495" name="Text Box 5"/>
            <p:cNvSpPr txBox="1">
              <a:spLocks noChangeArrowheads="1"/>
            </p:cNvSpPr>
            <p:nvPr/>
          </p:nvSpPr>
          <p:spPr bwMode="auto">
            <a:xfrm>
              <a:off x="1156" y="890"/>
              <a:ext cx="817" cy="26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ea typeface="宋体" panose="02010600030101010101" pitchFamily="2" charset="-122"/>
                </a:rPr>
                <a:t>2</a:t>
              </a:r>
              <a:endParaRPr lang="en-AU" altLang="zh-CN" sz="2000">
                <a:ea typeface="宋体" panose="02010600030101010101" pitchFamily="2" charset="-122"/>
              </a:endParaRPr>
            </a:p>
          </p:txBody>
        </p:sp>
        <p:sp>
          <p:nvSpPr>
            <p:cNvPr id="63496" name="Text Box 8"/>
            <p:cNvSpPr txBox="1">
              <a:spLocks noChangeArrowheads="1"/>
            </p:cNvSpPr>
            <p:nvPr/>
          </p:nvSpPr>
          <p:spPr bwMode="auto">
            <a:xfrm>
              <a:off x="1973" y="890"/>
              <a:ext cx="3538" cy="26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ea typeface="宋体" panose="02010600030101010101" pitchFamily="2" charset="-122"/>
                </a:rPr>
                <a:t>address</a:t>
              </a:r>
              <a:endParaRPr lang="en-AU" altLang="zh-CN" sz="2000">
                <a:ea typeface="宋体" panose="02010600030101010101" pitchFamily="2" charset="-122"/>
              </a:endParaRPr>
            </a:p>
          </p:txBody>
        </p:sp>
        <p:sp>
          <p:nvSpPr>
            <p:cNvPr id="63497" name="Text Box 9"/>
            <p:cNvSpPr txBox="1">
              <a:spLocks noChangeArrowheads="1"/>
            </p:cNvSpPr>
            <p:nvPr/>
          </p:nvSpPr>
          <p:spPr bwMode="auto">
            <a:xfrm>
              <a:off x="1332" y="1165"/>
              <a:ext cx="436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>
                  <a:ea typeface="宋体" panose="02010600030101010101" pitchFamily="2" charset="-122"/>
                </a:rPr>
                <a:t>31:26</a:t>
              </a:r>
              <a:endParaRPr lang="en-AU" altLang="zh-CN" sz="1600">
                <a:ea typeface="宋体" panose="02010600030101010101" pitchFamily="2" charset="-122"/>
              </a:endParaRPr>
            </a:p>
          </p:txBody>
        </p:sp>
        <p:sp>
          <p:nvSpPr>
            <p:cNvPr id="63498" name="Text Box 12"/>
            <p:cNvSpPr txBox="1">
              <a:spLocks noChangeArrowheads="1"/>
            </p:cNvSpPr>
            <p:nvPr/>
          </p:nvSpPr>
          <p:spPr bwMode="auto">
            <a:xfrm>
              <a:off x="3560" y="1165"/>
              <a:ext cx="411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>
                  <a:ea typeface="宋体" panose="02010600030101010101" pitchFamily="2" charset="-122"/>
                </a:rPr>
                <a:t>25:0</a:t>
              </a:r>
              <a:endParaRPr lang="en-AU" altLang="zh-CN" sz="1600">
                <a:ea typeface="宋体" panose="02010600030101010101" pitchFamily="2" charset="-122"/>
              </a:endParaRPr>
            </a:p>
          </p:txBody>
        </p:sp>
      </p:grpSp>
      <p:sp>
        <p:nvSpPr>
          <p:cNvPr id="63494" name="Text Box 13"/>
          <p:cNvSpPr txBox="1">
            <a:spLocks noChangeArrowheads="1"/>
          </p:cNvSpPr>
          <p:nvPr/>
        </p:nvSpPr>
        <p:spPr bwMode="auto">
          <a:xfrm>
            <a:off x="811213" y="1489075"/>
            <a:ext cx="7429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ea typeface="宋体" panose="02010600030101010101" pitchFamily="2" charset="-122"/>
              </a:rPr>
              <a:t>Jump</a:t>
            </a:r>
            <a:endParaRPr lang="en-AU" altLang="zh-CN" sz="1800"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2EFE0220-90BF-41DF-A0E8-9C79B5516A53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4</a:t>
            </a:fld>
            <a:endParaRPr lang="en-AU" altLang="zh-CN" sz="1400"/>
          </a:p>
        </p:txBody>
      </p:sp>
      <p:sp>
        <p:nvSpPr>
          <p:cNvPr id="12291" name="Rectangle 2"/>
          <p:cNvSpPr>
            <a:spLocks noGrp="1" noChangeArrowheads="1"/>
          </p:cNvSpPr>
          <p:nvPr>
            <p:ph type="title"/>
          </p:nvPr>
        </p:nvSpPr>
        <p:spPr>
          <a:xfrm>
            <a:off x="684213" y="138609"/>
            <a:ext cx="8259762" cy="769441"/>
          </a:xfrm>
        </p:spPr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指令的执行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1125538"/>
            <a:ext cx="6912123" cy="5111750"/>
          </a:xfrm>
        </p:spPr>
        <p:txBody>
          <a:bodyPr/>
          <a:lstStyle/>
          <a:p>
            <a:pPr eaLnBrk="1" hangingPunct="1"/>
            <a:r>
              <a:rPr lang="zh-CN" altLang="en-US" sz="2800" dirty="0" smtClean="0">
                <a:ea typeface="宋体" panose="02010600030101010101" pitchFamily="2" charset="-122"/>
              </a:rPr>
              <a:t>前两步（各指令一样）：</a:t>
            </a:r>
            <a:endParaRPr lang="en-US" altLang="zh-CN" sz="2800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en-US" altLang="zh-CN" sz="2400" dirty="0" smtClean="0">
                <a:ea typeface="宋体" panose="02010600030101010101" pitchFamily="2" charset="-122"/>
              </a:rPr>
              <a:t>PC </a:t>
            </a:r>
            <a:r>
              <a:rPr lang="en-US" altLang="zh-CN" sz="2400" dirty="0" smtClean="0">
                <a:ea typeface="宋体" panose="02010600030101010101" pitchFamily="2" charset="-122"/>
                <a:sym typeface="Symbol" panose="05050102010706020507" pitchFamily="18" charset="2"/>
              </a:rPr>
              <a:t> </a:t>
            </a:r>
            <a:r>
              <a:rPr lang="zh-CN" altLang="en-US" sz="2400" dirty="0" smtClean="0">
                <a:ea typeface="宋体" panose="02010600030101010101" pitchFamily="2" charset="-122"/>
                <a:sym typeface="Symbol" panose="05050102010706020507" pitchFamily="18" charset="2"/>
              </a:rPr>
              <a:t>在指令所在的存储</a:t>
            </a:r>
            <a:r>
              <a:rPr lang="zh-CN" altLang="en-US" sz="2400" dirty="0">
                <a:ea typeface="宋体" panose="02010600030101010101" pitchFamily="2" charset="-122"/>
                <a:sym typeface="Symbol" panose="05050102010706020507" pitchFamily="18" charset="2"/>
              </a:rPr>
              <a:t>单元</a:t>
            </a:r>
            <a:r>
              <a:rPr lang="zh-CN" altLang="en-US" sz="2400" dirty="0" smtClean="0">
                <a:ea typeface="宋体" panose="02010600030101010101" pitchFamily="2" charset="-122"/>
                <a:sym typeface="Symbol" panose="05050102010706020507" pitchFamily="18" charset="2"/>
              </a:rPr>
              <a:t>取出指令</a:t>
            </a:r>
            <a:endParaRPr lang="en-US" altLang="zh-CN" sz="2400" dirty="0" smtClean="0">
              <a:ea typeface="宋体" panose="02010600030101010101" pitchFamily="2" charset="-122"/>
              <a:sym typeface="Symbol" panose="05050102010706020507" pitchFamily="18" charset="2"/>
            </a:endParaRPr>
          </a:p>
          <a:p>
            <a:pPr lvl="1" eaLnBrk="1" hangingPunct="1"/>
            <a:r>
              <a:rPr lang="en-US" altLang="zh-CN" sz="2400" dirty="0" smtClean="0">
                <a:ea typeface="宋体" panose="02010600030101010101" pitchFamily="2" charset="-122"/>
                <a:sym typeface="Symbol" panose="05050102010706020507" pitchFamily="18" charset="2"/>
              </a:rPr>
              <a:t>Register numbers</a:t>
            </a:r>
            <a:r>
              <a:rPr lang="en-US" altLang="zh-CN" sz="2400" dirty="0" smtClean="0">
                <a:ea typeface="宋体" panose="02010600030101010101" pitchFamily="2" charset="-122"/>
              </a:rPr>
              <a:t> </a:t>
            </a:r>
            <a:r>
              <a:rPr lang="en-US" altLang="zh-CN" sz="2400" dirty="0" smtClean="0">
                <a:ea typeface="宋体" panose="02010600030101010101" pitchFamily="2" charset="-122"/>
                <a:sym typeface="Symbol" panose="05050102010706020507" pitchFamily="18" charset="2"/>
              </a:rPr>
              <a:t> </a:t>
            </a:r>
            <a:r>
              <a:rPr lang="zh-CN" altLang="en-US" sz="2400" dirty="0" smtClean="0">
                <a:ea typeface="宋体" panose="02010600030101010101" pitchFamily="2" charset="-122"/>
                <a:sym typeface="Symbol" panose="05050102010706020507" pitchFamily="18" charset="2"/>
              </a:rPr>
              <a:t>根据寄存器的编号从寄存器文件读取寄存器内容</a:t>
            </a:r>
            <a:endParaRPr lang="en-US" altLang="zh-CN" sz="2400" dirty="0" smtClean="0">
              <a:ea typeface="宋体" panose="02010600030101010101" pitchFamily="2" charset="-122"/>
              <a:sym typeface="Symbol" panose="05050102010706020507" pitchFamily="18" charset="2"/>
            </a:endParaRPr>
          </a:p>
          <a:p>
            <a:pPr eaLnBrk="1" hangingPunct="1"/>
            <a:r>
              <a:rPr lang="zh-CN" altLang="en-US" sz="2800" dirty="0" smtClean="0">
                <a:ea typeface="宋体" panose="02010600030101010101" pitchFamily="2" charset="-122"/>
                <a:sym typeface="Symbol" panose="05050102010706020507" pitchFamily="18" charset="2"/>
              </a:rPr>
              <a:t>后续操作与指令类型有关</a:t>
            </a:r>
            <a:endParaRPr lang="en-US" altLang="zh-CN" sz="2800" dirty="0" smtClean="0">
              <a:ea typeface="宋体" panose="02010600030101010101" pitchFamily="2" charset="-122"/>
              <a:sym typeface="Symbol" panose="05050102010706020507" pitchFamily="18" charset="2"/>
            </a:endParaRPr>
          </a:p>
          <a:p>
            <a:pPr lvl="1" eaLnBrk="1" hangingPunct="1"/>
            <a:r>
              <a:rPr lang="zh-CN" altLang="en-US" sz="2400" dirty="0" smtClean="0">
                <a:ea typeface="宋体" panose="02010600030101010101" pitchFamily="2" charset="-122"/>
                <a:sym typeface="Symbol" panose="05050102010706020507" pitchFamily="18" charset="2"/>
              </a:rPr>
              <a:t>利用</a:t>
            </a:r>
            <a:r>
              <a:rPr lang="en-US" altLang="zh-CN" sz="2400" dirty="0" smtClean="0">
                <a:ea typeface="宋体" panose="02010600030101010101" pitchFamily="2" charset="-122"/>
                <a:sym typeface="Symbol" panose="05050102010706020507" pitchFamily="18" charset="2"/>
              </a:rPr>
              <a:t>ALU</a:t>
            </a:r>
            <a:r>
              <a:rPr lang="zh-CN" altLang="en-US" sz="2400" dirty="0" smtClean="0">
                <a:ea typeface="宋体" panose="02010600030101010101" pitchFamily="2" charset="-122"/>
                <a:sym typeface="Symbol" panose="05050102010706020507" pitchFamily="18" charset="2"/>
              </a:rPr>
              <a:t>（除了跳转指令外）</a:t>
            </a:r>
            <a:endParaRPr lang="en-US" altLang="zh-CN" sz="2400" dirty="0" smtClean="0">
              <a:ea typeface="宋体" panose="02010600030101010101" pitchFamily="2" charset="-122"/>
              <a:sym typeface="Symbol" panose="05050102010706020507" pitchFamily="18" charset="2"/>
            </a:endParaRPr>
          </a:p>
          <a:p>
            <a:pPr lvl="2" eaLnBrk="1" hangingPunct="1"/>
            <a:r>
              <a:rPr lang="zh-CN" altLang="en-US" sz="2000" dirty="0" smtClean="0">
                <a:ea typeface="宋体" panose="02010600030101010101" pitchFamily="2" charset="-122"/>
                <a:sym typeface="Symbol" panose="05050102010706020507" pitchFamily="18" charset="2"/>
              </a:rPr>
              <a:t>算数逻辑指令的计算</a:t>
            </a:r>
            <a:endParaRPr lang="en-US" altLang="zh-CN" sz="2000" dirty="0" smtClean="0">
              <a:ea typeface="宋体" panose="02010600030101010101" pitchFamily="2" charset="-122"/>
              <a:sym typeface="Symbol" panose="05050102010706020507" pitchFamily="18" charset="2"/>
            </a:endParaRPr>
          </a:p>
          <a:p>
            <a:pPr lvl="2" eaLnBrk="1" hangingPunct="1"/>
            <a:r>
              <a:rPr lang="zh-CN" altLang="en-US" sz="2000" dirty="0" smtClean="0">
                <a:ea typeface="宋体" panose="02010600030101010101" pitchFamily="2" charset="-122"/>
                <a:sym typeface="Symbol" panose="05050102010706020507" pitchFamily="18" charset="2"/>
              </a:rPr>
              <a:t>存储访问指令的访存地址计算</a:t>
            </a:r>
            <a:endParaRPr lang="en-US" altLang="zh-CN" sz="2000" dirty="0" smtClean="0">
              <a:ea typeface="宋体" panose="02010600030101010101" pitchFamily="2" charset="-122"/>
              <a:sym typeface="Symbol" panose="05050102010706020507" pitchFamily="18" charset="2"/>
            </a:endParaRPr>
          </a:p>
          <a:p>
            <a:pPr lvl="2" eaLnBrk="1" hangingPunct="1"/>
            <a:r>
              <a:rPr lang="zh-CN" altLang="en-US" sz="2000" dirty="0" smtClean="0">
                <a:ea typeface="宋体" panose="02010600030101010101" pitchFamily="2" charset="-122"/>
                <a:sym typeface="Symbol" panose="05050102010706020507" pitchFamily="18" charset="2"/>
              </a:rPr>
              <a:t>分支指令的条件判定计算</a:t>
            </a:r>
            <a:endParaRPr lang="en-US" altLang="zh-CN" sz="2000" dirty="0" smtClean="0">
              <a:ea typeface="宋体" panose="02010600030101010101" pitchFamily="2" charset="-122"/>
              <a:sym typeface="Symbol" panose="05050102010706020507" pitchFamily="18" charset="2"/>
            </a:endParaRPr>
          </a:p>
          <a:p>
            <a:pPr lvl="1" eaLnBrk="1" hangingPunct="1"/>
            <a:r>
              <a:rPr lang="zh-CN" altLang="en-US" sz="2400" dirty="0" smtClean="0">
                <a:ea typeface="宋体" panose="02010600030101010101" pitchFamily="2" charset="-122"/>
                <a:sym typeface="Symbol" panose="05050102010706020507" pitchFamily="18" charset="2"/>
              </a:rPr>
              <a:t>存储访问指令进行内存的读或写操作；取字指令读入的内存单元</a:t>
            </a:r>
            <a:r>
              <a:rPr lang="zh-CN" altLang="en-US" sz="2400" dirty="0">
                <a:ea typeface="宋体" panose="02010600030101010101" pitchFamily="2" charset="-122"/>
                <a:sym typeface="Symbol" panose="05050102010706020507" pitchFamily="18" charset="2"/>
              </a:rPr>
              <a:t>值</a:t>
            </a:r>
            <a:r>
              <a:rPr lang="en-US" altLang="zh-CN" sz="2400" dirty="0" smtClean="0">
                <a:ea typeface="宋体" panose="02010600030101010101" pitchFamily="2" charset="-122"/>
                <a:sym typeface="Symbol" panose="05050102010706020507" pitchFamily="18" charset="2"/>
              </a:rPr>
              <a:t>/</a:t>
            </a:r>
            <a:r>
              <a:rPr lang="zh-CN" altLang="en-US" sz="2400" dirty="0" smtClean="0">
                <a:ea typeface="宋体" panose="02010600030101010101" pitchFamily="2" charset="-122"/>
                <a:sym typeface="Symbol" panose="05050102010706020507" pitchFamily="18" charset="2"/>
              </a:rPr>
              <a:t>算术逻辑指令将</a:t>
            </a:r>
            <a:r>
              <a:rPr lang="en-US" altLang="zh-CN" sz="2400" dirty="0" smtClean="0">
                <a:ea typeface="宋体" panose="02010600030101010101" pitchFamily="2" charset="-122"/>
                <a:sym typeface="Symbol" panose="05050102010706020507" pitchFamily="18" charset="2"/>
              </a:rPr>
              <a:t>ALU</a:t>
            </a:r>
            <a:r>
              <a:rPr lang="zh-CN" altLang="en-US" sz="2400" dirty="0" smtClean="0">
                <a:ea typeface="宋体" panose="02010600030101010101" pitchFamily="2" charset="-122"/>
                <a:sym typeface="Symbol" panose="05050102010706020507" pitchFamily="18" charset="2"/>
              </a:rPr>
              <a:t>结果  写入结果寄存器</a:t>
            </a:r>
            <a:endParaRPr lang="en-US" altLang="zh-CN" sz="2400" dirty="0" smtClean="0">
              <a:ea typeface="宋体" panose="02010600030101010101" pitchFamily="2" charset="-122"/>
              <a:sym typeface="Symbol" panose="05050102010706020507" pitchFamily="18" charset="2"/>
            </a:endParaRPr>
          </a:p>
          <a:p>
            <a:pPr lvl="1" eaLnBrk="1" hangingPunct="1"/>
            <a:r>
              <a:rPr lang="en-US" altLang="zh-CN" sz="2400" dirty="0" smtClean="0">
                <a:ea typeface="宋体" panose="02010600030101010101" pitchFamily="2" charset="-122"/>
                <a:sym typeface="Symbol" panose="05050102010706020507" pitchFamily="18" charset="2"/>
              </a:rPr>
              <a:t>PC=PC + 4 </a:t>
            </a:r>
            <a:r>
              <a:rPr lang="zh-CN" altLang="en-US" sz="2400" dirty="0" smtClean="0">
                <a:ea typeface="宋体" panose="02010600030101010101" pitchFamily="2" charset="-122"/>
                <a:sym typeface="Symbol" panose="05050102010706020507" pitchFamily="18" charset="2"/>
              </a:rPr>
              <a:t>或  </a:t>
            </a:r>
            <a:r>
              <a:rPr lang="en-US" altLang="zh-CN" sz="2400" dirty="0" smtClean="0">
                <a:ea typeface="宋体" panose="02010600030101010101" pitchFamily="2" charset="-122"/>
                <a:sym typeface="Symbol" panose="05050102010706020507" pitchFamily="18" charset="2"/>
              </a:rPr>
              <a:t>PC=</a:t>
            </a:r>
            <a:r>
              <a:rPr lang="zh-CN" altLang="en-US" sz="2400" dirty="0" smtClean="0">
                <a:ea typeface="宋体" panose="02010600030101010101" pitchFamily="2" charset="-122"/>
                <a:sym typeface="Symbol" panose="05050102010706020507" pitchFamily="18" charset="2"/>
              </a:rPr>
              <a:t>跳转目标地址</a:t>
            </a:r>
            <a:endParaRPr lang="en-US" altLang="zh-CN" sz="2400" dirty="0" smtClean="0">
              <a:ea typeface="宋体" panose="02010600030101010101" pitchFamily="2" charset="-122"/>
              <a:sym typeface="Symbol" panose="05050102010706020507" pitchFamily="18" charset="2"/>
            </a:endParaRPr>
          </a:p>
        </p:txBody>
      </p:sp>
      <p:sp>
        <p:nvSpPr>
          <p:cNvPr id="2" name="右大括号 1"/>
          <p:cNvSpPr/>
          <p:nvPr/>
        </p:nvSpPr>
        <p:spPr bwMode="auto">
          <a:xfrm>
            <a:off x="7452320" y="1412776"/>
            <a:ext cx="504056" cy="4824512"/>
          </a:xfrm>
          <a:prstGeom prst="righ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974332" y="3163312"/>
            <a:ext cx="36004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相当的规整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Footer Placeholder 2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E3FA1B8E-C79B-44C1-BBCE-7D14D138B67C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40</a:t>
            </a:fld>
            <a:endParaRPr lang="en-AU" altLang="zh-CN" sz="1400"/>
          </a:p>
        </p:txBody>
      </p:sp>
      <p:pic>
        <p:nvPicPr>
          <p:cNvPr id="65539" name="Picture 6" descr="f04-24-P37449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888" y="1196975"/>
            <a:ext cx="6680200" cy="5243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554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增加</a:t>
            </a:r>
            <a:r>
              <a:rPr lang="zh-CN" altLang="en-US" dirty="0">
                <a:ea typeface="宋体" panose="02010600030101010101" pitchFamily="2" charset="-122"/>
              </a:rPr>
              <a:t>跳</a:t>
            </a:r>
            <a:r>
              <a:rPr lang="zh-CN" altLang="en-US" dirty="0" smtClean="0">
                <a:ea typeface="宋体" panose="02010600030101010101" pitchFamily="2" charset="-122"/>
              </a:rPr>
              <a:t>转指令后的数据通路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  <p:sp>
        <p:nvSpPr>
          <p:cNvPr id="3" name="任意多边形 2"/>
          <p:cNvSpPr/>
          <p:nvPr/>
        </p:nvSpPr>
        <p:spPr bwMode="auto">
          <a:xfrm>
            <a:off x="2397512" y="1415379"/>
            <a:ext cx="5185317" cy="3056260"/>
          </a:xfrm>
          <a:custGeom>
            <a:avLst/>
            <a:gdLst>
              <a:gd name="connsiteX0" fmla="*/ 0 w 5185317"/>
              <a:gd name="connsiteY0" fmla="*/ 3056260 h 3056260"/>
              <a:gd name="connsiteX1" fmla="*/ 122664 w 5185317"/>
              <a:gd name="connsiteY1" fmla="*/ 2153011 h 3056260"/>
              <a:gd name="connsiteX2" fmla="*/ 189571 w 5185317"/>
              <a:gd name="connsiteY2" fmla="*/ 346514 h 3056260"/>
              <a:gd name="connsiteX3" fmla="*/ 1081668 w 5185317"/>
              <a:gd name="connsiteY3" fmla="*/ 23128 h 3056260"/>
              <a:gd name="connsiteX4" fmla="*/ 3233854 w 5185317"/>
              <a:gd name="connsiteY4" fmla="*/ 45431 h 3056260"/>
              <a:gd name="connsiteX5" fmla="*/ 4928839 w 5185317"/>
              <a:gd name="connsiteY5" fmla="*/ 201548 h 3056260"/>
              <a:gd name="connsiteX6" fmla="*/ 5185317 w 5185317"/>
              <a:gd name="connsiteY6" fmla="*/ 223850 h 3056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85317" h="3056260">
                <a:moveTo>
                  <a:pt x="0" y="3056260"/>
                </a:moveTo>
                <a:cubicBezTo>
                  <a:pt x="45534" y="2830447"/>
                  <a:pt x="91069" y="2604635"/>
                  <a:pt x="122664" y="2153011"/>
                </a:cubicBezTo>
                <a:cubicBezTo>
                  <a:pt x="154259" y="1701387"/>
                  <a:pt x="29737" y="701494"/>
                  <a:pt x="189571" y="346514"/>
                </a:cubicBezTo>
                <a:cubicBezTo>
                  <a:pt x="349405" y="-8466"/>
                  <a:pt x="574288" y="73308"/>
                  <a:pt x="1081668" y="23128"/>
                </a:cubicBezTo>
                <a:cubicBezTo>
                  <a:pt x="1589049" y="-27053"/>
                  <a:pt x="2592659" y="15694"/>
                  <a:pt x="3233854" y="45431"/>
                </a:cubicBezTo>
                <a:cubicBezTo>
                  <a:pt x="3875049" y="75168"/>
                  <a:pt x="4928839" y="201548"/>
                  <a:pt x="4928839" y="201548"/>
                </a:cubicBezTo>
                <a:lnTo>
                  <a:pt x="5185317" y="223850"/>
                </a:lnTo>
              </a:path>
            </a:pathLst>
          </a:custGeom>
          <a:noFill/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" name="任意多边形 3"/>
          <p:cNvSpPr/>
          <p:nvPr/>
        </p:nvSpPr>
        <p:spPr bwMode="auto">
          <a:xfrm>
            <a:off x="3300761" y="1471961"/>
            <a:ext cx="1516566" cy="412595"/>
          </a:xfrm>
          <a:custGeom>
            <a:avLst/>
            <a:gdLst>
              <a:gd name="connsiteX0" fmla="*/ 0 w 1516566"/>
              <a:gd name="connsiteY0" fmla="*/ 412595 h 412595"/>
              <a:gd name="connsiteX1" fmla="*/ 735980 w 1516566"/>
              <a:gd name="connsiteY1" fmla="*/ 301083 h 412595"/>
              <a:gd name="connsiteX2" fmla="*/ 959005 w 1516566"/>
              <a:gd name="connsiteY2" fmla="*/ 111512 h 412595"/>
              <a:gd name="connsiteX3" fmla="*/ 1516566 w 1516566"/>
              <a:gd name="connsiteY3" fmla="*/ 0 h 412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16566" h="412595">
                <a:moveTo>
                  <a:pt x="0" y="412595"/>
                </a:moveTo>
                <a:cubicBezTo>
                  <a:pt x="288073" y="381929"/>
                  <a:pt x="576146" y="351263"/>
                  <a:pt x="735980" y="301083"/>
                </a:cubicBezTo>
                <a:cubicBezTo>
                  <a:pt x="895814" y="250903"/>
                  <a:pt x="828907" y="161692"/>
                  <a:pt x="959005" y="111512"/>
                </a:cubicBezTo>
                <a:cubicBezTo>
                  <a:pt x="1089103" y="61332"/>
                  <a:pt x="1302834" y="30666"/>
                  <a:pt x="1516566" y="0"/>
                </a:cubicBezTo>
              </a:path>
            </a:pathLst>
          </a:custGeom>
          <a:noFill/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" name="任意多边形 4"/>
          <p:cNvSpPr/>
          <p:nvPr/>
        </p:nvSpPr>
        <p:spPr bwMode="auto">
          <a:xfrm>
            <a:off x="4070195" y="1082110"/>
            <a:ext cx="3468029" cy="1635132"/>
          </a:xfrm>
          <a:custGeom>
            <a:avLst/>
            <a:gdLst>
              <a:gd name="connsiteX0" fmla="*/ 0 w 3468029"/>
              <a:gd name="connsiteY0" fmla="*/ 1571880 h 1635132"/>
              <a:gd name="connsiteX1" fmla="*/ 791737 w 3468029"/>
              <a:gd name="connsiteY1" fmla="*/ 1482670 h 1635132"/>
              <a:gd name="connsiteX2" fmla="*/ 1103971 w 3468029"/>
              <a:gd name="connsiteY2" fmla="*/ 244885 h 1635132"/>
              <a:gd name="connsiteX3" fmla="*/ 2520176 w 3468029"/>
              <a:gd name="connsiteY3" fmla="*/ 10710 h 1635132"/>
              <a:gd name="connsiteX4" fmla="*/ 3468029 w 3468029"/>
              <a:gd name="connsiteY4" fmla="*/ 423305 h 1635132"/>
              <a:gd name="connsiteX5" fmla="*/ 3468029 w 3468029"/>
              <a:gd name="connsiteY5" fmla="*/ 423305 h 1635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68029" h="1635132">
                <a:moveTo>
                  <a:pt x="0" y="1571880"/>
                </a:moveTo>
                <a:cubicBezTo>
                  <a:pt x="303871" y="1637858"/>
                  <a:pt x="607742" y="1703836"/>
                  <a:pt x="791737" y="1482670"/>
                </a:cubicBezTo>
                <a:cubicBezTo>
                  <a:pt x="975732" y="1261504"/>
                  <a:pt x="815898" y="490212"/>
                  <a:pt x="1103971" y="244885"/>
                </a:cubicBezTo>
                <a:cubicBezTo>
                  <a:pt x="1392044" y="-442"/>
                  <a:pt x="2126166" y="-19027"/>
                  <a:pt x="2520176" y="10710"/>
                </a:cubicBezTo>
                <a:cubicBezTo>
                  <a:pt x="2914186" y="40447"/>
                  <a:pt x="3468029" y="423305"/>
                  <a:pt x="3468029" y="423305"/>
                </a:cubicBezTo>
                <a:lnTo>
                  <a:pt x="3468029" y="423305"/>
                </a:lnTo>
              </a:path>
            </a:pathLst>
          </a:custGeom>
          <a:noFill/>
          <a:ln w="19050" cap="flat" cmpd="sng" algn="ctr">
            <a:solidFill>
              <a:srgbClr val="009900"/>
            </a:solidFill>
            <a:prstDash val="dash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圆角矩形 6"/>
          <p:cNvSpPr/>
          <p:nvPr/>
        </p:nvSpPr>
        <p:spPr bwMode="auto">
          <a:xfrm>
            <a:off x="7308304" y="1471961"/>
            <a:ext cx="630784" cy="948927"/>
          </a:xfrm>
          <a:prstGeom prst="roundRect">
            <a:avLst/>
          </a:prstGeom>
          <a:solidFill>
            <a:srgbClr val="FFC000">
              <a:alpha val="50000"/>
            </a:srgbClr>
          </a:solidFill>
          <a:ln w="19050" cap="flat" cmpd="sng" algn="ctr">
            <a:solidFill>
              <a:srgbClr val="00B0F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圆角矩形 10"/>
          <p:cNvSpPr/>
          <p:nvPr/>
        </p:nvSpPr>
        <p:spPr bwMode="auto">
          <a:xfrm>
            <a:off x="3300761" y="1115342"/>
            <a:ext cx="630784" cy="1042785"/>
          </a:xfrm>
          <a:prstGeom prst="roundRect">
            <a:avLst/>
          </a:prstGeom>
          <a:solidFill>
            <a:srgbClr val="FFC000">
              <a:alpha val="50000"/>
            </a:srgbClr>
          </a:solidFill>
          <a:ln w="19050" cap="flat" cmpd="sng" algn="ctr">
            <a:solidFill>
              <a:srgbClr val="00B0F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7" grpId="0" animBg="1"/>
      <p:bldP spid="7" grpId="1" animBg="1"/>
      <p:bldP spid="11" grpId="0" animBg="1"/>
      <p:bldP spid="11" grpId="1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92B53119-3752-430B-9CAE-014D9FC11387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41</a:t>
            </a:fld>
            <a:endParaRPr lang="en-AU" altLang="zh-CN" sz="1400"/>
          </a:p>
        </p:txBody>
      </p:sp>
      <p:sp>
        <p:nvSpPr>
          <p:cNvPr id="67587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性能讨论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单周期处理器，最慢的路径决定时钟周期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dirty="0" smtClean="0">
                <a:ea typeface="宋体" panose="02010600030101010101" pitchFamily="2" charset="-122"/>
              </a:rPr>
              <a:t>关键路径</a:t>
            </a:r>
            <a:r>
              <a:rPr lang="en-US" altLang="zh-CN" dirty="0" smtClean="0">
                <a:ea typeface="宋体" panose="02010600030101010101" pitchFamily="2" charset="-122"/>
              </a:rPr>
              <a:t>: </a:t>
            </a:r>
            <a:r>
              <a:rPr lang="zh-CN" altLang="en-US" dirty="0" smtClean="0">
                <a:ea typeface="宋体" panose="02010600030101010101" pitchFamily="2" charset="-122"/>
              </a:rPr>
              <a:t>取字指令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dirty="0" smtClean="0">
                <a:ea typeface="宋体" panose="02010600030101010101" pitchFamily="2" charset="-122"/>
              </a:rPr>
              <a:t>指令存储器</a:t>
            </a:r>
            <a:r>
              <a:rPr lang="en-US" altLang="zh-CN" dirty="0" smtClean="0">
                <a:ea typeface="宋体" panose="02010600030101010101" pitchFamily="2" charset="-122"/>
                <a:sym typeface="Symbol" panose="05050102010706020507" pitchFamily="18" charset="2"/>
              </a:rPr>
              <a:t></a:t>
            </a:r>
            <a:r>
              <a:rPr lang="en-US" altLang="zh-CN" dirty="0" smtClean="0">
                <a:ea typeface="宋体" panose="02010600030101010101" pitchFamily="2" charset="-122"/>
              </a:rPr>
              <a:t> </a:t>
            </a:r>
            <a:r>
              <a:rPr lang="zh-CN" altLang="en-US" dirty="0" smtClean="0">
                <a:ea typeface="宋体" panose="02010600030101010101" pitchFamily="2" charset="-122"/>
              </a:rPr>
              <a:t>寄存器堆（读）</a:t>
            </a:r>
            <a:r>
              <a:rPr lang="en-US" altLang="zh-CN" dirty="0" smtClean="0">
                <a:ea typeface="宋体" panose="02010600030101010101" pitchFamily="2" charset="-122"/>
              </a:rPr>
              <a:t> </a:t>
            </a:r>
            <a:r>
              <a:rPr lang="en-US" altLang="zh-CN" dirty="0" smtClean="0">
                <a:ea typeface="宋体" panose="02010600030101010101" pitchFamily="2" charset="-122"/>
                <a:sym typeface="Symbol" panose="05050102010706020507" pitchFamily="18" charset="2"/>
              </a:rPr>
              <a:t></a:t>
            </a:r>
            <a:r>
              <a:rPr lang="en-US" altLang="zh-CN" dirty="0" smtClean="0">
                <a:ea typeface="宋体" panose="02010600030101010101" pitchFamily="2" charset="-122"/>
              </a:rPr>
              <a:t> ALU </a:t>
            </a:r>
            <a:r>
              <a:rPr lang="en-US" altLang="zh-CN" dirty="0" smtClean="0">
                <a:ea typeface="宋体" panose="02010600030101010101" pitchFamily="2" charset="-122"/>
                <a:sym typeface="Symbol" panose="05050102010706020507" pitchFamily="18" charset="2"/>
              </a:rPr>
              <a:t></a:t>
            </a:r>
            <a:r>
              <a:rPr lang="en-US" altLang="zh-CN" dirty="0" smtClean="0">
                <a:ea typeface="宋体" panose="02010600030101010101" pitchFamily="2" charset="-122"/>
              </a:rPr>
              <a:t> </a:t>
            </a:r>
            <a:r>
              <a:rPr lang="zh-CN" altLang="en-US" dirty="0" smtClean="0">
                <a:ea typeface="宋体" panose="02010600030101010101" pitchFamily="2" charset="-122"/>
              </a:rPr>
              <a:t>数据存储器</a:t>
            </a:r>
            <a:r>
              <a:rPr lang="en-US" altLang="zh-CN" dirty="0" smtClean="0">
                <a:ea typeface="宋体" panose="02010600030101010101" pitchFamily="2" charset="-122"/>
              </a:rPr>
              <a:t> </a:t>
            </a:r>
            <a:r>
              <a:rPr lang="en-US" altLang="zh-CN" dirty="0" smtClean="0">
                <a:ea typeface="宋体" panose="02010600030101010101" pitchFamily="2" charset="-122"/>
                <a:sym typeface="Symbol" panose="05050102010706020507" pitchFamily="18" charset="2"/>
              </a:rPr>
              <a:t></a:t>
            </a:r>
            <a:r>
              <a:rPr lang="en-US" altLang="zh-CN" dirty="0" smtClean="0">
                <a:ea typeface="宋体" panose="02010600030101010101" pitchFamily="2" charset="-122"/>
              </a:rPr>
              <a:t> </a:t>
            </a:r>
            <a:r>
              <a:rPr lang="zh-CN" altLang="en-US" dirty="0" smtClean="0">
                <a:ea typeface="宋体" panose="02010600030101010101" pitchFamily="2" charset="-122"/>
              </a:rPr>
              <a:t>寄存器堆（写）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无法应对不同指令路径</a:t>
            </a:r>
            <a:r>
              <a:rPr lang="zh-CN" altLang="en-US" sz="2000" dirty="0" smtClean="0">
                <a:ea typeface="宋体" panose="02010600030101010101" pitchFamily="2" charset="-122"/>
              </a:rPr>
              <a:t>（处理时间）</a:t>
            </a:r>
            <a:r>
              <a:rPr lang="zh-CN" altLang="en-US" dirty="0" smtClean="0">
                <a:ea typeface="宋体" panose="02010600030101010101" pitchFamily="2" charset="-122"/>
              </a:rPr>
              <a:t>长短的差异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违背了设计原则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dirty="0" smtClean="0">
                <a:ea typeface="宋体" panose="02010600030101010101" pitchFamily="2" charset="-122"/>
              </a:rPr>
              <a:t>加快经常性事件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解决方法</a:t>
            </a:r>
            <a:r>
              <a:rPr lang="en-US" altLang="zh-CN" dirty="0" smtClean="0">
                <a:ea typeface="宋体" panose="02010600030101010101" pitchFamily="2" charset="-122"/>
              </a:rPr>
              <a:t>:</a:t>
            </a:r>
            <a:r>
              <a:rPr lang="zh-CN" altLang="en-US" dirty="0" smtClean="0">
                <a:ea typeface="宋体" panose="02010600030101010101" pitchFamily="2" charset="-122"/>
              </a:rPr>
              <a:t> 使用流水线方式处理指令</a:t>
            </a:r>
            <a:endParaRPr lang="en-US" altLang="zh-CN" dirty="0" smtClean="0"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 dirty="0"/>
              <a:t>Chapter 4 — The Processor — </a:t>
            </a:r>
            <a:fld id="{34163244-90C8-4A08-95EC-BDF4658A98C6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42</a:t>
            </a:fld>
            <a:endParaRPr lang="en-AU" altLang="zh-CN" sz="1400" dirty="0"/>
          </a:p>
        </p:txBody>
      </p:sp>
      <p:pic>
        <p:nvPicPr>
          <p:cNvPr id="69635" name="Picture 8" descr="f04-25-P37449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2420938"/>
            <a:ext cx="4484687" cy="3579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9636" name="Rectangle 2"/>
          <p:cNvSpPr>
            <a:spLocks noGrp="1" noChangeArrowheads="1"/>
          </p:cNvSpPr>
          <p:nvPr>
            <p:ph type="title"/>
          </p:nvPr>
        </p:nvSpPr>
        <p:spPr>
          <a:xfrm>
            <a:off x="684213" y="138609"/>
            <a:ext cx="8259762" cy="769441"/>
          </a:xfrm>
        </p:spPr>
        <p:txBody>
          <a:bodyPr/>
          <a:lstStyle/>
          <a:p>
            <a:pPr eaLnBrk="1" hangingPunct="1"/>
            <a:r>
              <a:rPr lang="en-US" altLang="zh-CN" dirty="0" smtClean="0">
                <a:ea typeface="宋体" panose="02010600030101010101" pitchFamily="2" charset="-122"/>
              </a:rPr>
              <a:t>4.5 </a:t>
            </a:r>
            <a:r>
              <a:rPr lang="zh-CN" altLang="en-US" dirty="0" smtClean="0">
                <a:ea typeface="宋体" panose="02010600030101010101" pitchFamily="2" charset="-122"/>
              </a:rPr>
              <a:t>指令的流水处理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  <p:sp>
        <p:nvSpPr>
          <p:cNvPr id="6963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1125538"/>
            <a:ext cx="8270875" cy="1228725"/>
          </a:xfrm>
        </p:spPr>
        <p:txBody>
          <a:bodyPr/>
          <a:lstStyle/>
          <a:p>
            <a:pPr eaLnBrk="1" hangingPunct="1"/>
            <a:r>
              <a:rPr lang="zh-CN" altLang="en-US" b="1" dirty="0" smtClean="0">
                <a:solidFill>
                  <a:srgbClr val="FF0000"/>
                </a:solidFill>
                <a:ea typeface="宋体" panose="02010600030101010101" pitchFamily="2" charset="-122"/>
              </a:rPr>
              <a:t>流水</a:t>
            </a:r>
            <a:r>
              <a:rPr lang="zh-CN" altLang="en-US" dirty="0" smtClean="0">
                <a:ea typeface="宋体" panose="02010600030101010101" pitchFamily="2" charset="-122"/>
              </a:rPr>
              <a:t>方式的洗衣房</a:t>
            </a:r>
            <a:r>
              <a:rPr lang="en-US" altLang="zh-CN" dirty="0" smtClean="0">
                <a:ea typeface="宋体" panose="02010600030101010101" pitchFamily="2" charset="-122"/>
              </a:rPr>
              <a:t>:</a:t>
            </a:r>
            <a:r>
              <a:rPr lang="zh-CN" altLang="en-US" dirty="0">
                <a:ea typeface="宋体" panose="02010600030101010101" pitchFamily="2" charset="-122"/>
              </a:rPr>
              <a:t>相互</a:t>
            </a:r>
            <a:r>
              <a:rPr lang="zh-CN" altLang="en-US" dirty="0" smtClean="0">
                <a:solidFill>
                  <a:srgbClr val="FF0000"/>
                </a:solidFill>
                <a:ea typeface="宋体" panose="02010600030101010101" pitchFamily="2" charset="-122"/>
              </a:rPr>
              <a:t>重叠</a:t>
            </a:r>
            <a:r>
              <a:rPr lang="zh-CN" altLang="en-US" dirty="0" smtClean="0">
                <a:ea typeface="宋体" panose="02010600030101010101" pitchFamily="2" charset="-122"/>
              </a:rPr>
              <a:t>的操作：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dirty="0" smtClean="0">
                <a:ea typeface="宋体" panose="02010600030101010101" pitchFamily="2" charset="-122"/>
              </a:rPr>
              <a:t>以</a:t>
            </a:r>
            <a:r>
              <a:rPr lang="zh-CN" altLang="en-US" dirty="0" smtClean="0">
                <a:solidFill>
                  <a:srgbClr val="FF0000"/>
                </a:solidFill>
                <a:ea typeface="宋体" panose="02010600030101010101" pitchFamily="2" charset="-122"/>
              </a:rPr>
              <a:t>并行</a:t>
            </a:r>
            <a:r>
              <a:rPr lang="zh-CN" altLang="en-US" dirty="0" smtClean="0">
                <a:ea typeface="宋体" panose="02010600030101010101" pitchFamily="2" charset="-122"/>
              </a:rPr>
              <a:t>方式提高</a:t>
            </a:r>
            <a:r>
              <a:rPr lang="zh-CN" altLang="en-US" dirty="0">
                <a:ea typeface="宋体" panose="02010600030101010101" pitchFamily="2" charset="-122"/>
              </a:rPr>
              <a:t>性能</a:t>
            </a:r>
            <a:endParaRPr lang="en-US" altLang="zh-CN" dirty="0" smtClean="0">
              <a:ea typeface="宋体" panose="02010600030101010101" pitchFamily="2" charset="-122"/>
            </a:endParaRPr>
          </a:p>
        </p:txBody>
      </p:sp>
      <p:sp>
        <p:nvSpPr>
          <p:cNvPr id="69638" name="Text Box 4"/>
          <p:cNvSpPr txBox="1">
            <a:spLocks noChangeArrowheads="1"/>
          </p:cNvSpPr>
          <p:nvPr/>
        </p:nvSpPr>
        <p:spPr bwMode="auto">
          <a:xfrm rot="5400000">
            <a:off x="7312819" y="1464469"/>
            <a:ext cx="3295650" cy="366712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solidFill>
                  <a:schemeClr val="folHlink"/>
                </a:solidFill>
                <a:ea typeface="宋体" panose="02010600030101010101" pitchFamily="2" charset="-122"/>
              </a:rPr>
              <a:t>§4.5 An Overview of Pipelining</a:t>
            </a:r>
          </a:p>
        </p:txBody>
      </p:sp>
      <p:sp>
        <p:nvSpPr>
          <p:cNvPr id="69639" name="Rectangle 6"/>
          <p:cNvSpPr>
            <a:spLocks noChangeArrowheads="1"/>
          </p:cNvSpPr>
          <p:nvPr/>
        </p:nvSpPr>
        <p:spPr bwMode="auto">
          <a:xfrm>
            <a:off x="5053659" y="2708275"/>
            <a:ext cx="3974454" cy="3384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CN" sz="2800" dirty="0" smtClean="0">
                <a:ea typeface="宋体" panose="02010600030101010101" pitchFamily="2" charset="-122"/>
              </a:rPr>
              <a:t>4</a:t>
            </a:r>
            <a:r>
              <a:rPr lang="zh-CN" altLang="en-US" sz="2800" dirty="0" smtClean="0">
                <a:ea typeface="宋体" panose="02010600030101010101" pitchFamily="2" charset="-122"/>
              </a:rPr>
              <a:t>个洗衣任务：</a:t>
            </a:r>
            <a:endParaRPr lang="en-US" altLang="zh-CN" sz="2800" dirty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sz="2400" dirty="0" smtClean="0">
                <a:ea typeface="宋体" panose="02010600030101010101" pitchFamily="2" charset="-122"/>
              </a:rPr>
              <a:t>加速比</a:t>
            </a:r>
            <a:r>
              <a:rPr lang="en-US" altLang="zh-CN" sz="2400" dirty="0">
                <a:ea typeface="宋体" panose="02010600030101010101" pitchFamily="2" charset="-122"/>
              </a:rPr>
              <a:t>Speedup</a:t>
            </a:r>
            <a:r>
              <a:rPr lang="en-US" altLang="zh-CN" sz="2000" dirty="0">
                <a:ea typeface="宋体" panose="02010600030101010101" pitchFamily="2" charset="-122"/>
              </a:rPr>
              <a:t/>
            </a:r>
            <a:br>
              <a:rPr lang="en-US" altLang="zh-CN" sz="2000" dirty="0">
                <a:ea typeface="宋体" panose="02010600030101010101" pitchFamily="2" charset="-122"/>
              </a:rPr>
            </a:br>
            <a:r>
              <a:rPr lang="en-US" altLang="zh-CN" sz="2000" dirty="0" smtClean="0">
                <a:ea typeface="宋体" panose="02010600030101010101" pitchFamily="2" charset="-122"/>
              </a:rPr>
              <a:t>	= </a:t>
            </a:r>
            <a:r>
              <a:rPr lang="en-US" altLang="zh-CN" sz="2000" dirty="0">
                <a:ea typeface="宋体" panose="02010600030101010101" pitchFamily="2" charset="-122"/>
              </a:rPr>
              <a:t>8/3.5 = 2.3</a:t>
            </a:r>
          </a:p>
          <a:p>
            <a:pPr eaLnBrk="1" hangingPunct="1"/>
            <a:r>
              <a:rPr lang="zh-CN" altLang="en-US" sz="2800" dirty="0" smtClean="0">
                <a:ea typeface="宋体" panose="02010600030101010101" pitchFamily="2" charset="-122"/>
              </a:rPr>
              <a:t>连续洗衣任务</a:t>
            </a:r>
            <a:r>
              <a:rPr lang="en-US" altLang="zh-CN" sz="2800" dirty="0" smtClean="0">
                <a:ea typeface="宋体" panose="02010600030101010101" pitchFamily="2" charset="-122"/>
              </a:rPr>
              <a:t>:</a:t>
            </a:r>
            <a:endParaRPr lang="en-US" altLang="zh-CN" sz="2800" dirty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sz="2400" dirty="0">
                <a:ea typeface="宋体" panose="02010600030101010101" pitchFamily="2" charset="-122"/>
              </a:rPr>
              <a:t>加速比</a:t>
            </a:r>
            <a:r>
              <a:rPr lang="en-US" altLang="zh-CN" sz="2400" dirty="0" smtClean="0">
                <a:ea typeface="宋体" panose="02010600030101010101" pitchFamily="2" charset="-122"/>
              </a:rPr>
              <a:t>Speedup</a:t>
            </a:r>
            <a:r>
              <a:rPr lang="en-US" altLang="zh-CN" sz="2400" dirty="0">
                <a:ea typeface="宋体" panose="02010600030101010101" pitchFamily="2" charset="-122"/>
              </a:rPr>
              <a:t/>
            </a:r>
            <a:br>
              <a:rPr lang="en-US" altLang="zh-CN" sz="2400" dirty="0">
                <a:ea typeface="宋体" panose="02010600030101010101" pitchFamily="2" charset="-122"/>
              </a:rPr>
            </a:br>
            <a:r>
              <a:rPr lang="en-US" altLang="zh-CN" sz="2400" dirty="0">
                <a:ea typeface="宋体" panose="02010600030101010101" pitchFamily="2" charset="-122"/>
              </a:rPr>
              <a:t>= 2n</a:t>
            </a:r>
            <a:r>
              <a:rPr lang="en-US" altLang="zh-CN" sz="2400" dirty="0" smtClean="0">
                <a:ea typeface="宋体" panose="02010600030101010101" pitchFamily="2" charset="-122"/>
              </a:rPr>
              <a:t>/(0.5n </a:t>
            </a:r>
            <a:r>
              <a:rPr lang="en-US" altLang="zh-CN" sz="2400" dirty="0">
                <a:ea typeface="宋体" panose="02010600030101010101" pitchFamily="2" charset="-122"/>
              </a:rPr>
              <a:t>+ </a:t>
            </a:r>
            <a:r>
              <a:rPr lang="en-US" altLang="zh-CN" sz="2400" dirty="0" smtClean="0">
                <a:ea typeface="宋体" panose="02010600030101010101" pitchFamily="2" charset="-122"/>
              </a:rPr>
              <a:t>1.5) ≈ </a:t>
            </a:r>
            <a:r>
              <a:rPr lang="en-US" altLang="zh-CN" sz="2400" dirty="0">
                <a:ea typeface="宋体" panose="02010600030101010101" pitchFamily="2" charset="-122"/>
              </a:rPr>
              <a:t>4</a:t>
            </a:r>
            <a:br>
              <a:rPr lang="en-US" altLang="zh-CN" sz="2400" dirty="0">
                <a:ea typeface="宋体" panose="02010600030101010101" pitchFamily="2" charset="-122"/>
              </a:rPr>
            </a:br>
            <a:r>
              <a:rPr lang="en-US" altLang="zh-CN" sz="2400" dirty="0">
                <a:ea typeface="宋体" panose="02010600030101010101" pitchFamily="2" charset="-122"/>
              </a:rPr>
              <a:t>= number of stages</a:t>
            </a:r>
          </a:p>
        </p:txBody>
      </p:sp>
      <p:sp>
        <p:nvSpPr>
          <p:cNvPr id="2" name="椭圆 1"/>
          <p:cNvSpPr/>
          <p:nvPr/>
        </p:nvSpPr>
        <p:spPr bwMode="auto">
          <a:xfrm>
            <a:off x="1043608" y="5255618"/>
            <a:ext cx="432048" cy="837208"/>
          </a:xfrm>
          <a:prstGeom prst="ellipse">
            <a:avLst/>
          </a:prstGeom>
          <a:solidFill>
            <a:srgbClr val="FFC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椭圆 8"/>
          <p:cNvSpPr/>
          <p:nvPr/>
        </p:nvSpPr>
        <p:spPr bwMode="auto">
          <a:xfrm>
            <a:off x="2483768" y="4790976"/>
            <a:ext cx="432048" cy="837208"/>
          </a:xfrm>
          <a:prstGeom prst="ellipse">
            <a:avLst/>
          </a:prstGeom>
          <a:solidFill>
            <a:srgbClr val="FFC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527127" y="4803885"/>
            <a:ext cx="2977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空闲</a:t>
            </a:r>
            <a:r>
              <a:rPr lang="zh-CN" altLang="en-US" dirty="0">
                <a:solidFill>
                  <a:srgbClr val="FF0000"/>
                </a:solidFill>
              </a:rPr>
              <a:t>区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1074491" y="5258723"/>
            <a:ext cx="2977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空闲</a:t>
            </a:r>
            <a:r>
              <a:rPr lang="zh-CN" altLang="en-US" dirty="0">
                <a:solidFill>
                  <a:srgbClr val="FF0000"/>
                </a:solidFill>
              </a:rPr>
              <a:t>区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 dirty="0"/>
              <a:t>Chapter 4 — The Processor — </a:t>
            </a:r>
            <a:fld id="{23EFA8E2-CFFB-44E7-B952-28375D09D296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43</a:t>
            </a:fld>
            <a:endParaRPr lang="en-AU" altLang="zh-CN" sz="1400" dirty="0"/>
          </a:p>
        </p:txBody>
      </p:sp>
      <p:sp>
        <p:nvSpPr>
          <p:cNvPr id="7168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 smtClean="0">
                <a:ea typeface="宋体" panose="02010600030101010101" pitchFamily="2" charset="-122"/>
              </a:rPr>
              <a:t>MIPS </a:t>
            </a:r>
            <a:r>
              <a:rPr lang="zh-CN" altLang="en-US" dirty="0" smtClean="0">
                <a:ea typeface="宋体" panose="02010600030101010101" pitchFamily="2" charset="-122"/>
              </a:rPr>
              <a:t>指令流水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609600" indent="-609600" eaLnBrk="1" hangingPunct="1"/>
            <a:r>
              <a:rPr lang="en-US" altLang="zh-CN" dirty="0" smtClean="0">
                <a:ea typeface="宋体" panose="02010600030101010101" pitchFamily="2" charset="-122"/>
              </a:rPr>
              <a:t>5</a:t>
            </a:r>
            <a:r>
              <a:rPr lang="zh-CN" altLang="en-US" dirty="0" smtClean="0">
                <a:ea typeface="宋体" panose="02010600030101010101" pitchFamily="2" charset="-122"/>
              </a:rPr>
              <a:t>级</a:t>
            </a:r>
            <a:r>
              <a:rPr lang="en-US" altLang="zh-CN" dirty="0" smtClean="0">
                <a:ea typeface="宋体" panose="02010600030101010101" pitchFamily="2" charset="-122"/>
              </a:rPr>
              <a:t>, </a:t>
            </a:r>
            <a:r>
              <a:rPr lang="zh-CN" altLang="en-US" dirty="0" smtClean="0">
                <a:ea typeface="宋体" panose="02010600030101010101" pitchFamily="2" charset="-122"/>
              </a:rPr>
              <a:t>每级完成一个操作步骤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marL="990600" lvl="1" indent="-533400" eaLnBrk="1" hangingPunct="1">
              <a:buSzTx/>
              <a:buFont typeface="Wingdings" panose="05000000000000000000" pitchFamily="2" charset="2"/>
              <a:buAutoNum type="arabicPeriod"/>
            </a:pPr>
            <a:r>
              <a:rPr lang="en-US" altLang="zh-CN" dirty="0" smtClean="0">
                <a:ea typeface="宋体" panose="02010600030101010101" pitchFamily="2" charset="-122"/>
              </a:rPr>
              <a:t>IF: </a:t>
            </a:r>
            <a:r>
              <a:rPr lang="zh-CN" altLang="en-US" dirty="0" smtClean="0">
                <a:ea typeface="宋体" panose="02010600030101010101" pitchFamily="2" charset="-122"/>
              </a:rPr>
              <a:t>从内存中取指令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marL="990600" lvl="1" indent="-533400" eaLnBrk="1" hangingPunct="1">
              <a:buSzTx/>
              <a:buFont typeface="Wingdings" panose="05000000000000000000" pitchFamily="2" charset="2"/>
              <a:buAutoNum type="arabicPeriod"/>
            </a:pPr>
            <a:r>
              <a:rPr lang="en-US" altLang="zh-CN" dirty="0" smtClean="0">
                <a:ea typeface="宋体" panose="02010600030101010101" pitchFamily="2" charset="-122"/>
              </a:rPr>
              <a:t>ID: </a:t>
            </a:r>
            <a:r>
              <a:rPr lang="zh-CN" altLang="en-US" dirty="0" smtClean="0">
                <a:ea typeface="宋体" panose="02010600030101010101" pitchFamily="2" charset="-122"/>
              </a:rPr>
              <a:t>指令解码</a:t>
            </a:r>
            <a:r>
              <a:rPr lang="en-US" altLang="zh-CN" dirty="0" smtClean="0">
                <a:ea typeface="宋体" panose="02010600030101010101" pitchFamily="2" charset="-122"/>
              </a:rPr>
              <a:t>&amp; </a:t>
            </a:r>
            <a:r>
              <a:rPr lang="zh-CN" altLang="en-US" dirty="0" smtClean="0">
                <a:ea typeface="宋体" panose="02010600030101010101" pitchFamily="2" charset="-122"/>
              </a:rPr>
              <a:t>读寄存器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marL="990600" lvl="1" indent="-533400" eaLnBrk="1" hangingPunct="1">
              <a:buSzTx/>
              <a:buFont typeface="Wingdings" panose="05000000000000000000" pitchFamily="2" charset="2"/>
              <a:buAutoNum type="arabicPeriod"/>
            </a:pPr>
            <a:r>
              <a:rPr lang="en-US" altLang="zh-CN" dirty="0" smtClean="0">
                <a:ea typeface="宋体" panose="02010600030101010101" pitchFamily="2" charset="-122"/>
              </a:rPr>
              <a:t>EX: </a:t>
            </a:r>
            <a:r>
              <a:rPr lang="zh-CN" altLang="en-US" dirty="0" smtClean="0">
                <a:ea typeface="宋体" panose="02010600030101010101" pitchFamily="2" charset="-122"/>
              </a:rPr>
              <a:t>执行运算或计算地址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marL="990600" lvl="1" indent="-533400" eaLnBrk="1" hangingPunct="1">
              <a:buSzTx/>
              <a:buFont typeface="Wingdings" panose="05000000000000000000" pitchFamily="2" charset="2"/>
              <a:buAutoNum type="arabicPeriod"/>
            </a:pPr>
            <a:r>
              <a:rPr lang="en-US" altLang="zh-CN" dirty="0" smtClean="0">
                <a:ea typeface="宋体" panose="02010600030101010101" pitchFamily="2" charset="-122"/>
              </a:rPr>
              <a:t>MEM: </a:t>
            </a:r>
            <a:r>
              <a:rPr lang="zh-CN" altLang="en-US" dirty="0" smtClean="0">
                <a:ea typeface="宋体" panose="02010600030101010101" pitchFamily="2" charset="-122"/>
              </a:rPr>
              <a:t>访问内存操作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marL="990600" lvl="1" indent="-533400" eaLnBrk="1" hangingPunct="1">
              <a:buSzTx/>
              <a:buFont typeface="Wingdings" panose="05000000000000000000" pitchFamily="2" charset="2"/>
              <a:buAutoNum type="arabicPeriod"/>
            </a:pPr>
            <a:r>
              <a:rPr lang="en-US" altLang="zh-CN" dirty="0" smtClean="0">
                <a:ea typeface="宋体" panose="02010600030101010101" pitchFamily="2" charset="-122"/>
              </a:rPr>
              <a:t>WB: </a:t>
            </a:r>
            <a:r>
              <a:rPr lang="zh-CN" altLang="en-US" dirty="0" smtClean="0">
                <a:ea typeface="宋体" panose="02010600030101010101" pitchFamily="2" charset="-122"/>
              </a:rPr>
              <a:t>将结果写回寄存器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C9ACA8B3-6304-4B14-B409-D03E563E47C2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44</a:t>
            </a:fld>
            <a:endParaRPr lang="en-AU" altLang="zh-CN" sz="1400"/>
          </a:p>
        </p:txBody>
      </p:sp>
      <p:sp>
        <p:nvSpPr>
          <p:cNvPr id="7373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流水线性能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  <p:sp>
        <p:nvSpPr>
          <p:cNvPr id="7373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1125538"/>
            <a:ext cx="8270875" cy="2533650"/>
          </a:xfrm>
        </p:spPr>
        <p:txBody>
          <a:bodyPr/>
          <a:lstStyle/>
          <a:p>
            <a:pPr eaLnBrk="1" hangingPunct="1"/>
            <a:r>
              <a:rPr lang="zh-CN" altLang="en-US" sz="2800" dirty="0" smtClean="0">
                <a:ea typeface="宋体" panose="02010600030101010101" pitchFamily="2" charset="-122"/>
              </a:rPr>
              <a:t>假设各级所需时间</a:t>
            </a:r>
            <a:endParaRPr lang="en-US" altLang="zh-CN" sz="2800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sz="2400" dirty="0" smtClean="0">
                <a:ea typeface="宋体" panose="02010600030101010101" pitchFamily="2" charset="-122"/>
              </a:rPr>
              <a:t>寄存器读写 </a:t>
            </a:r>
            <a:r>
              <a:rPr lang="en-US" altLang="zh-CN" sz="2400" dirty="0" smtClean="0">
                <a:ea typeface="宋体" panose="02010600030101010101" pitchFamily="2" charset="-122"/>
              </a:rPr>
              <a:t>100ps</a:t>
            </a:r>
          </a:p>
          <a:p>
            <a:pPr lvl="1" eaLnBrk="1" hangingPunct="1"/>
            <a:r>
              <a:rPr lang="zh-CN" altLang="en-US" sz="2400" dirty="0" smtClean="0">
                <a:ea typeface="宋体" panose="02010600030101010101" pitchFamily="2" charset="-122"/>
              </a:rPr>
              <a:t>其他操作 </a:t>
            </a:r>
            <a:r>
              <a:rPr lang="en-US" altLang="zh-CN" sz="2400" dirty="0" smtClean="0">
                <a:ea typeface="宋体" panose="02010600030101010101" pitchFamily="2" charset="-122"/>
              </a:rPr>
              <a:t>200ps</a:t>
            </a:r>
          </a:p>
          <a:p>
            <a:pPr eaLnBrk="1" hangingPunct="1"/>
            <a:r>
              <a:rPr lang="zh-CN" altLang="en-US" sz="3200" dirty="0" smtClean="0">
                <a:ea typeface="宋体" panose="02010600030101010101" pitchFamily="2" charset="-122"/>
              </a:rPr>
              <a:t>例题：流水与单周期数据路径的性能对比</a:t>
            </a:r>
            <a:endParaRPr lang="en-US" altLang="zh-CN" sz="3200" dirty="0" smtClean="0">
              <a:ea typeface="宋体" panose="02010600030101010101" pitchFamily="2" charset="-122"/>
            </a:endParaRPr>
          </a:p>
        </p:txBody>
      </p:sp>
      <p:graphicFrame>
        <p:nvGraphicFramePr>
          <p:cNvPr id="327684" name="Group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6888827"/>
              </p:ext>
            </p:extLst>
          </p:nvPr>
        </p:nvGraphicFramePr>
        <p:xfrm>
          <a:off x="395288" y="3846513"/>
          <a:ext cx="8353425" cy="2246314"/>
        </p:xfrm>
        <a:graphic>
          <a:graphicData uri="http://schemas.openxmlformats.org/drawingml/2006/table">
            <a:tbl>
              <a:tblPr/>
              <a:tblGrid>
                <a:gridCol w="1193800"/>
                <a:gridCol w="1192212"/>
                <a:gridCol w="1195388"/>
                <a:gridCol w="1190625"/>
                <a:gridCol w="1195387"/>
                <a:gridCol w="1192213"/>
                <a:gridCol w="1193800"/>
              </a:tblGrid>
              <a:tr h="6397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指令</a:t>
                      </a:r>
                      <a:endParaRPr kumimoji="0" lang="en-AU" altLang="zh-CN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12" marB="4571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取指</a:t>
                      </a:r>
                      <a:endParaRPr kumimoji="0" lang="en-AU" altLang="zh-CN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读寄存器</a:t>
                      </a:r>
                      <a:endParaRPr kumimoji="0" lang="en-AU" altLang="zh-CN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ALU op</a:t>
                      </a:r>
                      <a:endParaRPr kumimoji="0" lang="en-AU" altLang="zh-CN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访问内存</a:t>
                      </a:r>
                      <a:endParaRPr kumimoji="0" lang="en-AU" altLang="zh-CN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写寄存器</a:t>
                      </a:r>
                      <a:endParaRPr kumimoji="0" lang="en-AU" altLang="zh-CN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总时间</a:t>
                      </a:r>
                      <a:endParaRPr kumimoji="0" lang="en-AU" altLang="zh-CN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000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lw</a:t>
                      </a:r>
                      <a:endParaRPr kumimoji="0" lang="en-AU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12" marB="4571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200ps</a:t>
                      </a:r>
                      <a:endParaRPr kumimoji="0" lang="en-AU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100 ps</a:t>
                      </a:r>
                      <a:endParaRPr kumimoji="0" lang="en-AU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200ps</a:t>
                      </a:r>
                      <a:endParaRPr kumimoji="0" lang="en-AU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200ps</a:t>
                      </a:r>
                      <a:endParaRPr kumimoji="0" lang="en-AU" altLang="zh-CN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100 </a:t>
                      </a:r>
                      <a:r>
                        <a:rPr kumimoji="0" lang="en-US" altLang="zh-CN" sz="1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ps</a:t>
                      </a:r>
                      <a:endParaRPr kumimoji="0" lang="en-AU" altLang="zh-CN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800ps</a:t>
                      </a:r>
                      <a:endParaRPr kumimoji="0" lang="en-AU" altLang="zh-CN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40481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sw</a:t>
                      </a:r>
                      <a:endParaRPr kumimoji="0" lang="en-AU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12" marB="4571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200ps</a:t>
                      </a:r>
                      <a:endParaRPr kumimoji="0" lang="en-AU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100 ps</a:t>
                      </a:r>
                      <a:endParaRPr kumimoji="0" lang="en-AU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200ps</a:t>
                      </a:r>
                      <a:endParaRPr kumimoji="0" lang="en-AU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200ps</a:t>
                      </a:r>
                      <a:endParaRPr kumimoji="0" lang="en-AU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700ps</a:t>
                      </a:r>
                      <a:endParaRPr kumimoji="0" lang="en-AU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000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R-format</a:t>
                      </a:r>
                      <a:endParaRPr kumimoji="0" lang="en-AU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12" marB="4571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200ps</a:t>
                      </a:r>
                      <a:endParaRPr kumimoji="0" lang="en-AU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100 ps</a:t>
                      </a:r>
                      <a:endParaRPr kumimoji="0" lang="en-AU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200ps</a:t>
                      </a:r>
                      <a:endParaRPr kumimoji="0" lang="en-AU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100 ps</a:t>
                      </a:r>
                      <a:endParaRPr kumimoji="0" lang="en-AU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600ps</a:t>
                      </a:r>
                      <a:endParaRPr kumimoji="0" lang="en-AU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016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beq</a:t>
                      </a:r>
                      <a:endParaRPr kumimoji="0" lang="en-AU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12" marB="4571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200ps</a:t>
                      </a:r>
                      <a:endParaRPr kumimoji="0" lang="en-AU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100 ps</a:t>
                      </a:r>
                      <a:endParaRPr kumimoji="0" lang="en-AU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200ps</a:t>
                      </a:r>
                      <a:endParaRPr kumimoji="0" lang="en-AU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en-US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500ps</a:t>
                      </a:r>
                      <a:endParaRPr kumimoji="0" lang="en-AU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Footer Placeholder 2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C8587543-0E32-4A0E-BFC7-9E5A1A5BDC40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45</a:t>
            </a:fld>
            <a:endParaRPr lang="en-AU" altLang="zh-CN" sz="1400"/>
          </a:p>
        </p:txBody>
      </p:sp>
      <p:pic>
        <p:nvPicPr>
          <p:cNvPr id="75779" name="Picture 6" descr="f04-27-P37449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450" y="1557338"/>
            <a:ext cx="6621463" cy="462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578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AU" altLang="zh-CN" dirty="0" smtClean="0">
              <a:ea typeface="宋体" panose="02010600030101010101" pitchFamily="2" charset="-122"/>
            </a:endParaRPr>
          </a:p>
        </p:txBody>
      </p:sp>
      <p:sp>
        <p:nvSpPr>
          <p:cNvPr id="75781" name="Text Box 4"/>
          <p:cNvSpPr txBox="1">
            <a:spLocks noChangeArrowheads="1"/>
          </p:cNvSpPr>
          <p:nvPr/>
        </p:nvSpPr>
        <p:spPr bwMode="auto">
          <a:xfrm>
            <a:off x="3132138" y="1196975"/>
            <a:ext cx="2114746" cy="369332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dirty="0" smtClean="0">
                <a:ea typeface="宋体" panose="02010600030101010101" pitchFamily="2" charset="-122"/>
              </a:rPr>
              <a:t>单周期</a:t>
            </a:r>
            <a:r>
              <a:rPr lang="en-US" altLang="zh-CN" sz="1800" dirty="0" smtClean="0">
                <a:ea typeface="宋体" panose="02010600030101010101" pitchFamily="2" charset="-122"/>
              </a:rPr>
              <a:t> </a:t>
            </a:r>
            <a:r>
              <a:rPr lang="en-US" altLang="zh-CN" sz="1800" dirty="0">
                <a:ea typeface="宋体" panose="02010600030101010101" pitchFamily="2" charset="-122"/>
              </a:rPr>
              <a:t>(T</a:t>
            </a:r>
            <a:r>
              <a:rPr lang="en-US" altLang="zh-CN" sz="1800" baseline="-25000" dirty="0">
                <a:ea typeface="宋体" panose="02010600030101010101" pitchFamily="2" charset="-122"/>
              </a:rPr>
              <a:t>c</a:t>
            </a:r>
            <a:r>
              <a:rPr lang="en-US" altLang="zh-CN" sz="1800" dirty="0">
                <a:ea typeface="宋体" panose="02010600030101010101" pitchFamily="2" charset="-122"/>
              </a:rPr>
              <a:t>= 800ps)</a:t>
            </a:r>
            <a:endParaRPr lang="en-AU" altLang="zh-CN" sz="1800" dirty="0">
              <a:ea typeface="宋体" panose="02010600030101010101" pitchFamily="2" charset="-122"/>
            </a:endParaRPr>
          </a:p>
        </p:txBody>
      </p:sp>
      <p:sp>
        <p:nvSpPr>
          <p:cNvPr id="75782" name="Text Box 5"/>
          <p:cNvSpPr txBox="1">
            <a:spLocks noChangeArrowheads="1"/>
          </p:cNvSpPr>
          <p:nvPr/>
        </p:nvSpPr>
        <p:spPr bwMode="auto">
          <a:xfrm>
            <a:off x="3276600" y="3644900"/>
            <a:ext cx="2345579" cy="369332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dirty="0" smtClean="0">
                <a:ea typeface="宋体" panose="02010600030101010101" pitchFamily="2" charset="-122"/>
              </a:rPr>
              <a:t>流水方式</a:t>
            </a:r>
            <a:r>
              <a:rPr lang="en-US" altLang="zh-CN" sz="1800" dirty="0" smtClean="0">
                <a:ea typeface="宋体" panose="02010600030101010101" pitchFamily="2" charset="-122"/>
              </a:rPr>
              <a:t> </a:t>
            </a:r>
            <a:r>
              <a:rPr lang="en-US" altLang="zh-CN" sz="1800" dirty="0">
                <a:ea typeface="宋体" panose="02010600030101010101" pitchFamily="2" charset="-122"/>
              </a:rPr>
              <a:t>(T</a:t>
            </a:r>
            <a:r>
              <a:rPr lang="en-US" altLang="zh-CN" sz="1800" baseline="-25000" dirty="0">
                <a:ea typeface="宋体" panose="02010600030101010101" pitchFamily="2" charset="-122"/>
              </a:rPr>
              <a:t>c</a:t>
            </a:r>
            <a:r>
              <a:rPr lang="en-US" altLang="zh-CN" sz="1800" dirty="0">
                <a:ea typeface="宋体" panose="02010600030101010101" pitchFamily="2" charset="-122"/>
              </a:rPr>
              <a:t>= 200ps)</a:t>
            </a:r>
            <a:endParaRPr lang="en-AU" altLang="zh-CN" sz="1800" dirty="0">
              <a:ea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27721" y="6377574"/>
            <a:ext cx="41445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图</a:t>
            </a:r>
            <a:r>
              <a:rPr lang="en-US" altLang="zh-CN" dirty="0" smtClean="0"/>
              <a:t>4-27</a:t>
            </a:r>
            <a:r>
              <a:rPr lang="zh-CN" altLang="en-US" dirty="0" smtClean="0"/>
              <a:t> 单周期非流水  与 流水方式 的对比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非流水：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每条指令需要</a:t>
            </a:r>
            <a:r>
              <a:rPr lang="en-US" altLang="zh-CN" dirty="0" smtClean="0"/>
              <a:t>800ps</a:t>
            </a:r>
          </a:p>
          <a:p>
            <a:pPr lvl="1"/>
            <a:r>
              <a:rPr lang="zh-CN" altLang="en-US" dirty="0" smtClean="0"/>
              <a:t>第</a:t>
            </a:r>
            <a:r>
              <a:rPr lang="en-US" altLang="zh-CN" dirty="0" smtClean="0"/>
              <a:t>1</a:t>
            </a:r>
            <a:r>
              <a:rPr lang="zh-CN" altLang="en-US" dirty="0" smtClean="0"/>
              <a:t>条指令与第</a:t>
            </a:r>
            <a:r>
              <a:rPr lang="en-US" altLang="zh-CN" dirty="0" smtClean="0"/>
              <a:t>4</a:t>
            </a:r>
            <a:r>
              <a:rPr lang="zh-CN" altLang="en-US" dirty="0" smtClean="0"/>
              <a:t>条指令相隔</a:t>
            </a:r>
            <a:r>
              <a:rPr lang="en-US" altLang="zh-CN" dirty="0" smtClean="0"/>
              <a:t>3</a:t>
            </a:r>
            <a:r>
              <a:rPr lang="zh-CN" altLang="en-US" dirty="0" smtClean="0"/>
              <a:t>*</a:t>
            </a:r>
            <a:r>
              <a:rPr lang="en-US" altLang="zh-CN" dirty="0" smtClean="0"/>
              <a:t>800=</a:t>
            </a:r>
            <a:r>
              <a:rPr lang="en-US" altLang="zh-CN" dirty="0" smtClean="0">
                <a:solidFill>
                  <a:srgbClr val="FF0000"/>
                </a:solidFill>
              </a:rPr>
              <a:t>2400</a:t>
            </a:r>
            <a:r>
              <a:rPr lang="en-US" altLang="zh-CN" dirty="0" smtClean="0"/>
              <a:t>ps</a:t>
            </a:r>
          </a:p>
          <a:p>
            <a:r>
              <a:rPr lang="zh-CN" altLang="en-US" dirty="0" smtClean="0"/>
              <a:t>流水：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每条指令间隔</a:t>
            </a:r>
            <a:r>
              <a:rPr lang="en-US" altLang="zh-CN" b="1" dirty="0" smtClean="0">
                <a:solidFill>
                  <a:srgbClr val="009900"/>
                </a:solidFill>
              </a:rPr>
              <a:t>max</a:t>
            </a:r>
            <a:r>
              <a:rPr lang="zh-CN" altLang="en-US" dirty="0" smtClean="0"/>
              <a:t>（</a:t>
            </a:r>
            <a:r>
              <a:rPr lang="en-US" altLang="zh-CN" dirty="0" smtClean="0"/>
              <a:t>200,100,200,200,100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lvl="1"/>
            <a:r>
              <a:rPr lang="zh-CN" altLang="en-US" dirty="0"/>
              <a:t>第</a:t>
            </a:r>
            <a:r>
              <a:rPr lang="en-US" altLang="zh-CN" dirty="0"/>
              <a:t>1</a:t>
            </a:r>
            <a:r>
              <a:rPr lang="zh-CN" altLang="en-US" dirty="0"/>
              <a:t>条指令与第</a:t>
            </a:r>
            <a:r>
              <a:rPr lang="en-US" altLang="zh-CN" dirty="0"/>
              <a:t>4</a:t>
            </a:r>
            <a:r>
              <a:rPr lang="zh-CN" altLang="en-US" dirty="0"/>
              <a:t>条指令相隔</a:t>
            </a:r>
            <a:r>
              <a:rPr lang="en-US" altLang="zh-CN" dirty="0"/>
              <a:t>3</a:t>
            </a:r>
            <a:r>
              <a:rPr lang="zh-CN" altLang="en-US" dirty="0" smtClean="0"/>
              <a:t>*</a:t>
            </a:r>
            <a:r>
              <a:rPr lang="en-US" altLang="zh-CN" dirty="0" smtClean="0"/>
              <a:t>200=</a:t>
            </a:r>
            <a:r>
              <a:rPr lang="en-US" altLang="zh-CN" dirty="0" smtClean="0">
                <a:solidFill>
                  <a:srgbClr val="FF0000"/>
                </a:solidFill>
              </a:rPr>
              <a:t>600</a:t>
            </a:r>
            <a:r>
              <a:rPr lang="en-US" altLang="zh-CN" dirty="0" smtClean="0"/>
              <a:t>ps</a:t>
            </a:r>
            <a:endParaRPr lang="en-US" altLang="zh-CN" dirty="0"/>
          </a:p>
          <a:p>
            <a:pPr lvl="1"/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 altLang="zh-CN" dirty="0" smtClean="0"/>
              <a:t>Chapter 4 — The Processor — </a:t>
            </a:r>
            <a:fld id="{2BC4159C-8FB5-4701-B7E8-AE7E0381651F}" type="slidenum">
              <a:rPr lang="en-AU" altLang="zh-CN" smtClean="0"/>
              <a:pPr>
                <a:defRPr/>
              </a:pPr>
              <a:t>46</a:t>
            </a:fld>
            <a:endParaRPr lang="en-AU" altLang="zh-CN" dirty="0"/>
          </a:p>
        </p:txBody>
      </p:sp>
    </p:spTree>
    <p:extLst>
      <p:ext uri="{BB962C8B-B14F-4D97-AF65-F5344CB8AC3E}">
        <p14:creationId xmlns:p14="http://schemas.microsoft.com/office/powerpoint/2010/main" val="3097251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D8253800-B146-4F2F-9724-3B719FAF75C1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47</a:t>
            </a:fld>
            <a:endParaRPr lang="en-AU" altLang="zh-CN" sz="1400"/>
          </a:p>
        </p:txBody>
      </p:sp>
      <p:sp>
        <p:nvSpPr>
          <p:cNvPr id="7782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流水线</a:t>
            </a:r>
            <a:r>
              <a:rPr lang="zh-CN" altLang="en-US" dirty="0">
                <a:ea typeface="宋体" panose="02010600030101010101" pitchFamily="2" charset="-122"/>
              </a:rPr>
              <a:t>加速比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  <p:sp>
        <p:nvSpPr>
          <p:cNvPr id="7782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如果  流水线各级</a:t>
            </a:r>
            <a:r>
              <a:rPr lang="zh-CN" altLang="en-US" dirty="0" smtClean="0">
                <a:solidFill>
                  <a:srgbClr val="FF0000"/>
                </a:solidFill>
                <a:ea typeface="宋体" panose="02010600030101010101" pitchFamily="2" charset="-122"/>
              </a:rPr>
              <a:t>等长</a:t>
            </a:r>
            <a:endParaRPr lang="en-US" altLang="zh-CN" dirty="0" smtClean="0">
              <a:solidFill>
                <a:srgbClr val="FF0000"/>
              </a:solidFill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dirty="0" smtClean="0">
                <a:ea typeface="宋体" panose="02010600030101010101" pitchFamily="2" charset="-122"/>
              </a:rPr>
              <a:t>各级处理时间相等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>
              <a:lnSpc>
                <a:spcPct val="110000"/>
              </a:lnSpc>
            </a:pPr>
            <a:r>
              <a:rPr lang="zh-CN" altLang="en-US" dirty="0" smtClean="0">
                <a:ea typeface="宋体" panose="02010600030101010101" pitchFamily="2" charset="-122"/>
              </a:rPr>
              <a:t>两条指令间隔</a:t>
            </a:r>
            <a:r>
              <a:rPr lang="zh-CN" altLang="en-US" baseline="-25000" dirty="0" smtClean="0">
                <a:ea typeface="宋体" panose="02010600030101010101" pitchFamily="2" charset="-122"/>
              </a:rPr>
              <a:t>（</a:t>
            </a:r>
            <a:r>
              <a:rPr lang="zh-CN" altLang="en-US" b="1" baseline="-25000" dirty="0" smtClean="0">
                <a:solidFill>
                  <a:srgbClr val="009900"/>
                </a:solidFill>
                <a:ea typeface="宋体" panose="02010600030101010101" pitchFamily="2" charset="-122"/>
              </a:rPr>
              <a:t>流水</a:t>
            </a:r>
            <a:r>
              <a:rPr lang="zh-CN" altLang="en-US" baseline="-25000" dirty="0" smtClean="0">
                <a:ea typeface="宋体" panose="02010600030101010101" pitchFamily="2" charset="-122"/>
              </a:rPr>
              <a:t>）</a:t>
            </a:r>
            <a:r>
              <a:rPr lang="en-US" altLang="zh-CN" dirty="0" smtClean="0">
                <a:ea typeface="宋体" panose="02010600030101010101" pitchFamily="2" charset="-122"/>
              </a:rPr>
              <a:t/>
            </a:r>
            <a:br>
              <a:rPr lang="en-US" altLang="zh-CN" dirty="0" smtClean="0">
                <a:ea typeface="宋体" panose="02010600030101010101" pitchFamily="2" charset="-122"/>
              </a:rPr>
            </a:br>
            <a:r>
              <a:rPr lang="en-US" altLang="zh-CN" dirty="0" smtClean="0">
                <a:ea typeface="宋体" panose="02010600030101010101" pitchFamily="2" charset="-122"/>
              </a:rPr>
              <a:t>= </a:t>
            </a:r>
            <a:r>
              <a:rPr lang="zh-CN" altLang="en-US" dirty="0" smtClean="0">
                <a:ea typeface="宋体" panose="02010600030101010101" pitchFamily="2" charset="-122"/>
              </a:rPr>
              <a:t>两条指令间隔</a:t>
            </a:r>
            <a:r>
              <a:rPr lang="zh-CN" altLang="en-US" baseline="-25000" dirty="0" smtClean="0">
                <a:ea typeface="宋体" panose="02010600030101010101" pitchFamily="2" charset="-122"/>
              </a:rPr>
              <a:t>（</a:t>
            </a:r>
            <a:r>
              <a:rPr lang="zh-CN" altLang="en-US" b="1" baseline="-25000" dirty="0" smtClean="0">
                <a:solidFill>
                  <a:srgbClr val="009900"/>
                </a:solidFill>
                <a:ea typeface="宋体" panose="02010600030101010101" pitchFamily="2" charset="-122"/>
              </a:rPr>
              <a:t>非流水</a:t>
            </a:r>
            <a:r>
              <a:rPr lang="zh-CN" altLang="en-US" baseline="-25000" dirty="0" smtClean="0">
                <a:ea typeface="宋体" panose="02010600030101010101" pitchFamily="2" charset="-122"/>
              </a:rPr>
              <a:t>）</a:t>
            </a:r>
            <a:r>
              <a:rPr lang="en-US" altLang="zh-CN" dirty="0" smtClean="0">
                <a:ea typeface="宋体" panose="02010600030101010101" pitchFamily="2" charset="-122"/>
              </a:rPr>
              <a:t/>
            </a:r>
            <a:br>
              <a:rPr lang="en-US" altLang="zh-CN" dirty="0" smtClean="0">
                <a:ea typeface="宋体" panose="02010600030101010101" pitchFamily="2" charset="-122"/>
              </a:rPr>
            </a:br>
            <a:r>
              <a:rPr lang="en-US" altLang="zh-CN" dirty="0" smtClean="0">
                <a:ea typeface="宋体" panose="02010600030101010101" pitchFamily="2" charset="-122"/>
              </a:rPr>
              <a:t>		</a:t>
            </a:r>
            <a:r>
              <a:rPr lang="zh-CN" altLang="en-US" dirty="0" smtClean="0">
                <a:ea typeface="宋体" panose="02010600030101010101" pitchFamily="2" charset="-122"/>
              </a:rPr>
              <a:t>流水线级数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如果  各级</a:t>
            </a:r>
            <a:r>
              <a:rPr lang="zh-CN" altLang="en-US" dirty="0" smtClean="0">
                <a:solidFill>
                  <a:srgbClr val="FF0000"/>
                </a:solidFill>
                <a:ea typeface="宋体" panose="02010600030101010101" pitchFamily="2" charset="-122"/>
              </a:rPr>
              <a:t>不等长</a:t>
            </a:r>
            <a:r>
              <a:rPr lang="zh-CN" altLang="en-US" dirty="0" smtClean="0">
                <a:ea typeface="宋体" panose="02010600030101010101" pitchFamily="2" charset="-122"/>
              </a:rPr>
              <a:t>，加速比下降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dirty="0" smtClean="0">
                <a:ea typeface="宋体" panose="02010600030101010101" pitchFamily="2" charset="-122"/>
              </a:rPr>
              <a:t>上面例子</a:t>
            </a:r>
            <a:r>
              <a:rPr lang="zh-CN" altLang="en-US" dirty="0">
                <a:ea typeface="宋体" panose="02010600030101010101" pitchFamily="2" charset="-122"/>
              </a:rPr>
              <a:t>的</a:t>
            </a:r>
            <a:r>
              <a:rPr lang="zh-CN" altLang="en-US" dirty="0" smtClean="0">
                <a:ea typeface="宋体" panose="02010600030101010101" pitchFamily="2" charset="-122"/>
              </a:rPr>
              <a:t>加速比小于</a:t>
            </a:r>
            <a:r>
              <a:rPr lang="en-US" altLang="zh-CN" dirty="0" smtClean="0">
                <a:ea typeface="宋体" panose="02010600030101010101" pitchFamily="2" charset="-122"/>
              </a:rPr>
              <a:t>5</a:t>
            </a:r>
          </a:p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加速的原因是吞吐率的提升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dirty="0" smtClean="0">
                <a:ea typeface="宋体" panose="02010600030101010101" pitchFamily="2" charset="-122"/>
              </a:rPr>
              <a:t>每条指令的全部执行时间仍然不变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  <p:sp>
        <p:nvSpPr>
          <p:cNvPr id="77829" name="Line 4"/>
          <p:cNvSpPr>
            <a:spLocks noChangeShapeType="1"/>
          </p:cNvSpPr>
          <p:nvPr/>
        </p:nvSpPr>
        <p:spPr bwMode="auto">
          <a:xfrm>
            <a:off x="1835150" y="3212976"/>
            <a:ext cx="37449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6228184" y="2420888"/>
            <a:ext cx="24416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假设指令序列无限长</a:t>
            </a:r>
            <a:endParaRPr lang="en-US" altLang="zh-CN" dirty="0" smtClean="0"/>
          </a:p>
          <a:p>
            <a:r>
              <a:rPr lang="zh-CN" altLang="en-US" dirty="0" smtClean="0"/>
              <a:t>（否则加速比还将下降）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1E756FCB-6CD8-4E65-BAC7-6237AE509B50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48</a:t>
            </a:fld>
            <a:endParaRPr lang="en-AU" altLang="zh-CN" sz="1400"/>
          </a:p>
        </p:txBody>
      </p:sp>
      <p:sp>
        <p:nvSpPr>
          <p:cNvPr id="798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面向流水线的</a:t>
            </a:r>
            <a:r>
              <a:rPr lang="en-US" altLang="zh-CN" dirty="0" smtClean="0">
                <a:ea typeface="宋体" panose="02010600030101010101" pitchFamily="2" charset="-122"/>
              </a:rPr>
              <a:t>ISA</a:t>
            </a:r>
            <a:r>
              <a:rPr lang="zh-CN" altLang="en-US" dirty="0" smtClean="0">
                <a:ea typeface="宋体" panose="02010600030101010101" pitchFamily="2" charset="-122"/>
              </a:rPr>
              <a:t>设计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CN" dirty="0" smtClean="0">
                <a:ea typeface="宋体" panose="02010600030101010101" pitchFamily="2" charset="-122"/>
              </a:rPr>
              <a:t>MIPS ISA </a:t>
            </a:r>
            <a:r>
              <a:rPr lang="zh-CN" altLang="en-US" dirty="0" smtClean="0">
                <a:ea typeface="宋体" panose="02010600030101010101" pitchFamily="2" charset="-122"/>
              </a:rPr>
              <a:t>设计原则（也是优点）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>
              <a:lnSpc>
                <a:spcPct val="90000"/>
              </a:lnSpc>
            </a:pPr>
            <a:r>
              <a:rPr lang="zh-CN" altLang="en-US" dirty="0" smtClean="0">
                <a:ea typeface="宋体" panose="02010600030101010101" pitchFamily="2" charset="-122"/>
              </a:rPr>
              <a:t>所有指令都是</a:t>
            </a:r>
            <a:r>
              <a:rPr lang="en-US" altLang="zh-CN" dirty="0" smtClean="0">
                <a:ea typeface="宋体" panose="02010600030101010101" pitchFamily="2" charset="-122"/>
              </a:rPr>
              <a:t>32-bits</a:t>
            </a:r>
          </a:p>
          <a:p>
            <a:pPr lvl="2" eaLnBrk="1" hangingPunct="1">
              <a:lnSpc>
                <a:spcPct val="90000"/>
              </a:lnSpc>
            </a:pPr>
            <a:r>
              <a:rPr lang="zh-CN" altLang="en-US" dirty="0" smtClean="0">
                <a:ea typeface="宋体" panose="02010600030101010101" pitchFamily="2" charset="-122"/>
              </a:rPr>
              <a:t>更容易在一个时钟周期内取指和译码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2" eaLnBrk="1" hangingPunct="1">
              <a:lnSpc>
                <a:spcPct val="90000"/>
              </a:lnSpc>
            </a:pPr>
            <a:r>
              <a:rPr lang="zh-CN" altLang="en-US" dirty="0" smtClean="0">
                <a:ea typeface="宋体" panose="02010600030101010101" pitchFamily="2" charset="-122"/>
              </a:rPr>
              <a:t>对比 </a:t>
            </a:r>
            <a:r>
              <a:rPr lang="en-US" altLang="zh-CN" dirty="0" smtClean="0">
                <a:ea typeface="宋体" panose="02010600030101010101" pitchFamily="2" charset="-122"/>
              </a:rPr>
              <a:t> x86: 1- to 17-byte </a:t>
            </a:r>
            <a:r>
              <a:rPr lang="zh-CN" altLang="en-US" dirty="0" smtClean="0">
                <a:ea typeface="宋体" panose="02010600030101010101" pitchFamily="2" charset="-122"/>
              </a:rPr>
              <a:t>指令（以及</a:t>
            </a:r>
            <a:r>
              <a:rPr lang="en-US" altLang="zh-CN" dirty="0" smtClean="0">
                <a:ea typeface="宋体" panose="02010600030101010101" pitchFamily="2" charset="-122"/>
              </a:rPr>
              <a:t>RISC</a:t>
            </a:r>
            <a:r>
              <a:rPr lang="zh-CN" altLang="en-US" dirty="0" smtClean="0">
                <a:ea typeface="宋体" panose="02010600030101010101" pitchFamily="2" charset="-122"/>
              </a:rPr>
              <a:t>转换）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>
              <a:lnSpc>
                <a:spcPct val="90000"/>
              </a:lnSpc>
            </a:pPr>
            <a:r>
              <a:rPr lang="zh-CN" altLang="en-US" dirty="0" smtClean="0">
                <a:ea typeface="宋体" panose="02010600030101010101" pitchFamily="2" charset="-122"/>
              </a:rPr>
              <a:t>指令格式较少、而且很规整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2" eaLnBrk="1" hangingPunct="1">
              <a:lnSpc>
                <a:spcPct val="90000"/>
              </a:lnSpc>
            </a:pPr>
            <a:r>
              <a:rPr lang="zh-CN" altLang="en-US" dirty="0" smtClean="0">
                <a:ea typeface="宋体" panose="02010600030101010101" pitchFamily="2" charset="-122"/>
              </a:rPr>
              <a:t>解码的同时就可以读取寄存器操作数，否则增加</a:t>
            </a:r>
            <a:r>
              <a:rPr lang="en-US" altLang="zh-CN" dirty="0" smtClean="0">
                <a:ea typeface="宋体" panose="02010600030101010101" pitchFamily="2" charset="-122"/>
              </a:rPr>
              <a:t>1</a:t>
            </a:r>
            <a:r>
              <a:rPr lang="zh-CN" altLang="en-US" dirty="0" smtClean="0">
                <a:ea typeface="宋体" panose="02010600030101010101" pitchFamily="2" charset="-122"/>
              </a:rPr>
              <a:t>级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>
              <a:lnSpc>
                <a:spcPct val="90000"/>
              </a:lnSpc>
            </a:pPr>
            <a:r>
              <a:rPr lang="zh-CN" altLang="en-US" dirty="0" smtClean="0">
                <a:ea typeface="宋体" panose="02010600030101010101" pitchFamily="2" charset="-122"/>
              </a:rPr>
              <a:t>访存操作仅出现在</a:t>
            </a:r>
            <a:r>
              <a:rPr lang="en-US" altLang="zh-CN" dirty="0" err="1" smtClean="0">
                <a:ea typeface="宋体" panose="02010600030101010101" pitchFamily="2" charset="-122"/>
              </a:rPr>
              <a:t>lw</a:t>
            </a:r>
            <a:r>
              <a:rPr lang="en-US" altLang="zh-CN" dirty="0" smtClean="0">
                <a:ea typeface="宋体" panose="02010600030101010101" pitchFamily="2" charset="-122"/>
              </a:rPr>
              <a:t>/</a:t>
            </a:r>
            <a:r>
              <a:rPr lang="en-US" altLang="zh-CN" dirty="0" err="1" smtClean="0">
                <a:ea typeface="宋体" panose="02010600030101010101" pitchFamily="2" charset="-122"/>
              </a:rPr>
              <a:t>st</a:t>
            </a:r>
            <a:r>
              <a:rPr lang="zh-CN" altLang="en-US" dirty="0" smtClean="0">
                <a:ea typeface="宋体" panose="02010600030101010101" pitchFamily="2" charset="-122"/>
              </a:rPr>
              <a:t>指令中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2" eaLnBrk="1" hangingPunct="1">
              <a:lnSpc>
                <a:spcPct val="90000"/>
              </a:lnSpc>
            </a:pPr>
            <a:r>
              <a:rPr lang="zh-CN" altLang="en-US" dirty="0" smtClean="0">
                <a:ea typeface="宋体" panose="02010600030101010101" pitchFamily="2" charset="-122"/>
              </a:rPr>
              <a:t>第</a:t>
            </a:r>
            <a:r>
              <a:rPr lang="en-US" altLang="zh-CN" dirty="0" smtClean="0">
                <a:ea typeface="宋体" panose="02010600030101010101" pitchFamily="2" charset="-122"/>
              </a:rPr>
              <a:t>3</a:t>
            </a:r>
            <a:r>
              <a:rPr lang="zh-CN" altLang="en-US" dirty="0" smtClean="0">
                <a:ea typeface="宋体" panose="02010600030101010101" pitchFamily="2" charset="-122"/>
              </a:rPr>
              <a:t>级“执行部件”可用于计算地址，供第</a:t>
            </a:r>
            <a:r>
              <a:rPr lang="en-US" altLang="zh-CN" dirty="0" smtClean="0">
                <a:ea typeface="宋体" panose="02010600030101010101" pitchFamily="2" charset="-122"/>
              </a:rPr>
              <a:t>4</a:t>
            </a:r>
            <a:r>
              <a:rPr lang="zh-CN" altLang="en-US" dirty="0" smtClean="0">
                <a:ea typeface="宋体" panose="02010600030101010101" pitchFamily="2" charset="-122"/>
              </a:rPr>
              <a:t>级访存使用。否则需要在执行部件和访存之间增加</a:t>
            </a:r>
            <a:r>
              <a:rPr lang="en-US" altLang="zh-CN" dirty="0" smtClean="0">
                <a:ea typeface="宋体" panose="02010600030101010101" pitchFamily="2" charset="-122"/>
              </a:rPr>
              <a:t>1</a:t>
            </a:r>
            <a:r>
              <a:rPr lang="zh-CN" altLang="en-US" dirty="0" smtClean="0">
                <a:ea typeface="宋体" panose="02010600030101010101" pitchFamily="2" charset="-122"/>
              </a:rPr>
              <a:t>级地址计算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>
              <a:lnSpc>
                <a:spcPct val="90000"/>
              </a:lnSpc>
            </a:pPr>
            <a:r>
              <a:rPr lang="zh-CN" altLang="en-US" dirty="0" smtClean="0">
                <a:ea typeface="宋体" panose="02010600030101010101" pitchFamily="2" charset="-122"/>
              </a:rPr>
              <a:t>操作数内存地址对齐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2" eaLnBrk="1" hangingPunct="1">
              <a:lnSpc>
                <a:spcPct val="90000"/>
              </a:lnSpc>
            </a:pPr>
            <a:r>
              <a:rPr lang="zh-CN" altLang="en-US" dirty="0" smtClean="0">
                <a:ea typeface="宋体" panose="02010600030101010101" pitchFamily="2" charset="-122"/>
              </a:rPr>
              <a:t>内存访问只需一个周期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9194D022-3C12-416C-A850-5B9C2A2B6145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49</a:t>
            </a:fld>
            <a:endParaRPr lang="en-AU" altLang="zh-CN" sz="1400"/>
          </a:p>
        </p:txBody>
      </p:sp>
      <p:sp>
        <p:nvSpPr>
          <p:cNvPr id="8192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流水线冒险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  <p:sp>
        <p:nvSpPr>
          <p:cNvPr id="8192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zh-CN" altLang="en-US" dirty="0" smtClean="0">
                <a:ea typeface="宋体" panose="02010600030101010101" pitchFamily="2" charset="-122"/>
              </a:rPr>
              <a:t>冒险现象：下</a:t>
            </a:r>
            <a:r>
              <a:rPr lang="en-US" altLang="zh-CN" dirty="0" smtClean="0">
                <a:ea typeface="宋体" panose="02010600030101010101" pitchFamily="2" charset="-122"/>
              </a:rPr>
              <a:t>1</a:t>
            </a:r>
            <a:r>
              <a:rPr lang="zh-CN" altLang="en-US" dirty="0" smtClean="0">
                <a:ea typeface="宋体" panose="02010600030101010101" pitchFamily="2" charset="-122"/>
              </a:rPr>
              <a:t>周期不能按时执行后</a:t>
            </a:r>
            <a:r>
              <a:rPr lang="en-US" altLang="zh-CN" dirty="0" smtClean="0">
                <a:ea typeface="宋体" panose="02010600030101010101" pitchFamily="2" charset="-122"/>
              </a:rPr>
              <a:t>1</a:t>
            </a:r>
            <a:r>
              <a:rPr lang="zh-CN" altLang="en-US" dirty="0" smtClean="0">
                <a:ea typeface="宋体" panose="02010600030101010101" pitchFamily="2" charset="-122"/>
              </a:rPr>
              <a:t>条指令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eaLnBrk="1" hangingPunct="1">
              <a:lnSpc>
                <a:spcPct val="90000"/>
              </a:lnSpc>
            </a:pPr>
            <a:r>
              <a:rPr lang="zh-CN" altLang="en-US" dirty="0" smtClean="0">
                <a:solidFill>
                  <a:srgbClr val="009900"/>
                </a:solidFill>
                <a:ea typeface="宋体" panose="02010600030101010101" pitchFamily="2" charset="-122"/>
              </a:rPr>
              <a:t>结构冒险</a:t>
            </a:r>
            <a:r>
              <a:rPr lang="zh-CN" altLang="en-US" dirty="0" smtClean="0">
                <a:ea typeface="宋体" panose="02010600030101010101" pitchFamily="2" charset="-122"/>
              </a:rPr>
              <a:t>（结构相关）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>
              <a:lnSpc>
                <a:spcPct val="90000"/>
              </a:lnSpc>
            </a:pPr>
            <a:r>
              <a:rPr lang="zh-CN" altLang="en-US" dirty="0" smtClean="0">
                <a:ea typeface="宋体" panose="02010600030101010101" pitchFamily="2" charset="-122"/>
              </a:rPr>
              <a:t>所需的部件忙，暂不可用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eaLnBrk="1" hangingPunct="1">
              <a:lnSpc>
                <a:spcPct val="90000"/>
              </a:lnSpc>
            </a:pPr>
            <a:r>
              <a:rPr lang="zh-CN" altLang="en-US" dirty="0">
                <a:solidFill>
                  <a:srgbClr val="009900"/>
                </a:solidFill>
                <a:ea typeface="宋体" panose="02010600030101010101" pitchFamily="2" charset="-122"/>
              </a:rPr>
              <a:t>数据冒险</a:t>
            </a:r>
            <a:r>
              <a:rPr lang="zh-CN" altLang="en-US" dirty="0" smtClean="0">
                <a:ea typeface="宋体" panose="02010600030101010101" pitchFamily="2" charset="-122"/>
              </a:rPr>
              <a:t>（数据相关）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>
              <a:lnSpc>
                <a:spcPct val="90000"/>
              </a:lnSpc>
            </a:pPr>
            <a:r>
              <a:rPr lang="zh-CN" altLang="en-US" dirty="0" smtClean="0">
                <a:ea typeface="宋体" panose="02010600030101010101" pitchFamily="2" charset="-122"/>
              </a:rPr>
              <a:t>需要前面某条指令的计算结果，用于本次计算输入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eaLnBrk="1" hangingPunct="1">
              <a:lnSpc>
                <a:spcPct val="90000"/>
              </a:lnSpc>
            </a:pPr>
            <a:r>
              <a:rPr lang="zh-CN" altLang="en-US" dirty="0">
                <a:solidFill>
                  <a:srgbClr val="009900"/>
                </a:solidFill>
                <a:ea typeface="宋体" panose="02010600030101010101" pitchFamily="2" charset="-122"/>
              </a:rPr>
              <a:t>控制冒险</a:t>
            </a:r>
            <a:r>
              <a:rPr lang="zh-CN" altLang="en-US" dirty="0" smtClean="0">
                <a:ea typeface="宋体" panose="02010600030101010101" pitchFamily="2" charset="-122"/>
              </a:rPr>
              <a:t>（控制相关）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>
              <a:lnSpc>
                <a:spcPct val="90000"/>
              </a:lnSpc>
            </a:pPr>
            <a:r>
              <a:rPr lang="zh-CN" altLang="en-US" dirty="0" smtClean="0">
                <a:ea typeface="宋体" panose="02010600030101010101" pitchFamily="2" charset="-122"/>
              </a:rPr>
              <a:t>需要根据前面某条指令的结果来确定分支的选择执行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Footer Placeholder 2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EAEFE0F3-E6F7-4A9B-BBC3-04E7CAA18241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5</a:t>
            </a:fld>
            <a:endParaRPr lang="en-AU" altLang="zh-CN" sz="1400"/>
          </a:p>
        </p:txBody>
      </p:sp>
      <p:sp>
        <p:nvSpPr>
          <p:cNvPr id="1433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 smtClean="0">
                <a:ea typeface="宋体" panose="02010600030101010101" pitchFamily="2" charset="-122"/>
              </a:rPr>
              <a:t>CPU </a:t>
            </a:r>
            <a:r>
              <a:rPr lang="zh-CN" altLang="en-US" dirty="0" smtClean="0">
                <a:ea typeface="宋体" panose="02010600030101010101" pitchFamily="2" charset="-122"/>
              </a:rPr>
              <a:t>抽象视图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  <p:pic>
        <p:nvPicPr>
          <p:cNvPr id="14340" name="Picture 4" descr="f04-01-P37449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13" y="1557338"/>
            <a:ext cx="7739062" cy="4192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本框 1"/>
          <p:cNvSpPr txBox="1"/>
          <p:nvPr/>
        </p:nvSpPr>
        <p:spPr>
          <a:xfrm>
            <a:off x="5796136" y="1181916"/>
            <a:ext cx="25922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/>
              <a:t>MIPS</a:t>
            </a:r>
            <a:r>
              <a:rPr lang="zh-CN" altLang="en-US" b="1" dirty="0" smtClean="0"/>
              <a:t>子集实现的抽象视图</a:t>
            </a:r>
            <a:endParaRPr lang="zh-CN" altLang="en-US" b="1" dirty="0"/>
          </a:p>
        </p:txBody>
      </p:sp>
      <p:sp>
        <p:nvSpPr>
          <p:cNvPr id="3" name="左大括号 2"/>
          <p:cNvSpPr/>
          <p:nvPr/>
        </p:nvSpPr>
        <p:spPr bwMode="auto">
          <a:xfrm rot="16200000">
            <a:off x="3305131" y="3746306"/>
            <a:ext cx="301494" cy="4248472"/>
          </a:xfrm>
          <a:prstGeom prst="lef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左大括号 7"/>
          <p:cNvSpPr/>
          <p:nvPr/>
        </p:nvSpPr>
        <p:spPr bwMode="auto">
          <a:xfrm rot="16200000">
            <a:off x="7136617" y="4625467"/>
            <a:ext cx="271365" cy="2520279"/>
          </a:xfrm>
          <a:prstGeom prst="lef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789249" y="6021289"/>
            <a:ext cx="18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008000"/>
                </a:solidFill>
              </a:rPr>
              <a:t>前两步（相同）</a:t>
            </a:r>
            <a:endParaRPr lang="zh-CN" altLang="en-US" dirty="0">
              <a:solidFill>
                <a:srgbClr val="008000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372200" y="6017559"/>
            <a:ext cx="20162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008000"/>
                </a:solidFill>
              </a:rPr>
              <a:t>指令类型相关的操作</a:t>
            </a:r>
            <a:endParaRPr lang="zh-CN" altLang="en-US" dirty="0">
              <a:solidFill>
                <a:srgbClr val="008000"/>
              </a:solidFill>
            </a:endParaRPr>
          </a:p>
        </p:txBody>
      </p:sp>
      <p:sp>
        <p:nvSpPr>
          <p:cNvPr id="5" name="椭圆 4"/>
          <p:cNvSpPr/>
          <p:nvPr/>
        </p:nvSpPr>
        <p:spPr bwMode="auto">
          <a:xfrm>
            <a:off x="1637418" y="1351193"/>
            <a:ext cx="4103861" cy="1887044"/>
          </a:xfrm>
          <a:prstGeom prst="ellipse">
            <a:avLst/>
          </a:prstGeom>
          <a:noFill/>
          <a:ln w="1587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688124" y="2187350"/>
            <a:ext cx="18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008000"/>
                </a:solidFill>
              </a:rPr>
              <a:t>PC</a:t>
            </a:r>
            <a:r>
              <a:rPr lang="zh-CN" altLang="en-US" dirty="0" smtClean="0">
                <a:solidFill>
                  <a:srgbClr val="008000"/>
                </a:solidFill>
              </a:rPr>
              <a:t>调整</a:t>
            </a:r>
            <a:endParaRPr lang="zh-CN" altLang="en-US" dirty="0">
              <a:solidFill>
                <a:srgbClr val="008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animBg="1"/>
      <p:bldP spid="4" grpId="0"/>
      <p:bldP spid="10" grpId="0"/>
      <p:bldP spid="5" grpId="0" animBg="1"/>
      <p:bldP spid="12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368F8F99-BE91-438F-AC7A-6179D7C0D171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50</a:t>
            </a:fld>
            <a:endParaRPr lang="en-AU" altLang="zh-CN" sz="1400"/>
          </a:p>
        </p:txBody>
      </p:sp>
      <p:sp>
        <p:nvSpPr>
          <p:cNvPr id="8397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结构冒险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  <p:sp>
        <p:nvSpPr>
          <p:cNvPr id="8397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某个资源使用的上的冲突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如果</a:t>
            </a:r>
            <a:r>
              <a:rPr lang="en-US" altLang="zh-CN" dirty="0" smtClean="0">
                <a:ea typeface="宋体" panose="02010600030101010101" pitchFamily="2" charset="-122"/>
              </a:rPr>
              <a:t>MIPS</a:t>
            </a:r>
            <a:r>
              <a:rPr lang="zh-CN" altLang="en-US" dirty="0" smtClean="0">
                <a:ea typeface="宋体" panose="02010600030101010101" pitchFamily="2" charset="-122"/>
              </a:rPr>
              <a:t>流水实现，且只有一个内存部件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dirty="0" smtClean="0">
                <a:ea typeface="宋体" panose="02010600030101010101" pitchFamily="2" charset="-122"/>
              </a:rPr>
              <a:t>存取操作都需要访问内存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dirty="0" smtClean="0">
                <a:ea typeface="宋体" panose="02010600030101010101" pitchFamily="2" charset="-122"/>
              </a:rPr>
              <a:t>取指令将因此而停顿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2" eaLnBrk="1" hangingPunct="1"/>
            <a:r>
              <a:rPr lang="zh-CN" altLang="en-US" dirty="0" smtClean="0">
                <a:ea typeface="宋体" panose="02010600030101010101" pitchFamily="2" charset="-122"/>
              </a:rPr>
              <a:t>引起流水线中的气泡</a:t>
            </a:r>
            <a:r>
              <a:rPr lang="en-US" altLang="zh-CN" dirty="0" smtClean="0">
                <a:ea typeface="宋体" panose="02010600030101010101" pitchFamily="2" charset="-122"/>
              </a:rPr>
              <a:t>“bubble”</a:t>
            </a:r>
          </a:p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因此，流水实现的</a:t>
            </a:r>
            <a:r>
              <a:rPr lang="en-US" altLang="zh-CN" dirty="0" smtClean="0">
                <a:ea typeface="宋体" panose="02010600030101010101" pitchFamily="2" charset="-122"/>
              </a:rPr>
              <a:t>MIPS</a:t>
            </a:r>
            <a:r>
              <a:rPr lang="zh-CN" altLang="en-US" dirty="0" smtClean="0">
                <a:ea typeface="宋体" panose="02010600030101010101" pitchFamily="2" charset="-122"/>
              </a:rPr>
              <a:t>必须有分离独立的指令和数据内存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dirty="0" smtClean="0">
                <a:ea typeface="宋体" panose="02010600030101010101" pitchFamily="2" charset="-122"/>
              </a:rPr>
              <a:t>实际实现中是使用独立的</a:t>
            </a:r>
            <a:r>
              <a:rPr lang="en-US" altLang="zh-CN" dirty="0" smtClean="0">
                <a:ea typeface="宋体" panose="02010600030101010101" pitchFamily="2" charset="-122"/>
              </a:rPr>
              <a:t>L1</a:t>
            </a:r>
            <a:r>
              <a:rPr lang="zh-CN" altLang="en-US" dirty="0" smtClean="0">
                <a:ea typeface="宋体" panose="02010600030101010101" pitchFamily="2" charset="-122"/>
              </a:rPr>
              <a:t> </a:t>
            </a:r>
            <a:r>
              <a:rPr lang="en-US" altLang="zh-CN" dirty="0" smtClean="0">
                <a:ea typeface="宋体" panose="02010600030101010101" pitchFamily="2" charset="-122"/>
              </a:rPr>
              <a:t>cache</a:t>
            </a:r>
            <a:r>
              <a:rPr lang="zh-CN" altLang="en-US" dirty="0" smtClean="0">
                <a:ea typeface="宋体" panose="02010600030101010101" pitchFamily="2" charset="-122"/>
              </a:rPr>
              <a:t>而实现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3E6A476B-30D9-4B4B-8D35-BE12202D10B9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51</a:t>
            </a:fld>
            <a:endParaRPr lang="en-AU" altLang="zh-CN" sz="1400"/>
          </a:p>
        </p:txBody>
      </p:sp>
      <p:pic>
        <p:nvPicPr>
          <p:cNvPr id="86019" name="Picture 6" descr="data-hazard-bubble-no-forwardi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995" y="3783012"/>
            <a:ext cx="7964488" cy="277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02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数据冒险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  <p:sp>
        <p:nvSpPr>
          <p:cNvPr id="8602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1125538"/>
            <a:ext cx="8270875" cy="2227262"/>
          </a:xfrm>
        </p:spPr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一条指令依赖于前面某条执行的计算结果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en-US" altLang="zh-CN" dirty="0" smtClean="0">
                <a:latin typeface="Lucida Console" panose="020B0609040504020204" pitchFamily="49" charset="0"/>
                <a:ea typeface="宋体" panose="02010600030101010101" pitchFamily="2" charset="-122"/>
              </a:rPr>
              <a:t>add	</a:t>
            </a:r>
            <a:r>
              <a:rPr lang="en-US" altLang="zh-CN" dirty="0" smtClean="0">
                <a:solidFill>
                  <a:srgbClr val="FF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$s0</a:t>
            </a:r>
            <a:r>
              <a:rPr lang="en-US" altLang="zh-CN" dirty="0" smtClean="0">
                <a:latin typeface="Lucida Console" panose="020B0609040504020204" pitchFamily="49" charset="0"/>
                <a:ea typeface="宋体" panose="02010600030101010101" pitchFamily="2" charset="-122"/>
              </a:rPr>
              <a:t>, $t0, $t1</a:t>
            </a:r>
            <a:br>
              <a:rPr lang="en-US" altLang="zh-CN" dirty="0" smtClean="0">
                <a:latin typeface="Lucida Console" panose="020B0609040504020204" pitchFamily="49" charset="0"/>
                <a:ea typeface="宋体" panose="02010600030101010101" pitchFamily="2" charset="-122"/>
              </a:rPr>
            </a:br>
            <a:r>
              <a:rPr lang="en-US" altLang="zh-CN" dirty="0" smtClean="0">
                <a:latin typeface="Lucida Console" panose="020B0609040504020204" pitchFamily="49" charset="0"/>
                <a:ea typeface="宋体" panose="02010600030101010101" pitchFamily="2" charset="-122"/>
              </a:rPr>
              <a:t>sub	$t2, </a:t>
            </a:r>
            <a:r>
              <a:rPr lang="en-US" altLang="zh-CN" dirty="0" smtClean="0">
                <a:solidFill>
                  <a:srgbClr val="FF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$s0</a:t>
            </a:r>
            <a:r>
              <a:rPr lang="en-US" altLang="zh-CN" dirty="0" smtClean="0">
                <a:latin typeface="Lucida Console" panose="020B0609040504020204" pitchFamily="49" charset="0"/>
                <a:ea typeface="宋体" panose="02010600030101010101" pitchFamily="2" charset="-122"/>
              </a:rPr>
              <a:t>, $t3</a:t>
            </a:r>
          </a:p>
        </p:txBody>
      </p:sp>
      <p:sp>
        <p:nvSpPr>
          <p:cNvPr id="2" name="矩形 1"/>
          <p:cNvSpPr/>
          <p:nvPr/>
        </p:nvSpPr>
        <p:spPr>
          <a:xfrm>
            <a:off x="3275856" y="2988614"/>
            <a:ext cx="460735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解决</a:t>
            </a:r>
            <a:r>
              <a:rPr lang="zh-CN" altLang="en-US" dirty="0" smtClean="0"/>
              <a:t>方法</a:t>
            </a:r>
            <a:r>
              <a:rPr lang="en-US" altLang="zh-CN" dirty="0" smtClean="0"/>
              <a:t>2</a:t>
            </a:r>
            <a:r>
              <a:rPr lang="zh-CN" altLang="en-US" dirty="0" smtClean="0"/>
              <a:t>：推迟执行，保持因果关系，性能下降</a:t>
            </a:r>
            <a:endParaRPr lang="en-US" altLang="zh-CN" dirty="0"/>
          </a:p>
        </p:txBody>
      </p:sp>
      <p:sp>
        <p:nvSpPr>
          <p:cNvPr id="7" name="矩形 6"/>
          <p:cNvSpPr/>
          <p:nvPr/>
        </p:nvSpPr>
        <p:spPr>
          <a:xfrm>
            <a:off x="3275855" y="2650060"/>
            <a:ext cx="566811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解决</a:t>
            </a:r>
            <a:r>
              <a:rPr lang="zh-CN" altLang="en-US" dirty="0" smtClean="0"/>
              <a:t>方法</a:t>
            </a:r>
            <a:r>
              <a:rPr lang="en-US" altLang="zh-CN" dirty="0" smtClean="0"/>
              <a:t>1</a:t>
            </a:r>
            <a:r>
              <a:rPr lang="zh-CN" altLang="en-US" dirty="0" smtClean="0"/>
              <a:t>：编译器安排指令序列</a:t>
            </a:r>
            <a:r>
              <a:rPr lang="en-US" altLang="zh-CN" dirty="0" smtClean="0"/>
              <a:t>——</a:t>
            </a:r>
            <a:r>
              <a:rPr lang="zh-CN" altLang="en-US" dirty="0"/>
              <a:t>出现太</a:t>
            </a:r>
            <a:r>
              <a:rPr lang="zh-CN" altLang="en-US" dirty="0" smtClean="0"/>
              <a:t>频繁，效果不好</a:t>
            </a:r>
            <a:endParaRPr lang="en-US" altLang="zh-CN" dirty="0"/>
          </a:p>
        </p:txBody>
      </p:sp>
      <p:sp>
        <p:nvSpPr>
          <p:cNvPr id="8" name="矩形 7"/>
          <p:cNvSpPr/>
          <p:nvPr/>
        </p:nvSpPr>
        <p:spPr>
          <a:xfrm>
            <a:off x="3275856" y="3327168"/>
            <a:ext cx="304602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解决</a:t>
            </a:r>
            <a:r>
              <a:rPr lang="zh-CN" altLang="en-US" dirty="0" smtClean="0"/>
              <a:t>方法</a:t>
            </a:r>
            <a:r>
              <a:rPr lang="en-US" altLang="zh-CN" dirty="0" smtClean="0"/>
              <a:t>3</a:t>
            </a:r>
            <a:r>
              <a:rPr lang="zh-CN" altLang="en-US" dirty="0" smtClean="0"/>
              <a:t>：</a:t>
            </a:r>
            <a:r>
              <a:rPr lang="zh-CN" altLang="en-US" b="1" dirty="0" smtClean="0">
                <a:solidFill>
                  <a:srgbClr val="009900"/>
                </a:solidFill>
              </a:rPr>
              <a:t>能否不降低性能？</a:t>
            </a:r>
            <a:endParaRPr lang="en-US" altLang="zh-CN" b="1" dirty="0">
              <a:solidFill>
                <a:srgbClr val="0099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D9BA4DE7-9F35-475A-B7D8-D880BD0FEE08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52</a:t>
            </a:fld>
            <a:endParaRPr lang="en-AU" altLang="zh-CN" sz="1400"/>
          </a:p>
        </p:txBody>
      </p:sp>
      <p:pic>
        <p:nvPicPr>
          <p:cNvPr id="88067" name="Picture 6" descr="f04-29-P37449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0663" y="3789040"/>
            <a:ext cx="6340475" cy="218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068" name="Rectangle 2"/>
          <p:cNvSpPr>
            <a:spLocks noGrp="1" noChangeArrowheads="1"/>
          </p:cNvSpPr>
          <p:nvPr>
            <p:ph type="title"/>
          </p:nvPr>
        </p:nvSpPr>
        <p:spPr>
          <a:xfrm>
            <a:off x="684213" y="138609"/>
            <a:ext cx="8259762" cy="769441"/>
          </a:xfrm>
        </p:spPr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前推</a:t>
            </a:r>
            <a:r>
              <a:rPr lang="en-US" altLang="zh-CN" dirty="0" smtClean="0">
                <a:ea typeface="宋体" panose="02010600030101010101" pitchFamily="2" charset="-122"/>
              </a:rPr>
              <a:t>/</a:t>
            </a:r>
            <a:r>
              <a:rPr lang="zh-CN" altLang="en-US" dirty="0" smtClean="0">
                <a:ea typeface="宋体" panose="02010600030101010101" pitchFamily="2" charset="-122"/>
              </a:rPr>
              <a:t>旁路</a:t>
            </a:r>
            <a:r>
              <a:rPr lang="zh-CN" altLang="en-US" sz="3200" dirty="0" smtClean="0">
                <a:ea typeface="宋体" panose="02010600030101010101" pitchFamily="2" charset="-122"/>
              </a:rPr>
              <a:t>（</a:t>
            </a:r>
            <a:r>
              <a:rPr lang="en-US" altLang="zh-CN" sz="3200" dirty="0" smtClean="0">
                <a:ea typeface="宋体" panose="02010600030101010101" pitchFamily="2" charset="-122"/>
              </a:rPr>
              <a:t>forwarding/bypassing</a:t>
            </a:r>
            <a:r>
              <a:rPr lang="zh-CN" altLang="en-US" sz="3200" dirty="0" smtClean="0">
                <a:ea typeface="宋体" panose="02010600030101010101" pitchFamily="2" charset="-122"/>
              </a:rPr>
              <a:t>）</a:t>
            </a:r>
            <a:endParaRPr lang="en-AU" altLang="zh-CN" sz="3200" dirty="0" smtClean="0">
              <a:ea typeface="宋体" panose="02010600030101010101" pitchFamily="2" charset="-122"/>
            </a:endParaRPr>
          </a:p>
        </p:txBody>
      </p:sp>
      <p:sp>
        <p:nvSpPr>
          <p:cNvPr id="8806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1125538"/>
            <a:ext cx="8270875" cy="1766887"/>
          </a:xfrm>
        </p:spPr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计算结果出来就加以利用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dirty="0" smtClean="0">
                <a:solidFill>
                  <a:srgbClr val="FF0000"/>
                </a:solidFill>
                <a:ea typeface="宋体" panose="02010600030101010101" pitchFamily="2" charset="-122"/>
              </a:rPr>
              <a:t>不要等待</a:t>
            </a:r>
            <a:r>
              <a:rPr lang="zh-CN" altLang="en-US" dirty="0" smtClean="0">
                <a:ea typeface="宋体" panose="02010600030101010101" pitchFamily="2" charset="-122"/>
              </a:rPr>
              <a:t>计算结果保存到目的寄存器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dirty="0" smtClean="0">
                <a:ea typeface="宋体" panose="02010600030101010101" pitchFamily="2" charset="-122"/>
              </a:rPr>
              <a:t>需要从计算结果到“使用处”的</a:t>
            </a:r>
            <a:r>
              <a:rPr lang="zh-CN" altLang="en-US" dirty="0" smtClean="0">
                <a:solidFill>
                  <a:srgbClr val="FF0000"/>
                </a:solidFill>
                <a:ea typeface="宋体" panose="02010600030101010101" pitchFamily="2" charset="-122"/>
              </a:rPr>
              <a:t>额外</a:t>
            </a:r>
            <a:r>
              <a:rPr lang="zh-CN" altLang="en-US" dirty="0" smtClean="0">
                <a:ea typeface="宋体" panose="02010600030101010101" pitchFamily="2" charset="-122"/>
              </a:rPr>
              <a:t>数据通路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275856" y="2988614"/>
            <a:ext cx="352839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解决</a:t>
            </a:r>
            <a:r>
              <a:rPr lang="zh-CN" altLang="en-US" dirty="0" smtClean="0"/>
              <a:t>方法</a:t>
            </a:r>
            <a:r>
              <a:rPr lang="en-US" altLang="zh-CN" dirty="0" smtClean="0"/>
              <a:t>3</a:t>
            </a:r>
            <a:r>
              <a:rPr lang="zh-CN" altLang="en-US" dirty="0" smtClean="0"/>
              <a:t>：直接通路 </a:t>
            </a:r>
            <a:r>
              <a:rPr lang="en-US" altLang="zh-CN" dirty="0" smtClean="0"/>
              <a:t>/</a:t>
            </a:r>
            <a:r>
              <a:rPr lang="zh-CN" altLang="en-US" dirty="0" smtClean="0"/>
              <a:t>  前推</a:t>
            </a:r>
            <a:endParaRPr lang="en-US" altLang="zh-CN" dirty="0"/>
          </a:p>
          <a:p>
            <a:r>
              <a:rPr lang="zh-CN" altLang="en-US" dirty="0" smtClean="0"/>
              <a:t>             （</a:t>
            </a:r>
            <a:r>
              <a:rPr lang="en-US" altLang="zh-CN" dirty="0" smtClean="0"/>
              <a:t>Bypassing</a:t>
            </a:r>
            <a:r>
              <a:rPr lang="zh-CN" altLang="en-US" dirty="0" smtClean="0"/>
              <a:t>  </a:t>
            </a:r>
            <a:r>
              <a:rPr lang="en-US" altLang="zh-CN" dirty="0" smtClean="0"/>
              <a:t>/</a:t>
            </a:r>
            <a:r>
              <a:rPr lang="zh-CN" altLang="en-US" dirty="0" smtClean="0"/>
              <a:t>  </a:t>
            </a:r>
            <a:r>
              <a:rPr lang="en-US" altLang="zh-CN" dirty="0" smtClean="0"/>
              <a:t>Forwarding)</a:t>
            </a:r>
            <a:endParaRPr lang="en-US" altLang="zh-CN" dirty="0"/>
          </a:p>
        </p:txBody>
      </p:sp>
      <p:sp>
        <p:nvSpPr>
          <p:cNvPr id="2" name="椭圆 1"/>
          <p:cNvSpPr/>
          <p:nvPr/>
        </p:nvSpPr>
        <p:spPr bwMode="auto">
          <a:xfrm>
            <a:off x="3851920" y="4365104"/>
            <a:ext cx="360040" cy="576064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椭圆 7"/>
          <p:cNvSpPr/>
          <p:nvPr/>
        </p:nvSpPr>
        <p:spPr bwMode="auto">
          <a:xfrm>
            <a:off x="4136306" y="4365104"/>
            <a:ext cx="360040" cy="576064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789762" y="4881240"/>
            <a:ext cx="428402" cy="347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读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136306" y="4881240"/>
            <a:ext cx="4284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写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944631" y="4881240"/>
            <a:ext cx="428402" cy="347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accent3">
                    <a:lumMod val="50000"/>
                  </a:schemeClr>
                </a:solidFill>
              </a:rPr>
              <a:t>读</a:t>
            </a:r>
            <a:endParaRPr lang="zh-CN" altLang="en-US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291175" y="4881240"/>
            <a:ext cx="4284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写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6317334" y="4881240"/>
            <a:ext cx="428402" cy="347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读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663878" y="4881240"/>
            <a:ext cx="4284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写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691137" y="3573389"/>
            <a:ext cx="1252837" cy="830997"/>
          </a:xfrm>
          <a:prstGeom prst="rect">
            <a:avLst/>
          </a:prstGeom>
          <a:solidFill>
            <a:srgbClr val="FFC000">
              <a:alpha val="5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add/sub</a:t>
            </a:r>
            <a:r>
              <a:rPr lang="zh-CN" altLang="en-US" dirty="0" smtClean="0"/>
              <a:t>指令不访问内存</a:t>
            </a:r>
            <a:endParaRPr lang="zh-CN" altLang="en-US" dirty="0"/>
          </a:p>
        </p:txBody>
      </p:sp>
      <p:cxnSp>
        <p:nvCxnSpPr>
          <p:cNvPr id="7" name="直接箭头连接符 6"/>
          <p:cNvCxnSpPr>
            <a:stCxn id="4" idx="1"/>
          </p:cNvCxnSpPr>
          <p:nvPr/>
        </p:nvCxnSpPr>
        <p:spPr bwMode="auto">
          <a:xfrm flipH="1">
            <a:off x="6012161" y="3988888"/>
            <a:ext cx="1678976" cy="52023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8" name="直接箭头连接符 17"/>
          <p:cNvCxnSpPr>
            <a:stCxn id="4" idx="1"/>
          </p:cNvCxnSpPr>
          <p:nvPr/>
        </p:nvCxnSpPr>
        <p:spPr bwMode="auto">
          <a:xfrm flipH="1">
            <a:off x="6872156" y="3988888"/>
            <a:ext cx="818981" cy="141258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0" name="椭圆 19"/>
          <p:cNvSpPr/>
          <p:nvPr/>
        </p:nvSpPr>
        <p:spPr bwMode="auto">
          <a:xfrm>
            <a:off x="3235561" y="4365104"/>
            <a:ext cx="360040" cy="576064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1" name="椭圆 20"/>
          <p:cNvSpPr/>
          <p:nvPr/>
        </p:nvSpPr>
        <p:spPr bwMode="auto">
          <a:xfrm>
            <a:off x="6362521" y="4365104"/>
            <a:ext cx="360040" cy="576064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2" name="椭圆 21"/>
          <p:cNvSpPr/>
          <p:nvPr/>
        </p:nvSpPr>
        <p:spPr bwMode="auto">
          <a:xfrm>
            <a:off x="6646907" y="4365104"/>
            <a:ext cx="360040" cy="576064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6" name="直接箭头连接符 15"/>
          <p:cNvCxnSpPr/>
          <p:nvPr/>
        </p:nvCxnSpPr>
        <p:spPr bwMode="auto">
          <a:xfrm>
            <a:off x="5364088" y="4797152"/>
            <a:ext cx="144016" cy="604320"/>
          </a:xfrm>
          <a:prstGeom prst="straightConnector1">
            <a:avLst/>
          </a:prstGeom>
          <a:solidFill>
            <a:schemeClr val="accent1"/>
          </a:solidFill>
          <a:ln w="444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7" name="文本框 16"/>
          <p:cNvSpPr txBox="1"/>
          <p:nvPr/>
        </p:nvSpPr>
        <p:spPr>
          <a:xfrm>
            <a:off x="3255708" y="6243565"/>
            <a:ext cx="26844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009900"/>
                </a:solidFill>
              </a:rPr>
              <a:t>计算结果立即用上，</a:t>
            </a:r>
            <a:endParaRPr lang="en-US" altLang="zh-CN" dirty="0" smtClean="0">
              <a:solidFill>
                <a:srgbClr val="009900"/>
              </a:solidFill>
            </a:endParaRPr>
          </a:p>
          <a:p>
            <a:r>
              <a:rPr lang="zh-CN" altLang="en-US" dirty="0" smtClean="0">
                <a:solidFill>
                  <a:srgbClr val="009900"/>
                </a:solidFill>
              </a:rPr>
              <a:t>注意，因果关系不能</a:t>
            </a:r>
            <a:r>
              <a:rPr lang="zh-CN" altLang="en-US" dirty="0">
                <a:solidFill>
                  <a:srgbClr val="009900"/>
                </a:solidFill>
              </a:rPr>
              <a:t>倒转</a:t>
            </a:r>
          </a:p>
        </p:txBody>
      </p:sp>
      <p:cxnSp>
        <p:nvCxnSpPr>
          <p:cNvPr id="23" name="直接箭头连接符 22"/>
          <p:cNvCxnSpPr>
            <a:stCxn id="17" idx="0"/>
          </p:cNvCxnSpPr>
          <p:nvPr/>
        </p:nvCxnSpPr>
        <p:spPr bwMode="auto">
          <a:xfrm flipV="1">
            <a:off x="4597930" y="5099313"/>
            <a:ext cx="766158" cy="1144252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009900"/>
            </a:solidFill>
            <a:prstDash val="dash"/>
            <a:round/>
            <a:headEnd type="none" w="med" len="med"/>
            <a:tailEnd type="triangle"/>
          </a:ln>
          <a:effectLst/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7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8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9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0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1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2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1" dur="2000" fill="hold"/>
                                        <p:tgtEl>
                                          <p:spTgt spid="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32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3" dur="2000" fill="hold"/>
                                        <p:tgtEl>
                                          <p:spTgt spid="1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34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5" dur="2000" fill="hold"/>
                                        <p:tgtEl>
                                          <p:spTgt spid="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36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7" dur="2000" fill="hold"/>
                                        <p:tgtEl>
                                          <p:spTgt spid="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6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7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8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9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0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1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2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8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8" grpId="0" animBg="1"/>
      <p:bldP spid="3" grpId="0"/>
      <p:bldP spid="10" grpId="0"/>
      <p:bldP spid="12" grpId="0"/>
      <p:bldP spid="13" grpId="0"/>
      <p:bldP spid="14" grpId="0"/>
      <p:bldP spid="4" grpId="0" animBg="1"/>
      <p:bldP spid="20" grpId="0" animBg="1"/>
      <p:bldP spid="21" grpId="0" animBg="1"/>
      <p:bldP spid="22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ABAAE13D-3E7F-45A9-9629-E800CBAB4C1B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53</a:t>
            </a:fld>
            <a:endParaRPr lang="en-AU" altLang="zh-CN" sz="1400"/>
          </a:p>
        </p:txBody>
      </p:sp>
      <p:pic>
        <p:nvPicPr>
          <p:cNvPr id="90115" name="Picture 6" descr="f04-30-P37449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913" y="3375819"/>
            <a:ext cx="6586537" cy="2598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011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取数</a:t>
            </a:r>
            <a:r>
              <a:rPr lang="en-US" altLang="zh-CN" dirty="0" smtClean="0">
                <a:ea typeface="宋体" panose="02010600030101010101" pitchFamily="2" charset="-122"/>
              </a:rPr>
              <a:t>-</a:t>
            </a:r>
            <a:r>
              <a:rPr lang="zh-CN" altLang="en-US" dirty="0" smtClean="0">
                <a:ea typeface="宋体" panose="02010600030101010101" pitchFamily="2" charset="-122"/>
              </a:rPr>
              <a:t>使用型冒险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  <p:sp>
        <p:nvSpPr>
          <p:cNvPr id="9011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1125538"/>
            <a:ext cx="8270875" cy="1843087"/>
          </a:xfrm>
        </p:spPr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并为所有冒险都能通过前推来避免气泡停顿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dirty="0" smtClean="0">
                <a:ea typeface="宋体" panose="02010600030101010101" pitchFamily="2" charset="-122"/>
              </a:rPr>
              <a:t>在需要使用数据时，输入数据并未计算出来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dirty="0" smtClean="0">
                <a:ea typeface="宋体" panose="02010600030101010101" pitchFamily="2" charset="-122"/>
              </a:rPr>
              <a:t>即使用前推也没有用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275856" y="2988614"/>
            <a:ext cx="432048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解决</a:t>
            </a:r>
            <a:r>
              <a:rPr lang="zh-CN" altLang="en-US" dirty="0" smtClean="0"/>
              <a:t>方法</a:t>
            </a:r>
            <a:r>
              <a:rPr lang="en-US" altLang="zh-CN" dirty="0" smtClean="0"/>
              <a:t>4</a:t>
            </a:r>
            <a:r>
              <a:rPr lang="zh-CN" altLang="en-US" dirty="0" smtClean="0"/>
              <a:t>：直接通路 </a:t>
            </a:r>
            <a:r>
              <a:rPr lang="en-US" altLang="zh-CN" dirty="0" smtClean="0"/>
              <a:t>/</a:t>
            </a:r>
            <a:r>
              <a:rPr lang="zh-CN" altLang="en-US" dirty="0" smtClean="0"/>
              <a:t>  前推 </a:t>
            </a:r>
            <a:r>
              <a:rPr lang="en-US" altLang="zh-CN" b="1" dirty="0" smtClean="0">
                <a:solidFill>
                  <a:srgbClr val="FF0000"/>
                </a:solidFill>
              </a:rPr>
              <a:t>+</a:t>
            </a:r>
            <a:r>
              <a:rPr lang="zh-CN" altLang="en-US" b="1" dirty="0">
                <a:solidFill>
                  <a:srgbClr val="FF0000"/>
                </a:solidFill>
              </a:rPr>
              <a:t>阻塞</a:t>
            </a:r>
            <a:r>
              <a:rPr lang="zh-CN" altLang="en-US" b="1" dirty="0" smtClean="0">
                <a:solidFill>
                  <a:srgbClr val="FF0000"/>
                </a:solidFill>
              </a:rPr>
              <a:t>（停顿）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1928F286-672C-4240-A7EF-843AD3C46BD7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54</a:t>
            </a:fld>
            <a:endParaRPr lang="en-AU" altLang="zh-CN" sz="1400"/>
          </a:p>
        </p:txBody>
      </p:sp>
      <p:sp>
        <p:nvSpPr>
          <p:cNvPr id="92163" name="Rectangle 2"/>
          <p:cNvSpPr>
            <a:spLocks noGrp="1" noChangeArrowheads="1"/>
          </p:cNvSpPr>
          <p:nvPr>
            <p:ph type="title"/>
          </p:nvPr>
        </p:nvSpPr>
        <p:spPr>
          <a:xfrm>
            <a:off x="684213" y="200164"/>
            <a:ext cx="8259762" cy="707886"/>
          </a:xfrm>
        </p:spPr>
        <p:txBody>
          <a:bodyPr/>
          <a:lstStyle/>
          <a:p>
            <a:pPr eaLnBrk="1" hangingPunct="1"/>
            <a:r>
              <a:rPr lang="zh-CN" altLang="en-US" sz="4000" dirty="0" smtClean="0">
                <a:ea typeface="宋体" panose="02010600030101010101" pitchFamily="2" charset="-122"/>
              </a:rPr>
              <a:t>通过指令调度</a:t>
            </a:r>
            <a:r>
              <a:rPr lang="zh-CN" altLang="en-US" sz="4000" dirty="0">
                <a:ea typeface="宋体" panose="02010600030101010101" pitchFamily="2" charset="-122"/>
              </a:rPr>
              <a:t>来避免</a:t>
            </a:r>
            <a:r>
              <a:rPr lang="zh-CN" altLang="en-US" sz="4000" dirty="0" smtClean="0">
                <a:ea typeface="宋体" panose="02010600030101010101" pitchFamily="2" charset="-122"/>
              </a:rPr>
              <a:t>阻塞</a:t>
            </a:r>
            <a:r>
              <a:rPr lang="en-US" altLang="zh-CN" sz="4000" dirty="0" smtClean="0">
                <a:ea typeface="宋体" panose="02010600030101010101" pitchFamily="2" charset="-122"/>
              </a:rPr>
              <a:t>/</a:t>
            </a:r>
            <a:r>
              <a:rPr lang="zh-CN" altLang="en-US" sz="4000" dirty="0" smtClean="0">
                <a:ea typeface="宋体" panose="02010600030101010101" pitchFamily="2" charset="-122"/>
              </a:rPr>
              <a:t>停顿</a:t>
            </a:r>
            <a:endParaRPr lang="en-AU" altLang="zh-CN" sz="4000" dirty="0" smtClean="0">
              <a:ea typeface="宋体" panose="02010600030101010101" pitchFamily="2" charset="-122"/>
            </a:endParaRPr>
          </a:p>
        </p:txBody>
      </p:sp>
      <p:sp>
        <p:nvSpPr>
          <p:cNvPr id="921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1125538"/>
            <a:ext cx="8270875" cy="1843087"/>
          </a:xfrm>
        </p:spPr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通过调整指令顺序，避免在取数指令之后立即使用该</a:t>
            </a:r>
            <a:r>
              <a:rPr lang="zh-CN" altLang="en-US" dirty="0">
                <a:ea typeface="宋体" panose="02010600030101010101" pitchFamily="2" charset="-122"/>
              </a:rPr>
              <a:t>数据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eaLnBrk="1" hangingPunct="1"/>
            <a:r>
              <a:rPr lang="en-US" altLang="zh-CN" dirty="0" smtClean="0">
                <a:ea typeface="宋体" panose="02010600030101010101" pitchFamily="2" charset="-122"/>
              </a:rPr>
              <a:t>C </a:t>
            </a:r>
            <a:r>
              <a:rPr lang="zh-CN" altLang="en-US" dirty="0" smtClean="0">
                <a:ea typeface="宋体" panose="02010600030101010101" pitchFamily="2" charset="-122"/>
              </a:rPr>
              <a:t>代码：</a:t>
            </a:r>
            <a:r>
              <a:rPr lang="en-US" altLang="zh-CN" dirty="0" smtClean="0">
                <a:latin typeface="Lucida Console" panose="020B0609040504020204" pitchFamily="49" charset="0"/>
                <a:ea typeface="宋体" panose="02010600030101010101" pitchFamily="2" charset="-122"/>
              </a:rPr>
              <a:t>A = B + E; C = B + F;</a:t>
            </a:r>
            <a:endParaRPr lang="en-AU" altLang="zh-CN" dirty="0" smtClean="0">
              <a:latin typeface="Lucida Console" panose="020B0609040504020204" pitchFamily="49" charset="0"/>
              <a:ea typeface="宋体" panose="02010600030101010101" pitchFamily="2" charset="-122"/>
            </a:endParaRPr>
          </a:p>
        </p:txBody>
      </p:sp>
      <p:sp>
        <p:nvSpPr>
          <p:cNvPr id="92165" name="Text Box 4"/>
          <p:cNvSpPr txBox="1">
            <a:spLocks noChangeArrowheads="1"/>
          </p:cNvSpPr>
          <p:nvPr/>
        </p:nvSpPr>
        <p:spPr bwMode="auto">
          <a:xfrm>
            <a:off x="2084543" y="2830899"/>
            <a:ext cx="2794000" cy="2587625"/>
          </a:xfrm>
          <a:prstGeom prst="rect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62865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6286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62865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62865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62865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62865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62865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62865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62865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ClrTx/>
              <a:buSzTx/>
              <a:buFontTx/>
              <a:buNone/>
            </a:pPr>
            <a:r>
              <a:rPr lang="en-US" altLang="zh-CN" sz="2000">
                <a:latin typeface="Lucida Console" panose="020B0609040504020204" pitchFamily="49" charset="0"/>
                <a:ea typeface="宋体" panose="02010600030101010101" pitchFamily="2" charset="-122"/>
              </a:rPr>
              <a:t>lw	$t1, 0($t0)</a:t>
            </a:r>
          </a:p>
          <a:p>
            <a:pPr>
              <a:buClrTx/>
              <a:buSzTx/>
              <a:buFontTx/>
              <a:buNone/>
            </a:pPr>
            <a:r>
              <a:rPr lang="en-US" altLang="zh-CN" sz="2000">
                <a:latin typeface="Lucida Console" panose="020B0609040504020204" pitchFamily="49" charset="0"/>
                <a:ea typeface="宋体" panose="02010600030101010101" pitchFamily="2" charset="-122"/>
              </a:rPr>
              <a:t>lw	</a:t>
            </a:r>
            <a:r>
              <a:rPr lang="en-US" altLang="zh-CN" sz="2000">
                <a:solidFill>
                  <a:srgbClr val="FF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$t2</a:t>
            </a:r>
            <a:r>
              <a:rPr lang="en-US" altLang="zh-CN" sz="2000">
                <a:latin typeface="Lucida Console" panose="020B0609040504020204" pitchFamily="49" charset="0"/>
                <a:ea typeface="宋体" panose="02010600030101010101" pitchFamily="2" charset="-122"/>
              </a:rPr>
              <a:t>, 4($t0)</a:t>
            </a:r>
          </a:p>
          <a:p>
            <a:pPr>
              <a:buClrTx/>
              <a:buSzTx/>
              <a:buFontTx/>
              <a:buNone/>
            </a:pPr>
            <a:r>
              <a:rPr lang="en-US" altLang="zh-CN" sz="2000">
                <a:latin typeface="Lucida Console" panose="020B0609040504020204" pitchFamily="49" charset="0"/>
                <a:ea typeface="宋体" panose="02010600030101010101" pitchFamily="2" charset="-122"/>
              </a:rPr>
              <a:t>add	$t3, $t1, </a:t>
            </a:r>
            <a:r>
              <a:rPr lang="en-US" altLang="zh-CN" sz="2000">
                <a:solidFill>
                  <a:srgbClr val="FF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$t2</a:t>
            </a:r>
          </a:p>
          <a:p>
            <a:pPr>
              <a:buClrTx/>
              <a:buSzTx/>
              <a:buFontTx/>
              <a:buNone/>
            </a:pPr>
            <a:r>
              <a:rPr lang="en-US" altLang="zh-CN" sz="2000">
                <a:latin typeface="Lucida Console" panose="020B0609040504020204" pitchFamily="49" charset="0"/>
                <a:ea typeface="宋体" panose="02010600030101010101" pitchFamily="2" charset="-122"/>
              </a:rPr>
              <a:t>sw	$t3, 12($t0)</a:t>
            </a:r>
          </a:p>
          <a:p>
            <a:pPr>
              <a:buClrTx/>
              <a:buSzTx/>
              <a:buFontTx/>
              <a:buNone/>
            </a:pPr>
            <a:r>
              <a:rPr lang="en-US" altLang="zh-CN" sz="2000">
                <a:latin typeface="Lucida Console" panose="020B0609040504020204" pitchFamily="49" charset="0"/>
                <a:ea typeface="宋体" panose="02010600030101010101" pitchFamily="2" charset="-122"/>
              </a:rPr>
              <a:t>lw	</a:t>
            </a:r>
            <a:r>
              <a:rPr lang="en-US" altLang="zh-CN" sz="2000">
                <a:solidFill>
                  <a:srgbClr val="FF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$t4</a:t>
            </a:r>
            <a:r>
              <a:rPr lang="en-US" altLang="zh-CN" sz="2000">
                <a:latin typeface="Lucida Console" panose="020B0609040504020204" pitchFamily="49" charset="0"/>
                <a:ea typeface="宋体" panose="02010600030101010101" pitchFamily="2" charset="-122"/>
              </a:rPr>
              <a:t>, 8($t0)</a:t>
            </a:r>
          </a:p>
          <a:p>
            <a:pPr>
              <a:buClrTx/>
              <a:buSzTx/>
              <a:buFontTx/>
              <a:buNone/>
            </a:pPr>
            <a:r>
              <a:rPr lang="en-US" altLang="zh-CN" sz="2000">
                <a:latin typeface="Lucida Console" panose="020B0609040504020204" pitchFamily="49" charset="0"/>
                <a:ea typeface="宋体" panose="02010600030101010101" pitchFamily="2" charset="-122"/>
              </a:rPr>
              <a:t>add	$t5, $t1, </a:t>
            </a:r>
            <a:r>
              <a:rPr lang="en-US" altLang="zh-CN" sz="2000">
                <a:solidFill>
                  <a:srgbClr val="FF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$t4</a:t>
            </a:r>
          </a:p>
          <a:p>
            <a:pPr>
              <a:buClrTx/>
              <a:buSzTx/>
              <a:buFontTx/>
              <a:buNone/>
            </a:pPr>
            <a:r>
              <a:rPr lang="en-US" altLang="zh-CN" sz="2000">
                <a:latin typeface="Lucida Console" panose="020B0609040504020204" pitchFamily="49" charset="0"/>
                <a:ea typeface="宋体" panose="02010600030101010101" pitchFamily="2" charset="-122"/>
              </a:rPr>
              <a:t>sw	$t5, 16($t0)</a:t>
            </a:r>
            <a:endParaRPr lang="en-AU" altLang="zh-CN" sz="2000">
              <a:latin typeface="Lucida Console" panose="020B0609040504020204" pitchFamily="49" charset="0"/>
              <a:ea typeface="宋体" panose="02010600030101010101" pitchFamily="2" charset="-122"/>
            </a:endParaRPr>
          </a:p>
        </p:txBody>
      </p:sp>
      <p:sp>
        <p:nvSpPr>
          <p:cNvPr id="92166" name="AutoShape 5"/>
          <p:cNvSpPr>
            <a:spLocks/>
          </p:cNvSpPr>
          <p:nvPr/>
        </p:nvSpPr>
        <p:spPr bwMode="auto">
          <a:xfrm>
            <a:off x="716118" y="3683387"/>
            <a:ext cx="914400" cy="401637"/>
          </a:xfrm>
          <a:prstGeom prst="borderCallout1">
            <a:avLst>
              <a:gd name="adj1" fmla="val 28458"/>
              <a:gd name="adj2" fmla="val 108333"/>
              <a:gd name="adj3" fmla="val 25296"/>
              <a:gd name="adj4" fmla="val 147917"/>
            </a:avLst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 type="triangle" w="med" len="med"/>
          </a:ln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ea typeface="宋体" panose="02010600030101010101" pitchFamily="2" charset="-122"/>
              </a:rPr>
              <a:t>stall</a:t>
            </a:r>
            <a:endParaRPr lang="en-AU" altLang="zh-CN" sz="1800">
              <a:ea typeface="宋体" panose="02010600030101010101" pitchFamily="2" charset="-122"/>
            </a:endParaRPr>
          </a:p>
        </p:txBody>
      </p:sp>
      <p:sp>
        <p:nvSpPr>
          <p:cNvPr id="92167" name="AutoShape 6"/>
          <p:cNvSpPr>
            <a:spLocks/>
          </p:cNvSpPr>
          <p:nvPr/>
        </p:nvSpPr>
        <p:spPr bwMode="auto">
          <a:xfrm>
            <a:off x="716118" y="4762887"/>
            <a:ext cx="914400" cy="401637"/>
          </a:xfrm>
          <a:prstGeom prst="borderCallout1">
            <a:avLst>
              <a:gd name="adj1" fmla="val 28458"/>
              <a:gd name="adj2" fmla="val 108333"/>
              <a:gd name="adj3" fmla="val 25296"/>
              <a:gd name="adj4" fmla="val 147917"/>
            </a:avLst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 type="triangle" w="med" len="med"/>
          </a:ln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ea typeface="宋体" panose="02010600030101010101" pitchFamily="2" charset="-122"/>
              </a:rPr>
              <a:t>stall</a:t>
            </a:r>
            <a:endParaRPr lang="en-AU" altLang="zh-CN" sz="1800">
              <a:ea typeface="宋体" panose="02010600030101010101" pitchFamily="2" charset="-122"/>
            </a:endParaRPr>
          </a:p>
        </p:txBody>
      </p:sp>
      <p:sp>
        <p:nvSpPr>
          <p:cNvPr id="92168" name="Text Box 7"/>
          <p:cNvSpPr txBox="1">
            <a:spLocks noChangeArrowheads="1"/>
          </p:cNvSpPr>
          <p:nvPr/>
        </p:nvSpPr>
        <p:spPr bwMode="auto">
          <a:xfrm>
            <a:off x="5396068" y="2830899"/>
            <a:ext cx="2794000" cy="2587625"/>
          </a:xfrm>
          <a:prstGeom prst="rect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62865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6286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62865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62865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62865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62865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62865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62865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62865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ClrTx/>
              <a:buSzTx/>
              <a:buFontTx/>
              <a:buNone/>
            </a:pPr>
            <a:r>
              <a:rPr lang="en-US" altLang="zh-CN" sz="2000">
                <a:latin typeface="Lucida Console" panose="020B0609040504020204" pitchFamily="49" charset="0"/>
                <a:ea typeface="宋体" panose="02010600030101010101" pitchFamily="2" charset="-122"/>
              </a:rPr>
              <a:t>lw	$t1, 0($t0)</a:t>
            </a:r>
          </a:p>
          <a:p>
            <a:pPr>
              <a:buClrTx/>
              <a:buSzTx/>
              <a:buFontTx/>
              <a:buNone/>
            </a:pPr>
            <a:r>
              <a:rPr lang="en-US" altLang="zh-CN" sz="2000">
                <a:latin typeface="Lucida Console" panose="020B0609040504020204" pitchFamily="49" charset="0"/>
                <a:ea typeface="宋体" panose="02010600030101010101" pitchFamily="2" charset="-122"/>
              </a:rPr>
              <a:t>lw	</a:t>
            </a:r>
            <a:r>
              <a:rPr lang="en-US" altLang="zh-CN" sz="2000">
                <a:solidFill>
                  <a:srgbClr val="FF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$t2</a:t>
            </a:r>
            <a:r>
              <a:rPr lang="en-US" altLang="zh-CN" sz="2000">
                <a:latin typeface="Lucida Console" panose="020B0609040504020204" pitchFamily="49" charset="0"/>
                <a:ea typeface="宋体" panose="02010600030101010101" pitchFamily="2" charset="-122"/>
              </a:rPr>
              <a:t>, 4($t0)</a:t>
            </a:r>
          </a:p>
          <a:p>
            <a:pPr>
              <a:buClrTx/>
              <a:buSzTx/>
              <a:buFontTx/>
              <a:buNone/>
            </a:pPr>
            <a:r>
              <a:rPr lang="en-US" altLang="zh-CN" sz="2000">
                <a:latin typeface="Lucida Console" panose="020B0609040504020204" pitchFamily="49" charset="0"/>
                <a:ea typeface="宋体" panose="02010600030101010101" pitchFamily="2" charset="-122"/>
              </a:rPr>
              <a:t>lw	</a:t>
            </a:r>
            <a:r>
              <a:rPr lang="en-US" altLang="zh-CN" sz="2000">
                <a:solidFill>
                  <a:srgbClr val="FF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$t4</a:t>
            </a:r>
            <a:r>
              <a:rPr lang="en-US" altLang="zh-CN" sz="2000">
                <a:latin typeface="Lucida Console" panose="020B0609040504020204" pitchFamily="49" charset="0"/>
                <a:ea typeface="宋体" panose="02010600030101010101" pitchFamily="2" charset="-122"/>
              </a:rPr>
              <a:t>, 8($t0)</a:t>
            </a:r>
          </a:p>
          <a:p>
            <a:pPr>
              <a:buClrTx/>
              <a:buSzTx/>
              <a:buFontTx/>
              <a:buNone/>
            </a:pPr>
            <a:r>
              <a:rPr lang="en-US" altLang="zh-CN" sz="2000">
                <a:latin typeface="Lucida Console" panose="020B0609040504020204" pitchFamily="49" charset="0"/>
                <a:ea typeface="宋体" panose="02010600030101010101" pitchFamily="2" charset="-122"/>
              </a:rPr>
              <a:t>add	$t3, $t1, </a:t>
            </a:r>
            <a:r>
              <a:rPr lang="en-US" altLang="zh-CN" sz="2000">
                <a:solidFill>
                  <a:srgbClr val="FF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$t2</a:t>
            </a:r>
          </a:p>
          <a:p>
            <a:pPr>
              <a:buClrTx/>
              <a:buSzTx/>
              <a:buFontTx/>
              <a:buNone/>
            </a:pPr>
            <a:r>
              <a:rPr lang="en-US" altLang="zh-CN" sz="2000">
                <a:latin typeface="Lucida Console" panose="020B0609040504020204" pitchFamily="49" charset="0"/>
                <a:ea typeface="宋体" panose="02010600030101010101" pitchFamily="2" charset="-122"/>
              </a:rPr>
              <a:t>sw	$t3, 12($t0)</a:t>
            </a:r>
          </a:p>
          <a:p>
            <a:pPr>
              <a:buClrTx/>
              <a:buSzTx/>
              <a:buFontTx/>
              <a:buNone/>
            </a:pPr>
            <a:r>
              <a:rPr lang="en-US" altLang="zh-CN" sz="2000">
                <a:latin typeface="Lucida Console" panose="020B0609040504020204" pitchFamily="49" charset="0"/>
                <a:ea typeface="宋体" panose="02010600030101010101" pitchFamily="2" charset="-122"/>
              </a:rPr>
              <a:t>add	$t5, $t1, </a:t>
            </a:r>
            <a:r>
              <a:rPr lang="en-US" altLang="zh-CN" sz="2000">
                <a:solidFill>
                  <a:srgbClr val="FF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$t4</a:t>
            </a:r>
          </a:p>
          <a:p>
            <a:pPr>
              <a:buClrTx/>
              <a:buSzTx/>
              <a:buFontTx/>
              <a:buNone/>
            </a:pPr>
            <a:r>
              <a:rPr lang="en-US" altLang="zh-CN" sz="2000">
                <a:latin typeface="Lucida Console" panose="020B0609040504020204" pitchFamily="49" charset="0"/>
                <a:ea typeface="宋体" panose="02010600030101010101" pitchFamily="2" charset="-122"/>
              </a:rPr>
              <a:t>sw	$t5, 16($t0)</a:t>
            </a:r>
            <a:endParaRPr lang="en-AU" altLang="zh-CN" sz="2000">
              <a:latin typeface="Lucida Console" panose="020B0609040504020204" pitchFamily="49" charset="0"/>
              <a:ea typeface="宋体" panose="02010600030101010101" pitchFamily="2" charset="-122"/>
            </a:endParaRPr>
          </a:p>
        </p:txBody>
      </p:sp>
      <p:sp>
        <p:nvSpPr>
          <p:cNvPr id="92169" name="Line 8"/>
          <p:cNvSpPr>
            <a:spLocks noChangeShapeType="1"/>
          </p:cNvSpPr>
          <p:nvPr/>
        </p:nvSpPr>
        <p:spPr bwMode="auto">
          <a:xfrm flipV="1">
            <a:off x="4510243" y="3826262"/>
            <a:ext cx="936625" cy="6477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2170" name="Oval 9"/>
          <p:cNvSpPr>
            <a:spLocks noChangeArrowheads="1"/>
          </p:cNvSpPr>
          <p:nvPr/>
        </p:nvSpPr>
        <p:spPr bwMode="auto">
          <a:xfrm>
            <a:off x="2710018" y="3178562"/>
            <a:ext cx="647700" cy="431800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zh-CN" sz="1600">
              <a:ea typeface="宋体" panose="02010600030101010101" pitchFamily="2" charset="-122"/>
            </a:endParaRPr>
          </a:p>
        </p:txBody>
      </p:sp>
      <p:sp>
        <p:nvSpPr>
          <p:cNvPr id="92171" name="Oval 10"/>
          <p:cNvSpPr>
            <a:spLocks noChangeArrowheads="1"/>
          </p:cNvSpPr>
          <p:nvPr/>
        </p:nvSpPr>
        <p:spPr bwMode="auto">
          <a:xfrm>
            <a:off x="4222906" y="3538924"/>
            <a:ext cx="647700" cy="431800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zh-CN" sz="1600">
              <a:ea typeface="宋体" panose="02010600030101010101" pitchFamily="2" charset="-122"/>
            </a:endParaRPr>
          </a:p>
        </p:txBody>
      </p:sp>
      <p:sp>
        <p:nvSpPr>
          <p:cNvPr id="92172" name="Oval 11"/>
          <p:cNvSpPr>
            <a:spLocks noChangeArrowheads="1"/>
          </p:cNvSpPr>
          <p:nvPr/>
        </p:nvSpPr>
        <p:spPr bwMode="auto">
          <a:xfrm>
            <a:off x="2710018" y="4258062"/>
            <a:ext cx="647700" cy="431800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zh-CN" sz="1600">
              <a:ea typeface="宋体" panose="02010600030101010101" pitchFamily="2" charset="-122"/>
            </a:endParaRPr>
          </a:p>
        </p:txBody>
      </p:sp>
      <p:sp>
        <p:nvSpPr>
          <p:cNvPr id="92173" name="Oval 12"/>
          <p:cNvSpPr>
            <a:spLocks noChangeArrowheads="1"/>
          </p:cNvSpPr>
          <p:nvPr/>
        </p:nvSpPr>
        <p:spPr bwMode="auto">
          <a:xfrm>
            <a:off x="4222906" y="4618424"/>
            <a:ext cx="647700" cy="431800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zh-CN" sz="1600">
              <a:ea typeface="宋体" panose="02010600030101010101" pitchFamily="2" charset="-122"/>
            </a:endParaRPr>
          </a:p>
        </p:txBody>
      </p:sp>
      <p:sp>
        <p:nvSpPr>
          <p:cNvPr id="92174" name="Oval 13"/>
          <p:cNvSpPr>
            <a:spLocks noChangeArrowheads="1"/>
          </p:cNvSpPr>
          <p:nvPr/>
        </p:nvSpPr>
        <p:spPr bwMode="auto">
          <a:xfrm>
            <a:off x="6023131" y="3178562"/>
            <a:ext cx="647700" cy="431800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zh-CN" sz="1600">
              <a:ea typeface="宋体" panose="02010600030101010101" pitchFamily="2" charset="-122"/>
            </a:endParaRPr>
          </a:p>
        </p:txBody>
      </p:sp>
      <p:sp>
        <p:nvSpPr>
          <p:cNvPr id="92175" name="Oval 14"/>
          <p:cNvSpPr>
            <a:spLocks noChangeArrowheads="1"/>
          </p:cNvSpPr>
          <p:nvPr/>
        </p:nvSpPr>
        <p:spPr bwMode="auto">
          <a:xfrm>
            <a:off x="7534431" y="3897699"/>
            <a:ext cx="647700" cy="431800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zh-CN" sz="1600">
              <a:ea typeface="宋体" panose="02010600030101010101" pitchFamily="2" charset="-122"/>
            </a:endParaRPr>
          </a:p>
        </p:txBody>
      </p:sp>
      <p:sp>
        <p:nvSpPr>
          <p:cNvPr id="92176" name="Oval 15"/>
          <p:cNvSpPr>
            <a:spLocks noChangeArrowheads="1"/>
          </p:cNvSpPr>
          <p:nvPr/>
        </p:nvSpPr>
        <p:spPr bwMode="auto">
          <a:xfrm>
            <a:off x="7534431" y="4618424"/>
            <a:ext cx="647700" cy="431800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zh-CN" sz="1600">
              <a:ea typeface="宋体" panose="02010600030101010101" pitchFamily="2" charset="-122"/>
            </a:endParaRPr>
          </a:p>
        </p:txBody>
      </p:sp>
      <p:sp>
        <p:nvSpPr>
          <p:cNvPr id="92177" name="Oval 16"/>
          <p:cNvSpPr>
            <a:spLocks noChangeArrowheads="1"/>
          </p:cNvSpPr>
          <p:nvPr/>
        </p:nvSpPr>
        <p:spPr bwMode="auto">
          <a:xfrm>
            <a:off x="6023131" y="3538924"/>
            <a:ext cx="647700" cy="431800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zh-CN" sz="1600">
              <a:ea typeface="宋体" panose="02010600030101010101" pitchFamily="2" charset="-122"/>
            </a:endParaRPr>
          </a:p>
        </p:txBody>
      </p:sp>
      <p:sp>
        <p:nvSpPr>
          <p:cNvPr id="92178" name="Line 17"/>
          <p:cNvSpPr>
            <a:spLocks noChangeShapeType="1"/>
          </p:cNvSpPr>
          <p:nvPr/>
        </p:nvSpPr>
        <p:spPr bwMode="auto">
          <a:xfrm>
            <a:off x="3348193" y="3424624"/>
            <a:ext cx="879475" cy="2921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2179" name="Line 18"/>
          <p:cNvSpPr>
            <a:spLocks noChangeShapeType="1"/>
          </p:cNvSpPr>
          <p:nvPr/>
        </p:nvSpPr>
        <p:spPr bwMode="auto">
          <a:xfrm>
            <a:off x="3338668" y="4523174"/>
            <a:ext cx="903288" cy="2159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2180" name="Line 19"/>
          <p:cNvSpPr>
            <a:spLocks noChangeShapeType="1"/>
          </p:cNvSpPr>
          <p:nvPr/>
        </p:nvSpPr>
        <p:spPr bwMode="auto">
          <a:xfrm>
            <a:off x="6664481" y="3434149"/>
            <a:ext cx="895350" cy="608013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2181" name="Line 20"/>
          <p:cNvSpPr>
            <a:spLocks noChangeShapeType="1"/>
          </p:cNvSpPr>
          <p:nvPr/>
        </p:nvSpPr>
        <p:spPr bwMode="auto">
          <a:xfrm>
            <a:off x="6593043" y="3892937"/>
            <a:ext cx="966788" cy="846137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2182" name="Text Box 21"/>
          <p:cNvSpPr txBox="1">
            <a:spLocks noChangeArrowheads="1"/>
          </p:cNvSpPr>
          <p:nvPr/>
        </p:nvSpPr>
        <p:spPr bwMode="auto">
          <a:xfrm>
            <a:off x="6239031" y="5482024"/>
            <a:ext cx="1146175" cy="37623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ea typeface="宋体" panose="02010600030101010101" pitchFamily="2" charset="-122"/>
              </a:rPr>
              <a:t>11 cycles</a:t>
            </a:r>
            <a:endParaRPr lang="en-AU" altLang="zh-CN" sz="1800">
              <a:ea typeface="宋体" panose="02010600030101010101" pitchFamily="2" charset="-122"/>
            </a:endParaRPr>
          </a:p>
        </p:txBody>
      </p:sp>
      <p:sp>
        <p:nvSpPr>
          <p:cNvPr id="92183" name="Text Box 22"/>
          <p:cNvSpPr txBox="1">
            <a:spLocks noChangeArrowheads="1"/>
          </p:cNvSpPr>
          <p:nvPr/>
        </p:nvSpPr>
        <p:spPr bwMode="auto">
          <a:xfrm>
            <a:off x="2925918" y="5482024"/>
            <a:ext cx="1146175" cy="37623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ea typeface="宋体" panose="02010600030101010101" pitchFamily="2" charset="-122"/>
              </a:rPr>
              <a:t>13 cycles</a:t>
            </a:r>
            <a:endParaRPr lang="en-AU" altLang="zh-CN" sz="1800">
              <a:ea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988603" y="3420508"/>
            <a:ext cx="4759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solidFill>
                  <a:srgbClr val="FF0000"/>
                </a:solidFill>
              </a:rPr>
              <a:t>？</a:t>
            </a:r>
            <a:endParaRPr lang="zh-CN" altLang="en-US" sz="3200" dirty="0">
              <a:solidFill>
                <a:srgbClr val="FF0000"/>
              </a:solidFill>
            </a:endParaRPr>
          </a:p>
        </p:txBody>
      </p:sp>
      <p:sp>
        <p:nvSpPr>
          <p:cNvPr id="3" name="任意多边形 2"/>
          <p:cNvSpPr/>
          <p:nvPr/>
        </p:nvSpPr>
        <p:spPr bwMode="auto">
          <a:xfrm>
            <a:off x="3499005" y="5877312"/>
            <a:ext cx="3189249" cy="323452"/>
          </a:xfrm>
          <a:custGeom>
            <a:avLst/>
            <a:gdLst>
              <a:gd name="connsiteX0" fmla="*/ 0 w 3189249"/>
              <a:gd name="connsiteY0" fmla="*/ 22303 h 323452"/>
              <a:gd name="connsiteX1" fmla="*/ 1449659 w 3189249"/>
              <a:gd name="connsiteY1" fmla="*/ 323386 h 323452"/>
              <a:gd name="connsiteX2" fmla="*/ 3189249 w 3189249"/>
              <a:gd name="connsiteY2" fmla="*/ 0 h 323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89249" h="323452">
                <a:moveTo>
                  <a:pt x="0" y="22303"/>
                </a:moveTo>
                <a:cubicBezTo>
                  <a:pt x="459059" y="174703"/>
                  <a:pt x="918118" y="327103"/>
                  <a:pt x="1449659" y="323386"/>
                </a:cubicBezTo>
                <a:cubicBezTo>
                  <a:pt x="1981200" y="319669"/>
                  <a:pt x="2585224" y="159834"/>
                  <a:pt x="3189249" y="0"/>
                </a:cubicBezTo>
              </a:path>
            </a:pathLst>
          </a:custGeom>
          <a:noFill/>
          <a:ln w="19050" cap="flat" cmpd="sng" algn="ctr">
            <a:solidFill>
              <a:srgbClr val="009900"/>
            </a:solidFill>
            <a:prstDash val="dash"/>
            <a:round/>
            <a:headEnd type="triangle" w="lg" len="lg"/>
            <a:tailEnd type="triangle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5" name="直接连接符 4"/>
          <p:cNvCxnSpPr/>
          <p:nvPr/>
        </p:nvCxnSpPr>
        <p:spPr bwMode="auto">
          <a:xfrm>
            <a:off x="4745193" y="3022942"/>
            <a:ext cx="709613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8" name="直接连接符 27"/>
          <p:cNvCxnSpPr/>
          <p:nvPr/>
        </p:nvCxnSpPr>
        <p:spPr bwMode="auto">
          <a:xfrm>
            <a:off x="4745193" y="3394462"/>
            <a:ext cx="709613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9" name="直接连接符 28"/>
          <p:cNvCxnSpPr>
            <a:endCxn id="92168" idx="1"/>
          </p:cNvCxnSpPr>
          <p:nvPr/>
        </p:nvCxnSpPr>
        <p:spPr bwMode="auto">
          <a:xfrm>
            <a:off x="4745193" y="3753797"/>
            <a:ext cx="650875" cy="37091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1" name="直接连接符 30"/>
          <p:cNvCxnSpPr/>
          <p:nvPr/>
        </p:nvCxnSpPr>
        <p:spPr bwMode="auto">
          <a:xfrm>
            <a:off x="4745193" y="4130547"/>
            <a:ext cx="650875" cy="37091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2" name="直接连接符 31"/>
          <p:cNvCxnSpPr/>
          <p:nvPr/>
        </p:nvCxnSpPr>
        <p:spPr bwMode="auto">
          <a:xfrm>
            <a:off x="4782499" y="4834324"/>
            <a:ext cx="67230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5" name="直接连接符 34"/>
          <p:cNvCxnSpPr/>
          <p:nvPr/>
        </p:nvCxnSpPr>
        <p:spPr bwMode="auto">
          <a:xfrm>
            <a:off x="4782499" y="5301208"/>
            <a:ext cx="67230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92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92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92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92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92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92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92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3" dur="500"/>
                                        <p:tgtEl>
                                          <p:spTgt spid="92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168" grpId="0" animBg="1"/>
      <p:bldP spid="92169" grpId="0" animBg="1"/>
      <p:bldP spid="92174" grpId="0" animBg="1"/>
      <p:bldP spid="92175" grpId="0" animBg="1"/>
      <p:bldP spid="92176" grpId="0" animBg="1"/>
      <p:bldP spid="92177" grpId="0" animBg="1"/>
      <p:bldP spid="92180" grpId="0" animBg="1"/>
      <p:bldP spid="92181" grpId="0" animBg="1"/>
      <p:bldP spid="2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 dirty="0"/>
              <a:t>Chapter 4 — The Processor — </a:t>
            </a:r>
            <a:fld id="{0F7157ED-9C2F-4AFD-ADA9-06C827816816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55</a:t>
            </a:fld>
            <a:endParaRPr lang="en-AU" altLang="zh-CN" sz="1400" dirty="0"/>
          </a:p>
        </p:txBody>
      </p:sp>
      <p:sp>
        <p:nvSpPr>
          <p:cNvPr id="9421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控制冒险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  <p:sp>
        <p:nvSpPr>
          <p:cNvPr id="942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1125538"/>
            <a:ext cx="8270875" cy="417567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zh-CN" altLang="en-US" dirty="0" smtClean="0">
                <a:ea typeface="宋体" panose="02010600030101010101" pitchFamily="2" charset="-122"/>
              </a:rPr>
              <a:t>分支将决定控制流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>
              <a:lnSpc>
                <a:spcPct val="90000"/>
              </a:lnSpc>
            </a:pPr>
            <a:r>
              <a:rPr lang="zh-CN" altLang="en-US" dirty="0" smtClean="0">
                <a:ea typeface="宋体" panose="02010600030101010101" pitchFamily="2" charset="-122"/>
              </a:rPr>
              <a:t>下一条要取出的指令取决于分支指令的输出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>
              <a:lnSpc>
                <a:spcPct val="90000"/>
              </a:lnSpc>
            </a:pPr>
            <a:r>
              <a:rPr lang="zh-CN" altLang="en-US" dirty="0" smtClean="0">
                <a:ea typeface="宋体" panose="02010600030101010101" pitchFamily="2" charset="-122"/>
              </a:rPr>
              <a:t>流水线未必能取到应该执行的下一条指令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2" eaLnBrk="1" hangingPunct="1">
              <a:lnSpc>
                <a:spcPct val="90000"/>
              </a:lnSpc>
            </a:pPr>
            <a:r>
              <a:rPr lang="zh-CN" altLang="en-US" dirty="0" smtClean="0">
                <a:ea typeface="宋体" panose="02010600030101010101" pitchFamily="2" charset="-122"/>
              </a:rPr>
              <a:t>下一条指令</a:t>
            </a:r>
            <a:r>
              <a:rPr lang="en-US" altLang="zh-CN" dirty="0" smtClean="0">
                <a:ea typeface="宋体" panose="02010600030101010101" pitchFamily="2" charset="-122"/>
              </a:rPr>
              <a:t>IF</a:t>
            </a:r>
            <a:r>
              <a:rPr lang="zh-CN" altLang="en-US" dirty="0" smtClean="0">
                <a:ea typeface="宋体" panose="02010600030101010101" pitchFamily="2" charset="-122"/>
              </a:rPr>
              <a:t>阶段时，分支指令仍在</a:t>
            </a:r>
            <a:r>
              <a:rPr lang="en-US" altLang="zh-CN" dirty="0" smtClean="0">
                <a:ea typeface="宋体" panose="02010600030101010101" pitchFamily="2" charset="-122"/>
              </a:rPr>
              <a:t> ID</a:t>
            </a:r>
            <a:r>
              <a:rPr lang="zh-CN" altLang="en-US" dirty="0" smtClean="0">
                <a:ea typeface="宋体" panose="02010600030101010101" pitchFamily="2" charset="-122"/>
              </a:rPr>
              <a:t>阶段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zh-CN" dirty="0" smtClean="0">
                <a:ea typeface="宋体" panose="02010600030101010101" pitchFamily="2" charset="-122"/>
              </a:rPr>
              <a:t>MIPS </a:t>
            </a:r>
            <a:r>
              <a:rPr lang="zh-CN" altLang="en-US" dirty="0" smtClean="0">
                <a:ea typeface="宋体" panose="02010600030101010101" pitchFamily="2" charset="-122"/>
              </a:rPr>
              <a:t>流水中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>
              <a:lnSpc>
                <a:spcPct val="90000"/>
              </a:lnSpc>
            </a:pPr>
            <a:r>
              <a:rPr lang="zh-CN" altLang="en-US" dirty="0" smtClean="0">
                <a:ea typeface="宋体" panose="02010600030101010101" pitchFamily="2" charset="-122"/>
              </a:rPr>
              <a:t>需要尽早进行寄存器比较运算以及尽快生成目标地址</a:t>
            </a:r>
            <a:endParaRPr lang="en-US" altLang="zh-CN" dirty="0" smtClean="0">
              <a:ea typeface="宋体" panose="02010600030101010101" pitchFamily="2" charset="-122"/>
            </a:endParaRP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684213" y="4437112"/>
            <a:ext cx="8270875" cy="12241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lvl="1" eaLnBrk="1" hangingPunct="1">
              <a:lnSpc>
                <a:spcPct val="90000"/>
              </a:lnSpc>
            </a:pPr>
            <a:r>
              <a:rPr lang="zh-CN" altLang="en-US" kern="0" dirty="0" smtClean="0">
                <a:ea typeface="宋体" panose="02010600030101010101" pitchFamily="2" charset="-122"/>
              </a:rPr>
              <a:t>在分支指令的</a:t>
            </a:r>
            <a:r>
              <a:rPr lang="en-US" altLang="zh-CN" kern="0" dirty="0" smtClean="0">
                <a:ea typeface="宋体" panose="02010600030101010101" pitchFamily="2" charset="-122"/>
              </a:rPr>
              <a:t>ID</a:t>
            </a:r>
            <a:r>
              <a:rPr lang="zh-CN" altLang="en-US" kern="0" dirty="0" smtClean="0">
                <a:ea typeface="宋体" panose="02010600030101010101" pitchFamily="2" charset="-122"/>
              </a:rPr>
              <a:t>阶段加入硬件，以支持</a:t>
            </a:r>
            <a:endParaRPr lang="en-US" altLang="zh-CN" kern="0" dirty="0" smtClean="0">
              <a:ea typeface="宋体" panose="02010600030101010101" pitchFamily="2" charset="-122"/>
            </a:endParaRPr>
          </a:p>
          <a:p>
            <a:pPr lvl="2" eaLnBrk="1" hangingPunct="1">
              <a:lnSpc>
                <a:spcPct val="90000"/>
              </a:lnSpc>
            </a:pPr>
            <a:r>
              <a:rPr lang="zh-CN" altLang="en-US" kern="0" dirty="0" smtClean="0">
                <a:ea typeface="宋体" panose="02010600030101010101" pitchFamily="2" charset="-122"/>
              </a:rPr>
              <a:t>寄存器比较、分支地址计算</a:t>
            </a:r>
            <a:endParaRPr lang="en-AU" altLang="zh-CN" kern="0" dirty="0" smtClean="0">
              <a:ea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771800" y="3896458"/>
            <a:ext cx="10801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 smtClean="0">
                <a:solidFill>
                  <a:srgbClr val="FF0000"/>
                </a:solidFill>
              </a:rPr>
              <a:t>？</a:t>
            </a:r>
            <a:endParaRPr lang="zh-CN" altLang="en-US" sz="36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522E6802-0A04-402A-8127-4EB7F6ED5265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56</a:t>
            </a:fld>
            <a:endParaRPr lang="en-AU" altLang="zh-CN" sz="1400"/>
          </a:p>
        </p:txBody>
      </p:sp>
      <p:pic>
        <p:nvPicPr>
          <p:cNvPr id="96259" name="Picture 6" descr="f04-31-P37449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4495" y="1835844"/>
            <a:ext cx="6042025" cy="2317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626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分支指令引起的阻塞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  <p:sp>
        <p:nvSpPr>
          <p:cNvPr id="9626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1125538"/>
            <a:ext cx="8270875" cy="1306512"/>
          </a:xfrm>
        </p:spPr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等到分支指令结果出来再取下一条指令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214526" y="4765810"/>
            <a:ext cx="394218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分支指令在第二级就可以完成分支决策了（</a:t>
            </a:r>
            <a:r>
              <a:rPr lang="zh-CN" altLang="en-US" dirty="0" smtClean="0"/>
              <a:t>这在</a:t>
            </a:r>
            <a:r>
              <a:rPr lang="zh-CN" altLang="en-US" dirty="0"/>
              <a:t>已经</a:t>
            </a:r>
            <a:r>
              <a:rPr lang="zh-CN" altLang="en-US" dirty="0" smtClean="0"/>
              <a:t>增加</a:t>
            </a:r>
            <a:r>
              <a:rPr lang="zh-CN" altLang="en-US" dirty="0"/>
              <a:t>硬件的基础上实现）</a:t>
            </a:r>
            <a:endParaRPr lang="en-US" altLang="zh-CN" dirty="0"/>
          </a:p>
        </p:txBody>
      </p:sp>
      <p:sp>
        <p:nvSpPr>
          <p:cNvPr id="3" name="椭圆 2"/>
          <p:cNvSpPr/>
          <p:nvPr/>
        </p:nvSpPr>
        <p:spPr bwMode="auto">
          <a:xfrm>
            <a:off x="4212494" y="2986395"/>
            <a:ext cx="546761" cy="334535"/>
          </a:xfrm>
          <a:prstGeom prst="ellipse">
            <a:avLst/>
          </a:prstGeom>
          <a:solidFill>
            <a:srgbClr val="FFC000">
              <a:alpha val="50000"/>
            </a:srgbClr>
          </a:solidFill>
          <a:ln w="19050" cap="flat" cmpd="sng" algn="ctr">
            <a:solidFill>
              <a:srgbClr val="0099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5" name="直接箭头连接符 4"/>
          <p:cNvCxnSpPr>
            <a:stCxn id="3" idx="3"/>
            <a:endCxn id="2" idx="0"/>
          </p:cNvCxnSpPr>
          <p:nvPr/>
        </p:nvCxnSpPr>
        <p:spPr bwMode="auto">
          <a:xfrm flipH="1">
            <a:off x="4185618" y="3271938"/>
            <a:ext cx="106947" cy="149387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7" name="任意多边形 6"/>
          <p:cNvSpPr/>
          <p:nvPr/>
        </p:nvSpPr>
        <p:spPr bwMode="auto">
          <a:xfrm>
            <a:off x="4833312" y="4179574"/>
            <a:ext cx="323386" cy="568712"/>
          </a:xfrm>
          <a:custGeom>
            <a:avLst/>
            <a:gdLst>
              <a:gd name="connsiteX0" fmla="*/ 0 w 323386"/>
              <a:gd name="connsiteY0" fmla="*/ 568712 h 568712"/>
              <a:gd name="connsiteX1" fmla="*/ 122664 w 323386"/>
              <a:gd name="connsiteY1" fmla="*/ 412595 h 568712"/>
              <a:gd name="connsiteX2" fmla="*/ 278781 w 323386"/>
              <a:gd name="connsiteY2" fmla="*/ 278781 h 568712"/>
              <a:gd name="connsiteX3" fmla="*/ 323386 w 323386"/>
              <a:gd name="connsiteY3" fmla="*/ 0 h 568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3386" h="568712">
                <a:moveTo>
                  <a:pt x="0" y="568712"/>
                </a:moveTo>
                <a:cubicBezTo>
                  <a:pt x="38100" y="514814"/>
                  <a:pt x="76201" y="460917"/>
                  <a:pt x="122664" y="412595"/>
                </a:cubicBezTo>
                <a:cubicBezTo>
                  <a:pt x="169127" y="364273"/>
                  <a:pt x="245327" y="347547"/>
                  <a:pt x="278781" y="278781"/>
                </a:cubicBezTo>
                <a:cubicBezTo>
                  <a:pt x="312235" y="210015"/>
                  <a:pt x="317810" y="105007"/>
                  <a:pt x="323386" y="0"/>
                </a:cubicBezTo>
              </a:path>
            </a:pathLst>
          </a:cu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287596" y="5677594"/>
            <a:ext cx="45805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分支指令在</a:t>
            </a:r>
            <a:r>
              <a:rPr lang="en-US" altLang="zh-CN" dirty="0" smtClean="0"/>
              <a:t>SPECint2006</a:t>
            </a:r>
            <a:r>
              <a:rPr lang="zh-CN" altLang="en-US" dirty="0" smtClean="0"/>
              <a:t>中占</a:t>
            </a:r>
            <a:r>
              <a:rPr lang="en-US" altLang="zh-CN" dirty="0" smtClean="0"/>
              <a:t>17%</a:t>
            </a:r>
            <a:r>
              <a:rPr lang="zh-CN" altLang="en-US" dirty="0" smtClean="0"/>
              <a:t>，比理想情况（每周期完成一条指令），</a:t>
            </a:r>
            <a:r>
              <a:rPr lang="zh-CN" altLang="en-US" b="1" dirty="0" smtClean="0">
                <a:solidFill>
                  <a:srgbClr val="009900"/>
                </a:solidFill>
              </a:rPr>
              <a:t>性能下降多少？</a:t>
            </a:r>
            <a:endParaRPr lang="zh-CN" altLang="en-US" b="1" dirty="0">
              <a:solidFill>
                <a:srgbClr val="0099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60F29F64-ECBE-4B8E-9C68-60372C009B50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57</a:t>
            </a:fld>
            <a:endParaRPr lang="en-AU" altLang="zh-CN" sz="1400"/>
          </a:p>
        </p:txBody>
      </p:sp>
      <p:sp>
        <p:nvSpPr>
          <p:cNvPr id="9830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分支预测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  <p:sp>
        <p:nvSpPr>
          <p:cNvPr id="9830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长的流水往往不能在第二级完成分支决策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dirty="0" smtClean="0">
                <a:ea typeface="宋体" panose="02010600030101010101" pitchFamily="2" charset="-122"/>
              </a:rPr>
              <a:t>停顿引起的性能下降太过严重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对分支决策进行预测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dirty="0" smtClean="0">
                <a:ea typeface="宋体" panose="02010600030101010101" pitchFamily="2" charset="-122"/>
              </a:rPr>
              <a:t>预测错误才需要阻塞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eaLnBrk="1" hangingPunct="1"/>
            <a:r>
              <a:rPr lang="en-US" altLang="zh-CN" dirty="0" smtClean="0">
                <a:ea typeface="宋体" panose="02010600030101010101" pitchFamily="2" charset="-122"/>
              </a:rPr>
              <a:t>MIPS</a:t>
            </a:r>
            <a:r>
              <a:rPr lang="zh-CN" altLang="en-US" dirty="0" smtClean="0">
                <a:ea typeface="宋体" panose="02010600030101010101" pitchFamily="2" charset="-122"/>
              </a:rPr>
              <a:t>指令流水中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dirty="0" smtClean="0">
                <a:ea typeface="宋体" panose="02010600030101010101" pitchFamily="2" charset="-122"/>
              </a:rPr>
              <a:t>预测部跳转的分支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dirty="0" smtClean="0">
                <a:ea typeface="宋体" panose="02010600030101010101" pitchFamily="2" charset="-122"/>
              </a:rPr>
              <a:t>在分支指令之后紧接着取下一条指令，无需阻塞</a:t>
            </a:r>
            <a:endParaRPr lang="en-AU" altLang="zh-CN" u="sng" dirty="0" smtClean="0"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Footer Placeholder 2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244FB641-FBF6-416F-95C4-2892F9F1290A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58</a:t>
            </a:fld>
            <a:endParaRPr lang="en-AU" altLang="zh-CN" sz="1400"/>
          </a:p>
        </p:txBody>
      </p:sp>
      <p:pic>
        <p:nvPicPr>
          <p:cNvPr id="100355" name="Picture 7" descr="f04-32-P37449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413" y="1268413"/>
            <a:ext cx="6035675" cy="4979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035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 smtClean="0">
                <a:ea typeface="宋体" panose="02010600030101010101" pitchFamily="2" charset="-122"/>
              </a:rPr>
              <a:t>MIPS </a:t>
            </a:r>
            <a:r>
              <a:rPr lang="zh-CN" altLang="en-US" dirty="0" smtClean="0">
                <a:solidFill>
                  <a:srgbClr val="C00000"/>
                </a:solidFill>
                <a:ea typeface="宋体" panose="02010600030101010101" pitchFamily="2" charset="-122"/>
              </a:rPr>
              <a:t>恒</a:t>
            </a:r>
            <a:r>
              <a:rPr lang="zh-CN" altLang="en-US" dirty="0" smtClean="0">
                <a:ea typeface="宋体" panose="02010600030101010101" pitchFamily="2" charset="-122"/>
              </a:rPr>
              <a:t>预测不跳转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  <p:sp>
        <p:nvSpPr>
          <p:cNvPr id="100357" name="Text Box 5"/>
          <p:cNvSpPr txBox="1">
            <a:spLocks noChangeArrowheads="1"/>
          </p:cNvSpPr>
          <p:nvPr/>
        </p:nvSpPr>
        <p:spPr bwMode="auto">
          <a:xfrm>
            <a:off x="755650" y="2133600"/>
            <a:ext cx="1295400" cy="369332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dirty="0" smtClean="0">
                <a:ea typeface="宋体" panose="02010600030101010101" pitchFamily="2" charset="-122"/>
              </a:rPr>
              <a:t>预测正确</a:t>
            </a:r>
            <a:endParaRPr lang="en-AU" altLang="zh-CN" sz="1800" dirty="0">
              <a:ea typeface="宋体" panose="02010600030101010101" pitchFamily="2" charset="-122"/>
            </a:endParaRPr>
          </a:p>
        </p:txBody>
      </p:sp>
      <p:sp>
        <p:nvSpPr>
          <p:cNvPr id="100358" name="Text Box 6"/>
          <p:cNvSpPr txBox="1">
            <a:spLocks noChangeArrowheads="1"/>
          </p:cNvSpPr>
          <p:nvPr/>
        </p:nvSpPr>
        <p:spPr bwMode="auto">
          <a:xfrm>
            <a:off x="755650" y="4797425"/>
            <a:ext cx="1295400" cy="369332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dirty="0" smtClean="0">
                <a:ea typeface="宋体" panose="02010600030101010101" pitchFamily="2" charset="-122"/>
              </a:rPr>
              <a:t>预测错误</a:t>
            </a:r>
            <a:endParaRPr lang="en-AU" altLang="zh-CN" sz="1800" dirty="0">
              <a:ea typeface="宋体" panose="02010600030101010101" pitchFamily="2" charset="-122"/>
            </a:endParaRPr>
          </a:p>
        </p:txBody>
      </p:sp>
      <p:sp>
        <p:nvSpPr>
          <p:cNvPr id="2" name="椭圆 1"/>
          <p:cNvSpPr/>
          <p:nvPr/>
        </p:nvSpPr>
        <p:spPr bwMode="auto">
          <a:xfrm>
            <a:off x="4427984" y="5373216"/>
            <a:ext cx="3672408" cy="576064"/>
          </a:xfrm>
          <a:prstGeom prst="ellipse">
            <a:avLst/>
          </a:prstGeom>
          <a:solidFill>
            <a:schemeClr val="accent1">
              <a:alpha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671929" y="4941168"/>
            <a:ext cx="12036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009900"/>
                </a:solidFill>
              </a:rPr>
              <a:t>含已执行指令的撤销</a:t>
            </a:r>
            <a:endParaRPr lang="zh-CN" altLang="en-US" dirty="0">
              <a:solidFill>
                <a:srgbClr val="0099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0E684314-1C29-4EFC-B17A-4AE98E98E2CE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59</a:t>
            </a:fld>
            <a:endParaRPr lang="en-AU" altLang="zh-CN" sz="1400"/>
          </a:p>
        </p:txBody>
      </p:sp>
      <p:sp>
        <p:nvSpPr>
          <p:cNvPr id="102403" name="Rectangle 2"/>
          <p:cNvSpPr>
            <a:spLocks noGrp="1" noChangeArrowheads="1"/>
          </p:cNvSpPr>
          <p:nvPr>
            <p:ph type="title"/>
          </p:nvPr>
        </p:nvSpPr>
        <p:spPr>
          <a:xfrm>
            <a:off x="684213" y="200164"/>
            <a:ext cx="8259762" cy="707886"/>
          </a:xfrm>
        </p:spPr>
        <p:txBody>
          <a:bodyPr/>
          <a:lstStyle/>
          <a:p>
            <a:pPr eaLnBrk="1" hangingPunct="1"/>
            <a:r>
              <a:rPr lang="zh-CN" altLang="en-US" sz="4000" dirty="0" smtClean="0">
                <a:ea typeface="宋体" panose="02010600030101010101" pitchFamily="2" charset="-122"/>
              </a:rPr>
              <a:t>更有效的分支预测</a:t>
            </a:r>
            <a:endParaRPr lang="en-AU" altLang="zh-CN" sz="4000" dirty="0" smtClean="0">
              <a:ea typeface="宋体" panose="02010600030101010101" pitchFamily="2" charset="-122"/>
            </a:endParaRPr>
          </a:p>
        </p:txBody>
      </p:sp>
      <p:sp>
        <p:nvSpPr>
          <p:cNvPr id="10240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sz="2800" dirty="0" smtClean="0">
                <a:ea typeface="宋体" panose="02010600030101010101" pitchFamily="2" charset="-122"/>
              </a:rPr>
              <a:t>静态分支预测</a:t>
            </a:r>
            <a:endParaRPr lang="en-US" altLang="zh-CN" sz="2800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sz="2400" dirty="0" smtClean="0">
                <a:ea typeface="宋体" panose="02010600030101010101" pitchFamily="2" charset="-122"/>
              </a:rPr>
              <a:t>基于典型的行为</a:t>
            </a:r>
            <a:endParaRPr lang="en-US" altLang="zh-CN" sz="2400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sz="2400" dirty="0" smtClean="0">
                <a:ea typeface="宋体" panose="02010600030101010101" pitchFamily="2" charset="-122"/>
              </a:rPr>
              <a:t>例如</a:t>
            </a:r>
            <a:r>
              <a:rPr lang="en-US" altLang="zh-CN" sz="2400" dirty="0" smtClean="0">
                <a:ea typeface="宋体" panose="02010600030101010101" pitchFamily="2" charset="-122"/>
              </a:rPr>
              <a:t>: </a:t>
            </a:r>
            <a:r>
              <a:rPr lang="zh-CN" altLang="en-US" sz="2400" dirty="0" smtClean="0">
                <a:ea typeface="宋体" panose="02010600030101010101" pitchFamily="2" charset="-122"/>
              </a:rPr>
              <a:t>循环</a:t>
            </a:r>
            <a:r>
              <a:rPr lang="en-US" altLang="zh-CN" sz="2400" dirty="0" smtClean="0">
                <a:ea typeface="宋体" panose="02010600030101010101" pitchFamily="2" charset="-122"/>
              </a:rPr>
              <a:t> </a:t>
            </a:r>
            <a:r>
              <a:rPr lang="zh-CN" altLang="en-US" sz="2400" dirty="0" smtClean="0">
                <a:ea typeface="宋体" panose="02010600030101010101" pitchFamily="2" charset="-122"/>
              </a:rPr>
              <a:t>和</a:t>
            </a:r>
            <a:r>
              <a:rPr lang="en-US" altLang="zh-CN" sz="2400" dirty="0" smtClean="0">
                <a:ea typeface="宋体" panose="02010600030101010101" pitchFamily="2" charset="-122"/>
              </a:rPr>
              <a:t> if</a:t>
            </a:r>
            <a:r>
              <a:rPr lang="zh-CN" altLang="en-US" sz="2400" dirty="0" smtClean="0">
                <a:ea typeface="宋体" panose="02010600030101010101" pitchFamily="2" charset="-122"/>
              </a:rPr>
              <a:t>语句的分支</a:t>
            </a:r>
            <a:endParaRPr lang="en-US" altLang="zh-CN" sz="2400" dirty="0" smtClean="0">
              <a:ea typeface="宋体" panose="02010600030101010101" pitchFamily="2" charset="-122"/>
            </a:endParaRPr>
          </a:p>
          <a:p>
            <a:pPr lvl="2" eaLnBrk="1" hangingPunct="1"/>
            <a:r>
              <a:rPr lang="zh-CN" altLang="en-US" sz="2000" dirty="0" smtClean="0">
                <a:ea typeface="宋体" panose="02010600030101010101" pitchFamily="2" charset="-122"/>
              </a:rPr>
              <a:t>对向后（</a:t>
            </a:r>
            <a:r>
              <a:rPr lang="en-US" altLang="zh-CN" sz="2000" dirty="0" smtClean="0">
                <a:ea typeface="宋体" panose="02010600030101010101" pitchFamily="2" charset="-122"/>
              </a:rPr>
              <a:t>backward</a:t>
            </a:r>
            <a:r>
              <a:rPr lang="zh-CN" altLang="en-US" sz="2000" dirty="0" smtClean="0">
                <a:ea typeface="宋体" panose="02010600030101010101" pitchFamily="2" charset="-122"/>
              </a:rPr>
              <a:t>）的分支，预测其会发生</a:t>
            </a:r>
            <a:endParaRPr lang="en-US" altLang="zh-CN" sz="2000" dirty="0" smtClean="0">
              <a:ea typeface="宋体" panose="02010600030101010101" pitchFamily="2" charset="-122"/>
            </a:endParaRPr>
          </a:p>
          <a:p>
            <a:pPr lvl="2" eaLnBrk="1" hangingPunct="1"/>
            <a:r>
              <a:rPr lang="zh-CN" altLang="en-US" sz="2000" dirty="0" smtClean="0">
                <a:ea typeface="宋体" panose="02010600030101010101" pitchFamily="2" charset="-122"/>
              </a:rPr>
              <a:t>对于前向（</a:t>
            </a:r>
            <a:r>
              <a:rPr lang="en-US" altLang="zh-CN" sz="2000" dirty="0" smtClean="0">
                <a:ea typeface="宋体" panose="02010600030101010101" pitchFamily="2" charset="-122"/>
              </a:rPr>
              <a:t>forward</a:t>
            </a:r>
            <a:r>
              <a:rPr lang="zh-CN" altLang="en-US" sz="2000" dirty="0" smtClean="0">
                <a:ea typeface="宋体" panose="02010600030101010101" pitchFamily="2" charset="-122"/>
              </a:rPr>
              <a:t>）分支，预测其不会发生</a:t>
            </a:r>
            <a:endParaRPr lang="en-US" altLang="zh-CN" sz="2000" dirty="0" smtClean="0"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 sz="2800" dirty="0" smtClean="0">
                <a:ea typeface="宋体" panose="02010600030101010101" pitchFamily="2" charset="-122"/>
              </a:rPr>
              <a:t>动态分支预测</a:t>
            </a:r>
            <a:endParaRPr lang="en-US" altLang="zh-CN" sz="2800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sz="2400" dirty="0" smtClean="0">
                <a:ea typeface="宋体" panose="02010600030101010101" pitchFamily="2" charset="-122"/>
              </a:rPr>
              <a:t>有硬件记录真实的分支行为</a:t>
            </a:r>
            <a:endParaRPr lang="en-US" altLang="zh-CN" sz="2400" dirty="0" smtClean="0">
              <a:ea typeface="宋体" panose="02010600030101010101" pitchFamily="2" charset="-122"/>
            </a:endParaRPr>
          </a:p>
          <a:p>
            <a:pPr lvl="2" eaLnBrk="1" hangingPunct="1"/>
            <a:r>
              <a:rPr lang="zh-CN" altLang="en-US" sz="2000" dirty="0" smtClean="0">
                <a:ea typeface="宋体" panose="02010600030101010101" pitchFamily="2" charset="-122"/>
              </a:rPr>
              <a:t>比如</a:t>
            </a:r>
            <a:r>
              <a:rPr lang="en-US" altLang="zh-CN" sz="2000" dirty="0" smtClean="0">
                <a:ea typeface="宋体" panose="02010600030101010101" pitchFamily="2" charset="-122"/>
              </a:rPr>
              <a:t>, </a:t>
            </a:r>
            <a:r>
              <a:rPr lang="zh-CN" altLang="en-US" sz="2000" dirty="0" smtClean="0">
                <a:ea typeface="宋体" panose="02010600030101010101" pitchFamily="2" charset="-122"/>
              </a:rPr>
              <a:t>对每个分支记录其历史</a:t>
            </a:r>
            <a:endParaRPr lang="en-US" altLang="zh-CN" sz="2000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sz="2400" dirty="0" smtClean="0">
                <a:ea typeface="宋体" panose="02010600030101010101" pitchFamily="2" charset="-122"/>
              </a:rPr>
              <a:t>假设分支行为将会与历史行为相同（概率上）</a:t>
            </a:r>
            <a:endParaRPr lang="en-US" altLang="zh-CN" sz="2400" dirty="0" smtClean="0">
              <a:ea typeface="宋体" panose="02010600030101010101" pitchFamily="2" charset="-122"/>
            </a:endParaRPr>
          </a:p>
          <a:p>
            <a:pPr lvl="2" eaLnBrk="1" hangingPunct="1"/>
            <a:r>
              <a:rPr lang="zh-CN" altLang="en-US" sz="2000" dirty="0" smtClean="0">
                <a:ea typeface="宋体" panose="02010600030101010101" pitchFamily="2" charset="-122"/>
              </a:rPr>
              <a:t>预测错误时，需要阻塞流水线，重新取正确分支的指令，并更新分支“历史”数据</a:t>
            </a:r>
            <a:endParaRPr lang="en-AU" altLang="zh-CN" sz="2000" dirty="0" smtClean="0"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Footer Placeholder 2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EAEFE0F3-E6F7-4A9B-BBC3-04E7CAA18241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6</a:t>
            </a:fld>
            <a:endParaRPr lang="en-AU" altLang="zh-CN" sz="1400"/>
          </a:p>
        </p:txBody>
      </p:sp>
      <p:pic>
        <p:nvPicPr>
          <p:cNvPr id="14340" name="Picture 4" descr="f04-01-P37449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13" y="1557338"/>
            <a:ext cx="7739062" cy="4192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本框 1"/>
          <p:cNvSpPr txBox="1"/>
          <p:nvPr/>
        </p:nvSpPr>
        <p:spPr>
          <a:xfrm>
            <a:off x="5796136" y="1181916"/>
            <a:ext cx="25922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算术逻辑</a:t>
            </a:r>
            <a:r>
              <a:rPr lang="zh-CN" altLang="en-US" b="1" dirty="0"/>
              <a:t>指令</a:t>
            </a:r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任意多边形 6"/>
          <p:cNvSpPr/>
          <p:nvPr/>
        </p:nvSpPr>
        <p:spPr bwMode="auto">
          <a:xfrm>
            <a:off x="1265129" y="3956534"/>
            <a:ext cx="5373666" cy="593821"/>
          </a:xfrm>
          <a:custGeom>
            <a:avLst/>
            <a:gdLst>
              <a:gd name="connsiteX0" fmla="*/ 0 w 5373666"/>
              <a:gd name="connsiteY0" fmla="*/ 552836 h 593821"/>
              <a:gd name="connsiteX1" fmla="*/ 1528175 w 5373666"/>
              <a:gd name="connsiteY1" fmla="*/ 577888 h 593821"/>
              <a:gd name="connsiteX2" fmla="*/ 2417523 w 5373666"/>
              <a:gd name="connsiteY2" fmla="*/ 565362 h 593821"/>
              <a:gd name="connsiteX3" fmla="*/ 3181611 w 5373666"/>
              <a:gd name="connsiteY3" fmla="*/ 252211 h 593821"/>
              <a:gd name="connsiteX4" fmla="*/ 4709786 w 5373666"/>
              <a:gd name="connsiteY4" fmla="*/ 1691 h 593821"/>
              <a:gd name="connsiteX5" fmla="*/ 5373666 w 5373666"/>
              <a:gd name="connsiteY5" fmla="*/ 377471 h 593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73666" h="593821">
                <a:moveTo>
                  <a:pt x="0" y="552836"/>
                </a:moveTo>
                <a:lnTo>
                  <a:pt x="1528175" y="577888"/>
                </a:lnTo>
                <a:cubicBezTo>
                  <a:pt x="1931095" y="579976"/>
                  <a:pt x="2141950" y="619642"/>
                  <a:pt x="2417523" y="565362"/>
                </a:cubicBezTo>
                <a:cubicBezTo>
                  <a:pt x="2693096" y="511082"/>
                  <a:pt x="2799567" y="346156"/>
                  <a:pt x="3181611" y="252211"/>
                </a:cubicBezTo>
                <a:cubicBezTo>
                  <a:pt x="3563655" y="158266"/>
                  <a:pt x="4344444" y="-19186"/>
                  <a:pt x="4709786" y="1691"/>
                </a:cubicBezTo>
                <a:cubicBezTo>
                  <a:pt x="5075128" y="22568"/>
                  <a:pt x="5224397" y="200019"/>
                  <a:pt x="5373666" y="377471"/>
                </a:cubicBezTo>
              </a:path>
            </a:pathLst>
          </a:cu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任意多边形 10"/>
          <p:cNvSpPr/>
          <p:nvPr/>
        </p:nvSpPr>
        <p:spPr bwMode="auto">
          <a:xfrm>
            <a:off x="3444658" y="4484318"/>
            <a:ext cx="3194137" cy="590951"/>
          </a:xfrm>
          <a:custGeom>
            <a:avLst/>
            <a:gdLst>
              <a:gd name="connsiteX0" fmla="*/ 0 w 3194137"/>
              <a:gd name="connsiteY0" fmla="*/ 75156 h 590951"/>
              <a:gd name="connsiteX1" fmla="*/ 688931 w 3194137"/>
              <a:gd name="connsiteY1" fmla="*/ 488515 h 590951"/>
              <a:gd name="connsiteX2" fmla="*/ 1841326 w 3194137"/>
              <a:gd name="connsiteY2" fmla="*/ 588723 h 590951"/>
              <a:gd name="connsiteX3" fmla="*/ 2229632 w 3194137"/>
              <a:gd name="connsiteY3" fmla="*/ 425885 h 590951"/>
              <a:gd name="connsiteX4" fmla="*/ 2718147 w 3194137"/>
              <a:gd name="connsiteY4" fmla="*/ 375781 h 590951"/>
              <a:gd name="connsiteX5" fmla="*/ 3194137 w 3194137"/>
              <a:gd name="connsiteY5" fmla="*/ 0 h 590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94137" h="590951">
                <a:moveTo>
                  <a:pt x="0" y="75156"/>
                </a:moveTo>
                <a:cubicBezTo>
                  <a:pt x="191021" y="239038"/>
                  <a:pt x="382043" y="402921"/>
                  <a:pt x="688931" y="488515"/>
                </a:cubicBezTo>
                <a:cubicBezTo>
                  <a:pt x="995819" y="574109"/>
                  <a:pt x="1584543" y="599161"/>
                  <a:pt x="1841326" y="588723"/>
                </a:cubicBezTo>
                <a:cubicBezTo>
                  <a:pt x="2098109" y="578285"/>
                  <a:pt x="2083495" y="461375"/>
                  <a:pt x="2229632" y="425885"/>
                </a:cubicBezTo>
                <a:cubicBezTo>
                  <a:pt x="2375769" y="390395"/>
                  <a:pt x="2557396" y="446762"/>
                  <a:pt x="2718147" y="375781"/>
                </a:cubicBezTo>
                <a:cubicBezTo>
                  <a:pt x="2878898" y="304800"/>
                  <a:pt x="3036517" y="152400"/>
                  <a:pt x="3194137" y="0"/>
                </a:cubicBezTo>
              </a:path>
            </a:pathLst>
          </a:cu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任意多边形 13"/>
          <p:cNvSpPr/>
          <p:nvPr/>
        </p:nvSpPr>
        <p:spPr bwMode="auto">
          <a:xfrm>
            <a:off x="3876955" y="3244237"/>
            <a:ext cx="2963074" cy="1127347"/>
          </a:xfrm>
          <a:custGeom>
            <a:avLst/>
            <a:gdLst>
              <a:gd name="connsiteX0" fmla="*/ 2774366 w 2963074"/>
              <a:gd name="connsiteY0" fmla="*/ 1127347 h 1127347"/>
              <a:gd name="connsiteX1" fmla="*/ 2937204 w 2963074"/>
              <a:gd name="connsiteY1" fmla="*/ 739040 h 1127347"/>
              <a:gd name="connsiteX2" fmla="*/ 2912152 w 2963074"/>
              <a:gd name="connsiteY2" fmla="*/ 363259 h 1127347"/>
              <a:gd name="connsiteX3" fmla="*/ 2461215 w 2963074"/>
              <a:gd name="connsiteY3" fmla="*/ 50108 h 1127347"/>
              <a:gd name="connsiteX4" fmla="*/ 244108 w 2963074"/>
              <a:gd name="connsiteY4" fmla="*/ 37582 h 1127347"/>
              <a:gd name="connsiteX5" fmla="*/ 156426 w 2963074"/>
              <a:gd name="connsiteY5" fmla="*/ 413363 h 11273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63074" h="1127347">
                <a:moveTo>
                  <a:pt x="2774366" y="1127347"/>
                </a:moveTo>
                <a:cubicBezTo>
                  <a:pt x="2844303" y="996867"/>
                  <a:pt x="2914240" y="866388"/>
                  <a:pt x="2937204" y="739040"/>
                </a:cubicBezTo>
                <a:cubicBezTo>
                  <a:pt x="2960168" y="611692"/>
                  <a:pt x="2991484" y="478081"/>
                  <a:pt x="2912152" y="363259"/>
                </a:cubicBezTo>
                <a:cubicBezTo>
                  <a:pt x="2832821" y="248437"/>
                  <a:pt x="2905889" y="104387"/>
                  <a:pt x="2461215" y="50108"/>
                </a:cubicBezTo>
                <a:cubicBezTo>
                  <a:pt x="2016541" y="-4171"/>
                  <a:pt x="628239" y="-22960"/>
                  <a:pt x="244108" y="37582"/>
                </a:cubicBezTo>
                <a:cubicBezTo>
                  <a:pt x="-140023" y="98124"/>
                  <a:pt x="8201" y="255743"/>
                  <a:pt x="156426" y="413363"/>
                </a:cubicBezTo>
              </a:path>
            </a:pathLst>
          </a:cu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任意多边形 14"/>
          <p:cNvSpPr/>
          <p:nvPr/>
        </p:nvSpPr>
        <p:spPr bwMode="auto">
          <a:xfrm>
            <a:off x="848895" y="1496846"/>
            <a:ext cx="2821816" cy="2824633"/>
          </a:xfrm>
          <a:custGeom>
            <a:avLst/>
            <a:gdLst>
              <a:gd name="connsiteX0" fmla="*/ 491390 w 2821816"/>
              <a:gd name="connsiteY0" fmla="*/ 2799581 h 2824633"/>
              <a:gd name="connsiteX1" fmla="*/ 654228 w 2821816"/>
              <a:gd name="connsiteY1" fmla="*/ 2699373 h 2824633"/>
              <a:gd name="connsiteX2" fmla="*/ 766963 w 2821816"/>
              <a:gd name="connsiteY2" fmla="*/ 2273488 h 2824633"/>
              <a:gd name="connsiteX3" fmla="*/ 879697 w 2821816"/>
              <a:gd name="connsiteY3" fmla="*/ 1609609 h 2824633"/>
              <a:gd name="connsiteX4" fmla="*/ 1969461 w 2821816"/>
              <a:gd name="connsiteY4" fmla="*/ 1521927 h 2824633"/>
              <a:gd name="connsiteX5" fmla="*/ 2457976 w 2821816"/>
              <a:gd name="connsiteY5" fmla="*/ 1258880 h 2824633"/>
              <a:gd name="connsiteX6" fmla="*/ 2771127 w 2821816"/>
              <a:gd name="connsiteY6" fmla="*/ 1096042 h 2824633"/>
              <a:gd name="connsiteX7" fmla="*/ 2771127 w 2821816"/>
              <a:gd name="connsiteY7" fmla="*/ 244272 h 2824633"/>
              <a:gd name="connsiteX8" fmla="*/ 2282612 w 2821816"/>
              <a:gd name="connsiteY8" fmla="*/ 31329 h 2824633"/>
              <a:gd name="connsiteX9" fmla="*/ 428760 w 2821816"/>
              <a:gd name="connsiteY9" fmla="*/ 56381 h 2824633"/>
              <a:gd name="connsiteX10" fmla="*/ 115609 w 2821816"/>
              <a:gd name="connsiteY10" fmla="*/ 544896 h 2824633"/>
              <a:gd name="connsiteX11" fmla="*/ 2875 w 2821816"/>
              <a:gd name="connsiteY11" fmla="*/ 2160754 h 2824633"/>
              <a:gd name="connsiteX12" fmla="*/ 215817 w 2821816"/>
              <a:gd name="connsiteY12" fmla="*/ 2824633 h 2824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821816" h="2824633">
                <a:moveTo>
                  <a:pt x="491390" y="2799581"/>
                </a:moveTo>
                <a:cubicBezTo>
                  <a:pt x="549844" y="2793318"/>
                  <a:pt x="608299" y="2787055"/>
                  <a:pt x="654228" y="2699373"/>
                </a:cubicBezTo>
                <a:cubicBezTo>
                  <a:pt x="700157" y="2611691"/>
                  <a:pt x="729385" y="2455115"/>
                  <a:pt x="766963" y="2273488"/>
                </a:cubicBezTo>
                <a:cubicBezTo>
                  <a:pt x="804541" y="2091861"/>
                  <a:pt x="679281" y="1734869"/>
                  <a:pt x="879697" y="1609609"/>
                </a:cubicBezTo>
                <a:cubicBezTo>
                  <a:pt x="1080113" y="1484349"/>
                  <a:pt x="1706415" y="1580382"/>
                  <a:pt x="1969461" y="1521927"/>
                </a:cubicBezTo>
                <a:cubicBezTo>
                  <a:pt x="2232507" y="1463472"/>
                  <a:pt x="2324365" y="1329861"/>
                  <a:pt x="2457976" y="1258880"/>
                </a:cubicBezTo>
                <a:cubicBezTo>
                  <a:pt x="2591587" y="1187899"/>
                  <a:pt x="2718935" y="1265143"/>
                  <a:pt x="2771127" y="1096042"/>
                </a:cubicBezTo>
                <a:cubicBezTo>
                  <a:pt x="2823319" y="926941"/>
                  <a:pt x="2852546" y="421724"/>
                  <a:pt x="2771127" y="244272"/>
                </a:cubicBezTo>
                <a:cubicBezTo>
                  <a:pt x="2689708" y="66820"/>
                  <a:pt x="2673007" y="62644"/>
                  <a:pt x="2282612" y="31329"/>
                </a:cubicBezTo>
                <a:cubicBezTo>
                  <a:pt x="1892218" y="14"/>
                  <a:pt x="789927" y="-29214"/>
                  <a:pt x="428760" y="56381"/>
                </a:cubicBezTo>
                <a:cubicBezTo>
                  <a:pt x="67593" y="141976"/>
                  <a:pt x="186590" y="194167"/>
                  <a:pt x="115609" y="544896"/>
                </a:cubicBezTo>
                <a:cubicBezTo>
                  <a:pt x="44628" y="895625"/>
                  <a:pt x="-13826" y="1780798"/>
                  <a:pt x="2875" y="2160754"/>
                </a:cubicBezTo>
                <a:cubicBezTo>
                  <a:pt x="19576" y="2540710"/>
                  <a:pt x="117696" y="2682671"/>
                  <a:pt x="215817" y="2824633"/>
                </a:cubicBezTo>
              </a:path>
            </a:pathLst>
          </a:custGeom>
          <a:noFill/>
          <a:ln w="1905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0562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" grpId="0" animBg="1"/>
      <p:bldP spid="14" grpId="0" animBg="1"/>
      <p:bldP spid="15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7F8FF1D6-A72D-4CEE-BDF8-533384C4AF9A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60</a:t>
            </a:fld>
            <a:endParaRPr lang="en-AU" altLang="zh-CN" sz="1400"/>
          </a:p>
        </p:txBody>
      </p:sp>
      <p:sp>
        <p:nvSpPr>
          <p:cNvPr id="10445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流水线小结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  <p:sp>
        <p:nvSpPr>
          <p:cNvPr id="10445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1844675"/>
            <a:ext cx="8270875" cy="4392613"/>
          </a:xfrm>
        </p:spPr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流水技术通过增加指令的吞吐量而提高性能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dirty="0" smtClean="0">
                <a:ea typeface="宋体" panose="02010600030101010101" pitchFamily="2" charset="-122"/>
              </a:rPr>
              <a:t>并行地执行多条指令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dirty="0" smtClean="0">
                <a:ea typeface="宋体" panose="02010600030101010101" pitchFamily="2" charset="-122"/>
              </a:rPr>
              <a:t>每条指令所需的执行时间不变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会出现冒险现象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dirty="0" smtClean="0">
                <a:ea typeface="宋体" panose="02010600030101010101" pitchFamily="2" charset="-122"/>
              </a:rPr>
              <a:t>结构冒险，数据冒险，控制冒险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指令集的设计影响流水实现的复杂度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eaLnBrk="1" hangingPunct="1"/>
            <a:endParaRPr lang="en-US" altLang="zh-CN" dirty="0"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练习题：</a:t>
            </a:r>
            <a:r>
              <a:rPr lang="en-US" altLang="zh-CN" smtClean="0">
                <a:ea typeface="宋体" panose="02010600030101010101" pitchFamily="2" charset="-122"/>
              </a:rPr>
              <a:t>P192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  <p:sp>
        <p:nvSpPr>
          <p:cNvPr id="104453" name="Text Box 4"/>
          <p:cNvSpPr txBox="1">
            <a:spLocks noChangeArrowheads="1"/>
          </p:cNvSpPr>
          <p:nvPr/>
        </p:nvSpPr>
        <p:spPr bwMode="auto">
          <a:xfrm>
            <a:off x="684213" y="1258888"/>
            <a:ext cx="803425" cy="461665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b="1" dirty="0" smtClean="0">
                <a:solidFill>
                  <a:schemeClr val="folHlink"/>
                </a:solidFill>
                <a:latin typeface="Arial Black" panose="020B0A04020102020204" pitchFamily="34" charset="0"/>
                <a:ea typeface="宋体" panose="02010600030101010101" pitchFamily="2" charset="-122"/>
              </a:rPr>
              <a:t>概览</a:t>
            </a:r>
            <a:endParaRPr lang="en-US" altLang="zh-CN" sz="2400" b="1" dirty="0">
              <a:solidFill>
                <a:schemeClr val="folHlink"/>
              </a:solidFill>
              <a:latin typeface="Arial Black" panose="020B0A040201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Footer Placeholder 2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71105467-F761-4E0B-871C-0D247C6B7D79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61</a:t>
            </a:fld>
            <a:endParaRPr lang="en-AU" altLang="zh-CN" sz="1400"/>
          </a:p>
        </p:txBody>
      </p:sp>
      <p:pic>
        <p:nvPicPr>
          <p:cNvPr id="106499" name="Picture 9" descr="f04-33-P37449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1196975"/>
            <a:ext cx="7146925" cy="516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650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 smtClean="0">
                <a:ea typeface="宋体" panose="02010600030101010101" pitchFamily="2" charset="-122"/>
              </a:rPr>
              <a:t>4.6</a:t>
            </a:r>
            <a:r>
              <a:rPr lang="zh-CN" altLang="en-US" dirty="0" smtClean="0">
                <a:ea typeface="宋体" panose="02010600030101010101" pitchFamily="2" charset="-122"/>
              </a:rPr>
              <a:t> </a:t>
            </a:r>
            <a:r>
              <a:rPr lang="en-US" altLang="zh-CN" dirty="0" smtClean="0">
                <a:ea typeface="宋体" panose="02010600030101010101" pitchFamily="2" charset="-122"/>
              </a:rPr>
              <a:t>MIPS </a:t>
            </a:r>
            <a:r>
              <a:rPr lang="zh-CN" altLang="en-US" dirty="0" smtClean="0">
                <a:ea typeface="宋体" panose="02010600030101010101" pitchFamily="2" charset="-122"/>
              </a:rPr>
              <a:t>流水化的数据通路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  <p:sp>
        <p:nvSpPr>
          <p:cNvPr id="106501" name="Text Box 3"/>
          <p:cNvSpPr txBox="1">
            <a:spLocks noChangeArrowheads="1"/>
          </p:cNvSpPr>
          <p:nvPr/>
        </p:nvSpPr>
        <p:spPr bwMode="auto">
          <a:xfrm rot="5400000">
            <a:off x="7027069" y="1750219"/>
            <a:ext cx="3867150" cy="366712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solidFill>
                  <a:schemeClr val="folHlink"/>
                </a:solidFill>
                <a:ea typeface="宋体" panose="02010600030101010101" pitchFamily="2" charset="-122"/>
              </a:rPr>
              <a:t>§4.6 Pipelined Datapath and Control</a:t>
            </a:r>
          </a:p>
        </p:txBody>
      </p:sp>
      <p:sp>
        <p:nvSpPr>
          <p:cNvPr id="106502" name="AutoShape 5"/>
          <p:cNvSpPr>
            <a:spLocks/>
          </p:cNvSpPr>
          <p:nvPr/>
        </p:nvSpPr>
        <p:spPr bwMode="auto">
          <a:xfrm>
            <a:off x="2124075" y="5157788"/>
            <a:ext cx="571500" cy="330200"/>
          </a:xfrm>
          <a:prstGeom prst="borderCallout1">
            <a:avLst>
              <a:gd name="adj1" fmla="val 34616"/>
              <a:gd name="adj2" fmla="val 113333"/>
              <a:gd name="adj3" fmla="val -118750"/>
              <a:gd name="adj4" fmla="val 229722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 type="triangle" w="med" len="med"/>
          </a:ln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>
                <a:ea typeface="宋体" panose="02010600030101010101" pitchFamily="2" charset="-122"/>
              </a:rPr>
              <a:t>WB</a:t>
            </a:r>
            <a:endParaRPr lang="en-AU" altLang="zh-CN" sz="1400">
              <a:ea typeface="宋体" panose="02010600030101010101" pitchFamily="2" charset="-122"/>
            </a:endParaRPr>
          </a:p>
        </p:txBody>
      </p:sp>
      <p:sp>
        <p:nvSpPr>
          <p:cNvPr id="106503" name="AutoShape 6"/>
          <p:cNvSpPr>
            <a:spLocks/>
          </p:cNvSpPr>
          <p:nvPr/>
        </p:nvSpPr>
        <p:spPr bwMode="auto">
          <a:xfrm>
            <a:off x="395288" y="4292600"/>
            <a:ext cx="650875" cy="330200"/>
          </a:xfrm>
          <a:prstGeom prst="borderCallout1">
            <a:avLst>
              <a:gd name="adj1" fmla="val 34616"/>
              <a:gd name="adj2" fmla="val 111708"/>
              <a:gd name="adj3" fmla="val -68269"/>
              <a:gd name="adj4" fmla="val 15341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 type="triangle" w="med" len="med"/>
          </a:ln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>
                <a:ea typeface="宋体" panose="02010600030101010101" pitchFamily="2" charset="-122"/>
              </a:rPr>
              <a:t>MEM</a:t>
            </a:r>
            <a:endParaRPr lang="en-AU" altLang="zh-CN" sz="1400">
              <a:ea typeface="宋体" panose="02010600030101010101" pitchFamily="2" charset="-122"/>
            </a:endParaRPr>
          </a:p>
        </p:txBody>
      </p:sp>
      <p:sp>
        <p:nvSpPr>
          <p:cNvPr id="106504" name="Text Box 7"/>
          <p:cNvSpPr txBox="1">
            <a:spLocks noChangeArrowheads="1"/>
          </p:cNvSpPr>
          <p:nvPr/>
        </p:nvSpPr>
        <p:spPr bwMode="auto">
          <a:xfrm>
            <a:off x="179388" y="5013325"/>
            <a:ext cx="1512887" cy="92551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ea typeface="宋体" panose="02010600030101010101" pitchFamily="2" charset="-122"/>
              </a:rPr>
              <a:t>Right-to-left flow leads to hazards</a:t>
            </a:r>
            <a:endParaRPr lang="en-AU" altLang="zh-CN" sz="1800">
              <a:ea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661961" y="1412776"/>
            <a:ext cx="10081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>
                <a:solidFill>
                  <a:srgbClr val="FF0000"/>
                </a:solidFill>
              </a:rPr>
              <a:t>1</a:t>
            </a:r>
            <a:r>
              <a:rPr lang="zh-CN" altLang="en-US" dirty="0" smtClean="0">
                <a:solidFill>
                  <a:srgbClr val="FF0000"/>
                </a:solidFill>
              </a:rPr>
              <a:t>级 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pPr algn="ctr"/>
            <a:r>
              <a:rPr lang="zh-CN" altLang="en-US" sz="1200" dirty="0" smtClean="0">
                <a:solidFill>
                  <a:srgbClr val="009900"/>
                </a:solidFill>
              </a:rPr>
              <a:t>取指令</a:t>
            </a:r>
            <a:endParaRPr lang="zh-CN" altLang="en-US" sz="1200" dirty="0">
              <a:solidFill>
                <a:srgbClr val="009900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102121" y="1412776"/>
            <a:ext cx="15121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>
                <a:solidFill>
                  <a:srgbClr val="FF0000"/>
                </a:solidFill>
              </a:rPr>
              <a:t>2</a:t>
            </a:r>
            <a:r>
              <a:rPr lang="zh-CN" altLang="en-US" dirty="0" smtClean="0">
                <a:solidFill>
                  <a:srgbClr val="FF0000"/>
                </a:solidFill>
              </a:rPr>
              <a:t>级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pPr algn="ctr"/>
            <a:r>
              <a:rPr lang="zh-CN" altLang="en-US" sz="1200" dirty="0">
                <a:solidFill>
                  <a:srgbClr val="009900"/>
                </a:solidFill>
              </a:rPr>
              <a:t>指令解码</a:t>
            </a:r>
            <a:r>
              <a:rPr lang="en-US" altLang="zh-CN" sz="1200" dirty="0">
                <a:solidFill>
                  <a:srgbClr val="009900"/>
                </a:solidFill>
              </a:rPr>
              <a:t>/</a:t>
            </a:r>
            <a:r>
              <a:rPr lang="zh-CN" altLang="en-US" sz="1200" dirty="0">
                <a:solidFill>
                  <a:srgbClr val="009900"/>
                </a:solidFill>
              </a:rPr>
              <a:t>读寄存器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4614289" y="1412776"/>
            <a:ext cx="12961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>
                <a:solidFill>
                  <a:srgbClr val="FF0000"/>
                </a:solidFill>
              </a:rPr>
              <a:t>3</a:t>
            </a:r>
            <a:r>
              <a:rPr lang="zh-CN" altLang="en-US" dirty="0" smtClean="0">
                <a:solidFill>
                  <a:srgbClr val="FF0000"/>
                </a:solidFill>
              </a:rPr>
              <a:t>级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pPr algn="ctr"/>
            <a:r>
              <a:rPr lang="zh-CN" altLang="en-US" sz="1200" dirty="0">
                <a:solidFill>
                  <a:srgbClr val="009900"/>
                </a:solidFill>
              </a:rPr>
              <a:t>运算</a:t>
            </a:r>
            <a:r>
              <a:rPr lang="en-US" altLang="zh-CN" sz="1200" dirty="0">
                <a:solidFill>
                  <a:srgbClr val="009900"/>
                </a:solidFill>
              </a:rPr>
              <a:t>/</a:t>
            </a:r>
            <a:r>
              <a:rPr lang="zh-CN" altLang="en-US" sz="1200" dirty="0">
                <a:solidFill>
                  <a:srgbClr val="009900"/>
                </a:solidFill>
              </a:rPr>
              <a:t>地址计算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5982441" y="1412776"/>
            <a:ext cx="14401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>
                <a:solidFill>
                  <a:srgbClr val="FF0000"/>
                </a:solidFill>
              </a:rPr>
              <a:t>4</a:t>
            </a:r>
            <a:r>
              <a:rPr lang="zh-CN" altLang="en-US" dirty="0" smtClean="0">
                <a:solidFill>
                  <a:srgbClr val="FF0000"/>
                </a:solidFill>
              </a:rPr>
              <a:t>级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pPr algn="ctr"/>
            <a:r>
              <a:rPr lang="zh-CN" altLang="en-US" sz="1200" dirty="0">
                <a:solidFill>
                  <a:srgbClr val="009900"/>
                </a:solidFill>
              </a:rPr>
              <a:t>数据存储器访问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7422601" y="1412776"/>
            <a:ext cx="10801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>
                <a:solidFill>
                  <a:srgbClr val="FF0000"/>
                </a:solidFill>
              </a:rPr>
              <a:t>5</a:t>
            </a:r>
            <a:r>
              <a:rPr lang="zh-CN" altLang="en-US" dirty="0" smtClean="0">
                <a:solidFill>
                  <a:srgbClr val="FF0000"/>
                </a:solidFill>
              </a:rPr>
              <a:t>级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pPr algn="ctr"/>
            <a:r>
              <a:rPr lang="zh-CN" altLang="en-US" sz="1200" dirty="0">
                <a:solidFill>
                  <a:srgbClr val="009900"/>
                </a:solidFill>
              </a:rPr>
              <a:t>写寄存器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ea typeface="宋体" panose="02010600030101010101" pitchFamily="2" charset="-122"/>
              </a:rPr>
              <a:t>“多时钟周期”</a:t>
            </a:r>
            <a:r>
              <a:rPr lang="zh-CN" altLang="en-US" dirty="0">
                <a:ea typeface="宋体" panose="02010600030101010101" pitchFamily="2" charset="-122"/>
              </a:rPr>
              <a:t>流水线图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4213" y="1125538"/>
            <a:ext cx="8270875" cy="1943422"/>
          </a:xfrm>
        </p:spPr>
        <p:txBody>
          <a:bodyPr/>
          <a:lstStyle/>
          <a:p>
            <a:r>
              <a:rPr lang="zh-CN" altLang="en-US" dirty="0" smtClean="0"/>
              <a:t>以指令为中心，绘制其流水执行过程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图中似乎给每条指令安排了独立的数据通路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实际上各条指令可以分时共享这些部件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 altLang="zh-CN" smtClean="0"/>
              <a:t>Chapter 4 — The Processor — </a:t>
            </a:r>
            <a:fld id="{2BC4159C-8FB5-4701-B7E8-AE7E0381651F}" type="slidenum">
              <a:rPr lang="en-AU" altLang="zh-CN" smtClean="0"/>
              <a:pPr>
                <a:defRPr/>
              </a:pPr>
              <a:t>62</a:t>
            </a:fld>
            <a:endParaRPr lang="en-AU" alt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3648" y="2701082"/>
            <a:ext cx="6388616" cy="3975720"/>
          </a:xfrm>
          <a:prstGeom prst="rect">
            <a:avLst/>
          </a:prstGeom>
        </p:spPr>
      </p:pic>
      <p:sp>
        <p:nvSpPr>
          <p:cNvPr id="6" name="圆角矩形 5"/>
          <p:cNvSpPr/>
          <p:nvPr/>
        </p:nvSpPr>
        <p:spPr bwMode="auto">
          <a:xfrm>
            <a:off x="5093110" y="3573016"/>
            <a:ext cx="580103" cy="2952328"/>
          </a:xfrm>
          <a:prstGeom prst="round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8" name="直接连接符 7"/>
          <p:cNvCxnSpPr/>
          <p:nvPr/>
        </p:nvCxnSpPr>
        <p:spPr bwMode="auto">
          <a:xfrm>
            <a:off x="5364088" y="5949280"/>
            <a:ext cx="0" cy="36004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367171616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 dirty="0"/>
              <a:t>Chapter 4 — The Processor — </a:t>
            </a:r>
            <a:fld id="{7D3148F5-12B6-4551-9ED9-E50F335A57E6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63</a:t>
            </a:fld>
            <a:endParaRPr lang="en-AU" altLang="zh-CN" sz="1400" dirty="0"/>
          </a:p>
        </p:txBody>
      </p:sp>
      <p:sp>
        <p:nvSpPr>
          <p:cNvPr id="11059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流水处理的表示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  <p:sp>
        <p:nvSpPr>
          <p:cNvPr id="1105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1125538"/>
            <a:ext cx="8270875" cy="4247678"/>
          </a:xfrm>
        </p:spPr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指令流在流水线数据通路中逐个周期的往前流动处理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dirty="0" smtClean="0">
                <a:ea typeface="宋体" panose="02010600030101010101" pitchFamily="2" charset="-122"/>
              </a:rPr>
              <a:t>“单时钟周期”流水线图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2" eaLnBrk="1" hangingPunct="1"/>
            <a:r>
              <a:rPr lang="zh-CN" altLang="en-US" dirty="0" smtClean="0">
                <a:ea typeface="宋体" panose="02010600030101010101" pitchFamily="2" charset="-122"/>
              </a:rPr>
              <a:t>展示某一个周期的流水线各级使用情况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2" eaLnBrk="1" hangingPunct="1"/>
            <a:r>
              <a:rPr lang="zh-CN" altLang="en-US" dirty="0" smtClean="0">
                <a:ea typeface="宋体" panose="02010600030101010101" pitchFamily="2" charset="-122"/>
              </a:rPr>
              <a:t>将正在使用的部件突出地显示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dirty="0" smtClean="0">
                <a:ea typeface="宋体" panose="02010600030101010101" pitchFamily="2" charset="-122"/>
              </a:rPr>
              <a:t>比较：多时钟周期流水线图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2" eaLnBrk="1" hangingPunct="1"/>
            <a:r>
              <a:rPr lang="zh-CN" altLang="en-US" dirty="0" smtClean="0">
                <a:ea typeface="宋体" panose="02010600030101010101" pitchFamily="2" charset="-122"/>
              </a:rPr>
              <a:t>按时间轴表示指令序列经过的各级处理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后面将使用“单周期”图来表示取数与存数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4732F7A1-A0B2-4E29-AD23-B4ABD0A1B081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64</a:t>
            </a:fld>
            <a:endParaRPr lang="en-AU" altLang="zh-CN" sz="1400"/>
          </a:p>
        </p:txBody>
      </p:sp>
      <p:pic>
        <p:nvPicPr>
          <p:cNvPr id="108547" name="Picture 7" descr="f04-35-P37449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2492375"/>
            <a:ext cx="7993063" cy="3681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854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流水线寄存器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  <p:sp>
        <p:nvSpPr>
          <p:cNvPr id="10854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1125538"/>
            <a:ext cx="8351837" cy="1306512"/>
          </a:xfrm>
        </p:spPr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各级之间需要增加流水线寄存器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dirty="0" smtClean="0">
                <a:ea typeface="宋体" panose="02010600030101010101" pitchFamily="2" charset="-122"/>
              </a:rPr>
              <a:t>用于记录前一时钟周期产生的结果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  <p:sp>
        <p:nvSpPr>
          <p:cNvPr id="2" name="椭圆 1"/>
          <p:cNvSpPr/>
          <p:nvPr/>
        </p:nvSpPr>
        <p:spPr bwMode="auto">
          <a:xfrm>
            <a:off x="2987824" y="2649538"/>
            <a:ext cx="360040" cy="203398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椭圆 6"/>
          <p:cNvSpPr/>
          <p:nvPr/>
        </p:nvSpPr>
        <p:spPr bwMode="auto">
          <a:xfrm>
            <a:off x="4752181" y="2649538"/>
            <a:ext cx="360040" cy="203398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椭圆 7"/>
          <p:cNvSpPr/>
          <p:nvPr/>
        </p:nvSpPr>
        <p:spPr bwMode="auto">
          <a:xfrm>
            <a:off x="6401374" y="2649538"/>
            <a:ext cx="360040" cy="203398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椭圆 8"/>
          <p:cNvSpPr/>
          <p:nvPr/>
        </p:nvSpPr>
        <p:spPr bwMode="auto">
          <a:xfrm>
            <a:off x="7870546" y="2649538"/>
            <a:ext cx="517877" cy="203398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椭圆 9"/>
          <p:cNvSpPr/>
          <p:nvPr/>
        </p:nvSpPr>
        <p:spPr bwMode="auto">
          <a:xfrm>
            <a:off x="1259633" y="3861048"/>
            <a:ext cx="288032" cy="648072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108926" y="6309320"/>
            <a:ext cx="13681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图 </a:t>
            </a:r>
            <a:r>
              <a:rPr lang="en-US" altLang="zh-CN" dirty="0" smtClean="0"/>
              <a:t>4-35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Footer Placeholder 2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 dirty="0"/>
              <a:t>Chapter 4 — The Processor — </a:t>
            </a:r>
            <a:fld id="{59DBB8BC-939A-4BD6-96BD-0E3088408FF8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65</a:t>
            </a:fld>
            <a:endParaRPr lang="en-AU" altLang="zh-CN" sz="1400" dirty="0"/>
          </a:p>
        </p:txBody>
      </p:sp>
      <p:pic>
        <p:nvPicPr>
          <p:cNvPr id="112643" name="Picture 7" descr="f04-36-P374493-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3" y="1420813"/>
            <a:ext cx="8186737" cy="439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64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 err="1" smtClean="0">
                <a:ea typeface="宋体" panose="02010600030101010101" pitchFamily="2" charset="-122"/>
              </a:rPr>
              <a:t>lw</a:t>
            </a:r>
            <a:r>
              <a:rPr lang="en-US" altLang="zh-CN" dirty="0" smtClean="0">
                <a:ea typeface="宋体" panose="02010600030101010101" pitchFamily="2" charset="-122"/>
              </a:rPr>
              <a:t>/</a:t>
            </a:r>
            <a:r>
              <a:rPr lang="en-US" altLang="zh-CN" dirty="0" err="1" smtClean="0">
                <a:ea typeface="宋体" panose="02010600030101010101" pitchFamily="2" charset="-122"/>
              </a:rPr>
              <a:t>sw</a:t>
            </a:r>
            <a:r>
              <a:rPr lang="zh-CN" altLang="en-US" dirty="0" smtClean="0">
                <a:ea typeface="宋体" panose="02010600030101010101" pitchFamily="2" charset="-122"/>
              </a:rPr>
              <a:t>指令</a:t>
            </a:r>
            <a:r>
              <a:rPr lang="zh-CN" altLang="en-US" dirty="0">
                <a:ea typeface="宋体" panose="02010600030101010101" pitchFamily="2" charset="-122"/>
              </a:rPr>
              <a:t>的</a:t>
            </a:r>
            <a:r>
              <a:rPr lang="zh-CN" altLang="en-US" dirty="0" smtClean="0">
                <a:ea typeface="宋体" panose="02010600030101010101" pitchFamily="2" charset="-122"/>
              </a:rPr>
              <a:t>流水操作</a:t>
            </a:r>
            <a:r>
              <a:rPr lang="en-US" altLang="zh-CN" dirty="0" smtClean="0">
                <a:ea typeface="宋体" panose="02010600030101010101" pitchFamily="2" charset="-122"/>
              </a:rPr>
              <a:t>——IF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115616" y="6160086"/>
            <a:ext cx="31683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图 </a:t>
            </a:r>
            <a:r>
              <a:rPr lang="en-US" altLang="zh-CN" dirty="0" smtClean="0"/>
              <a:t>4-36</a:t>
            </a:r>
            <a:r>
              <a:rPr lang="zh-CN" altLang="en-US" dirty="0" smtClean="0"/>
              <a:t> </a:t>
            </a:r>
            <a:r>
              <a:rPr lang="en-US" altLang="zh-CN" dirty="0"/>
              <a:t> 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lw</a:t>
            </a:r>
            <a:r>
              <a:rPr lang="zh-CN" altLang="en-US" dirty="0" smtClean="0"/>
              <a:t>指令第一级处理</a:t>
            </a:r>
            <a:endParaRPr lang="zh-CN" altLang="en-US" dirty="0"/>
          </a:p>
        </p:txBody>
      </p:sp>
      <p:sp>
        <p:nvSpPr>
          <p:cNvPr id="2" name="椭圆 1"/>
          <p:cNvSpPr/>
          <p:nvPr/>
        </p:nvSpPr>
        <p:spPr bwMode="auto">
          <a:xfrm>
            <a:off x="2915816" y="2492896"/>
            <a:ext cx="288032" cy="720080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椭圆 6"/>
          <p:cNvSpPr/>
          <p:nvPr/>
        </p:nvSpPr>
        <p:spPr bwMode="auto">
          <a:xfrm>
            <a:off x="2915816" y="3596342"/>
            <a:ext cx="288032" cy="1416833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Footer Placeholder 2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4BC396C0-154A-4CEB-8F80-8BC88FB634A9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66</a:t>
            </a:fld>
            <a:endParaRPr lang="en-AU" altLang="zh-CN" sz="1400"/>
          </a:p>
        </p:txBody>
      </p:sp>
      <p:pic>
        <p:nvPicPr>
          <p:cNvPr id="114691" name="Picture 7" descr="f04-36-P374493-I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3" y="1452563"/>
            <a:ext cx="8183562" cy="4383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469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 err="1">
                <a:ea typeface="宋体" panose="02010600030101010101" pitchFamily="2" charset="-122"/>
              </a:rPr>
              <a:t>lw</a:t>
            </a:r>
            <a:r>
              <a:rPr lang="en-US" altLang="zh-CN" dirty="0">
                <a:ea typeface="宋体" panose="02010600030101010101" pitchFamily="2" charset="-122"/>
              </a:rPr>
              <a:t>/</a:t>
            </a:r>
            <a:r>
              <a:rPr lang="en-US" altLang="zh-CN" dirty="0" err="1">
                <a:ea typeface="宋体" panose="02010600030101010101" pitchFamily="2" charset="-122"/>
              </a:rPr>
              <a:t>sw</a:t>
            </a:r>
            <a:r>
              <a:rPr lang="zh-CN" altLang="en-US" dirty="0">
                <a:ea typeface="宋体" panose="02010600030101010101" pitchFamily="2" charset="-122"/>
              </a:rPr>
              <a:t>指令的流水操作</a:t>
            </a:r>
            <a:r>
              <a:rPr lang="en-US" altLang="zh-CN" dirty="0" smtClean="0">
                <a:ea typeface="宋体" panose="02010600030101010101" pitchFamily="2" charset="-122"/>
              </a:rPr>
              <a:t>——ID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  <p:sp>
        <p:nvSpPr>
          <p:cNvPr id="5" name="椭圆 4"/>
          <p:cNvSpPr/>
          <p:nvPr/>
        </p:nvSpPr>
        <p:spPr bwMode="auto">
          <a:xfrm>
            <a:off x="4774526" y="2492896"/>
            <a:ext cx="288032" cy="720080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椭圆 5"/>
          <p:cNvSpPr/>
          <p:nvPr/>
        </p:nvSpPr>
        <p:spPr bwMode="auto">
          <a:xfrm>
            <a:off x="4774526" y="3717031"/>
            <a:ext cx="288032" cy="325065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椭圆 6"/>
          <p:cNvSpPr/>
          <p:nvPr/>
        </p:nvSpPr>
        <p:spPr bwMode="auto">
          <a:xfrm>
            <a:off x="4774526" y="4062798"/>
            <a:ext cx="288032" cy="325065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椭圆 7"/>
          <p:cNvSpPr/>
          <p:nvPr/>
        </p:nvSpPr>
        <p:spPr bwMode="auto">
          <a:xfrm>
            <a:off x="4774526" y="4961732"/>
            <a:ext cx="288032" cy="325065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椭圆 8"/>
          <p:cNvSpPr/>
          <p:nvPr/>
        </p:nvSpPr>
        <p:spPr bwMode="auto">
          <a:xfrm>
            <a:off x="3131840" y="2492896"/>
            <a:ext cx="288032" cy="720080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椭圆 10"/>
          <p:cNvSpPr/>
          <p:nvPr/>
        </p:nvSpPr>
        <p:spPr bwMode="auto">
          <a:xfrm>
            <a:off x="3128128" y="3717031"/>
            <a:ext cx="219736" cy="936105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Footer Placeholder 2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 dirty="0"/>
              <a:t>Chapter 4 — The Processor — </a:t>
            </a:r>
            <a:fld id="{CE3331B4-F50A-47F2-B93F-4E54D61A53D8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67</a:t>
            </a:fld>
            <a:endParaRPr lang="en-AU" altLang="zh-CN" sz="1400" dirty="0"/>
          </a:p>
        </p:txBody>
      </p:sp>
      <p:pic>
        <p:nvPicPr>
          <p:cNvPr id="116739" name="Picture 6" descr="f04-37-P37449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099" y="1380857"/>
            <a:ext cx="8137525" cy="4462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6740" name="Rectangle 2"/>
          <p:cNvSpPr>
            <a:spLocks noGrp="1" noChangeArrowheads="1"/>
          </p:cNvSpPr>
          <p:nvPr>
            <p:ph type="title"/>
          </p:nvPr>
        </p:nvSpPr>
        <p:spPr>
          <a:xfrm>
            <a:off x="684213" y="138609"/>
            <a:ext cx="8259762" cy="769441"/>
          </a:xfrm>
        </p:spPr>
        <p:txBody>
          <a:bodyPr/>
          <a:lstStyle/>
          <a:p>
            <a:pPr eaLnBrk="1" hangingPunct="1"/>
            <a:r>
              <a:rPr lang="en-US" altLang="zh-CN" dirty="0" err="1" smtClean="0">
                <a:ea typeface="宋体" panose="02010600030101010101" pitchFamily="2" charset="-122"/>
              </a:rPr>
              <a:t>lw</a:t>
            </a:r>
            <a:r>
              <a:rPr lang="zh-CN" altLang="en-US" dirty="0" smtClean="0">
                <a:ea typeface="宋体" panose="02010600030101010101" pitchFamily="2" charset="-122"/>
              </a:rPr>
              <a:t>指令</a:t>
            </a:r>
            <a:r>
              <a:rPr lang="zh-CN" altLang="en-US" dirty="0">
                <a:ea typeface="宋体" panose="02010600030101010101" pitchFamily="2" charset="-122"/>
              </a:rPr>
              <a:t>的流水操作</a:t>
            </a:r>
            <a:r>
              <a:rPr lang="en-US" altLang="zh-CN" dirty="0" smtClean="0">
                <a:ea typeface="宋体" panose="02010600030101010101" pitchFamily="2" charset="-122"/>
              </a:rPr>
              <a:t>——EX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  <p:sp>
        <p:nvSpPr>
          <p:cNvPr id="5" name="椭圆 4"/>
          <p:cNvSpPr/>
          <p:nvPr/>
        </p:nvSpPr>
        <p:spPr bwMode="auto">
          <a:xfrm>
            <a:off x="4918542" y="3717031"/>
            <a:ext cx="288032" cy="325065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椭圆 6"/>
          <p:cNvSpPr/>
          <p:nvPr/>
        </p:nvSpPr>
        <p:spPr bwMode="auto">
          <a:xfrm>
            <a:off x="5187610" y="4437112"/>
            <a:ext cx="107652" cy="720080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椭圆 7"/>
          <p:cNvSpPr/>
          <p:nvPr/>
        </p:nvSpPr>
        <p:spPr bwMode="auto">
          <a:xfrm>
            <a:off x="6444208" y="4112047"/>
            <a:ext cx="288032" cy="325065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Footer Placeholder 2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402C5146-4C3D-4207-B542-1E0B0525CF7D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68</a:t>
            </a:fld>
            <a:endParaRPr lang="en-AU" altLang="zh-CN" sz="1400"/>
          </a:p>
        </p:txBody>
      </p:sp>
      <p:pic>
        <p:nvPicPr>
          <p:cNvPr id="118787" name="Picture 7" descr="f04-38-P374493-ME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138" y="1463675"/>
            <a:ext cx="8183562" cy="442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8788" name="Rectangle 2"/>
          <p:cNvSpPr>
            <a:spLocks noGrp="1" noChangeArrowheads="1"/>
          </p:cNvSpPr>
          <p:nvPr>
            <p:ph type="title"/>
          </p:nvPr>
        </p:nvSpPr>
        <p:spPr>
          <a:xfrm>
            <a:off x="684213" y="138609"/>
            <a:ext cx="8259762" cy="769441"/>
          </a:xfrm>
        </p:spPr>
        <p:txBody>
          <a:bodyPr/>
          <a:lstStyle/>
          <a:p>
            <a:pPr eaLnBrk="1" hangingPunct="1"/>
            <a:r>
              <a:rPr lang="en-US" altLang="zh-CN" dirty="0" err="1">
                <a:ea typeface="宋体" panose="02010600030101010101" pitchFamily="2" charset="-122"/>
              </a:rPr>
              <a:t>lw</a:t>
            </a:r>
            <a:r>
              <a:rPr lang="zh-CN" altLang="en-US" dirty="0">
                <a:ea typeface="宋体" panose="02010600030101010101" pitchFamily="2" charset="-122"/>
              </a:rPr>
              <a:t>指令的流水操作</a:t>
            </a:r>
            <a:r>
              <a:rPr lang="en-US" altLang="zh-CN" dirty="0" smtClean="0">
                <a:ea typeface="宋体" panose="02010600030101010101" pitchFamily="2" charset="-122"/>
              </a:rPr>
              <a:t>——MEM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  <p:sp>
        <p:nvSpPr>
          <p:cNvPr id="5" name="椭圆 4"/>
          <p:cNvSpPr/>
          <p:nvPr/>
        </p:nvSpPr>
        <p:spPr bwMode="auto">
          <a:xfrm>
            <a:off x="6703354" y="4134475"/>
            <a:ext cx="288032" cy="325065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椭圆 5"/>
          <p:cNvSpPr/>
          <p:nvPr/>
        </p:nvSpPr>
        <p:spPr bwMode="auto">
          <a:xfrm>
            <a:off x="8028384" y="4134475"/>
            <a:ext cx="288032" cy="325065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Footer Placeholder 2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6207B08F-A72B-405D-B37A-E1D6E82AB1C8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69</a:t>
            </a:fld>
            <a:endParaRPr lang="en-AU" altLang="zh-CN" sz="1400"/>
          </a:p>
        </p:txBody>
      </p:sp>
      <p:pic>
        <p:nvPicPr>
          <p:cNvPr id="120835" name="Picture 10" descr="f04-38-P374493-WB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75" y="1511300"/>
            <a:ext cx="8191500" cy="431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0836" name="Rectangle 2"/>
          <p:cNvSpPr>
            <a:spLocks noGrp="1" noChangeArrowheads="1"/>
          </p:cNvSpPr>
          <p:nvPr>
            <p:ph type="title"/>
          </p:nvPr>
        </p:nvSpPr>
        <p:spPr>
          <a:xfrm>
            <a:off x="684213" y="138609"/>
            <a:ext cx="8259762" cy="769441"/>
          </a:xfrm>
        </p:spPr>
        <p:txBody>
          <a:bodyPr/>
          <a:lstStyle/>
          <a:p>
            <a:pPr eaLnBrk="1" hangingPunct="1"/>
            <a:r>
              <a:rPr lang="en-US" altLang="zh-CN" dirty="0" err="1">
                <a:ea typeface="宋体" panose="02010600030101010101" pitchFamily="2" charset="-122"/>
              </a:rPr>
              <a:t>lw</a:t>
            </a:r>
            <a:r>
              <a:rPr lang="zh-CN" altLang="en-US" dirty="0">
                <a:ea typeface="宋体" panose="02010600030101010101" pitchFamily="2" charset="-122"/>
              </a:rPr>
              <a:t>指令的流水操作</a:t>
            </a:r>
            <a:r>
              <a:rPr lang="en-US" altLang="zh-CN" dirty="0">
                <a:ea typeface="宋体" panose="02010600030101010101" pitchFamily="2" charset="-122"/>
              </a:rPr>
              <a:t>—— </a:t>
            </a:r>
            <a:r>
              <a:rPr lang="en-US" altLang="zh-CN" dirty="0" smtClean="0">
                <a:ea typeface="宋体" panose="02010600030101010101" pitchFamily="2" charset="-122"/>
              </a:rPr>
              <a:t>WB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  <p:sp>
        <p:nvSpPr>
          <p:cNvPr id="374788" name="Oval 4"/>
          <p:cNvSpPr>
            <a:spLocks noChangeArrowheads="1"/>
          </p:cNvSpPr>
          <p:nvPr/>
        </p:nvSpPr>
        <p:spPr bwMode="auto">
          <a:xfrm>
            <a:off x="3059113" y="4076700"/>
            <a:ext cx="865187" cy="431800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zh-CN" sz="1600">
              <a:ea typeface="宋体" panose="02010600030101010101" pitchFamily="2" charset="-122"/>
            </a:endParaRPr>
          </a:p>
        </p:txBody>
      </p:sp>
      <p:sp>
        <p:nvSpPr>
          <p:cNvPr id="374789" name="AutoShape 5"/>
          <p:cNvSpPr>
            <a:spLocks/>
          </p:cNvSpPr>
          <p:nvPr/>
        </p:nvSpPr>
        <p:spPr bwMode="auto">
          <a:xfrm>
            <a:off x="1187450" y="5084763"/>
            <a:ext cx="1063625" cy="865187"/>
          </a:xfrm>
          <a:prstGeom prst="borderCallout1">
            <a:avLst>
              <a:gd name="adj1" fmla="val 13213"/>
              <a:gd name="adj2" fmla="val 107162"/>
              <a:gd name="adj3" fmla="val -52292"/>
              <a:gd name="adj4" fmla="val 167912"/>
            </a:avLst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 type="triangle" w="med" len="med"/>
          </a:ln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>
                <a:ea typeface="宋体" panose="02010600030101010101" pitchFamily="2" charset="-122"/>
              </a:rPr>
              <a:t>Wrong</a:t>
            </a:r>
            <a:br>
              <a:rPr lang="en-US" altLang="zh-CN" sz="1600">
                <a:ea typeface="宋体" panose="02010600030101010101" pitchFamily="2" charset="-122"/>
              </a:rPr>
            </a:br>
            <a:r>
              <a:rPr lang="en-US" altLang="zh-CN" sz="1600">
                <a:ea typeface="宋体" panose="02010600030101010101" pitchFamily="2" charset="-122"/>
              </a:rPr>
              <a:t>register</a:t>
            </a:r>
            <a:br>
              <a:rPr lang="en-US" altLang="zh-CN" sz="1600">
                <a:ea typeface="宋体" panose="02010600030101010101" pitchFamily="2" charset="-122"/>
              </a:rPr>
            </a:br>
            <a:r>
              <a:rPr lang="en-US" altLang="zh-CN" sz="1600">
                <a:ea typeface="宋体" panose="02010600030101010101" pitchFamily="2" charset="-122"/>
              </a:rPr>
              <a:t>number</a:t>
            </a:r>
            <a:endParaRPr lang="en-AU" altLang="zh-CN" sz="1600">
              <a:ea typeface="宋体" panose="02010600030101010101" pitchFamily="2" charset="-122"/>
            </a:endParaRPr>
          </a:p>
        </p:txBody>
      </p:sp>
      <p:sp>
        <p:nvSpPr>
          <p:cNvPr id="8" name="椭圆 7"/>
          <p:cNvSpPr/>
          <p:nvPr/>
        </p:nvSpPr>
        <p:spPr bwMode="auto">
          <a:xfrm>
            <a:off x="8460432" y="4076700"/>
            <a:ext cx="288032" cy="325065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747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747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4788" grpId="0" animBg="1"/>
      <p:bldP spid="37478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Footer Placeholder 2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EAEFE0F3-E6F7-4A9B-BBC3-04E7CAA18241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7</a:t>
            </a:fld>
            <a:endParaRPr lang="en-AU" altLang="zh-CN" sz="1400"/>
          </a:p>
        </p:txBody>
      </p:sp>
      <p:pic>
        <p:nvPicPr>
          <p:cNvPr id="14340" name="Picture 4" descr="f04-01-P37449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13" y="1557338"/>
            <a:ext cx="7739062" cy="4192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本框 1"/>
          <p:cNvSpPr txBox="1"/>
          <p:nvPr/>
        </p:nvSpPr>
        <p:spPr>
          <a:xfrm>
            <a:off x="5796136" y="1181916"/>
            <a:ext cx="25922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存储访问指令</a:t>
            </a:r>
            <a:endParaRPr lang="zh-CN" altLang="en-US" b="1" dirty="0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任意多边形 6"/>
          <p:cNvSpPr/>
          <p:nvPr/>
        </p:nvSpPr>
        <p:spPr bwMode="auto">
          <a:xfrm>
            <a:off x="1265129" y="3956534"/>
            <a:ext cx="5373666" cy="593821"/>
          </a:xfrm>
          <a:custGeom>
            <a:avLst/>
            <a:gdLst>
              <a:gd name="connsiteX0" fmla="*/ 0 w 5373666"/>
              <a:gd name="connsiteY0" fmla="*/ 552836 h 593821"/>
              <a:gd name="connsiteX1" fmla="*/ 1528175 w 5373666"/>
              <a:gd name="connsiteY1" fmla="*/ 577888 h 593821"/>
              <a:gd name="connsiteX2" fmla="*/ 2417523 w 5373666"/>
              <a:gd name="connsiteY2" fmla="*/ 565362 h 593821"/>
              <a:gd name="connsiteX3" fmla="*/ 3181611 w 5373666"/>
              <a:gd name="connsiteY3" fmla="*/ 252211 h 593821"/>
              <a:gd name="connsiteX4" fmla="*/ 4709786 w 5373666"/>
              <a:gd name="connsiteY4" fmla="*/ 1691 h 593821"/>
              <a:gd name="connsiteX5" fmla="*/ 5373666 w 5373666"/>
              <a:gd name="connsiteY5" fmla="*/ 377471 h 593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73666" h="593821">
                <a:moveTo>
                  <a:pt x="0" y="552836"/>
                </a:moveTo>
                <a:lnTo>
                  <a:pt x="1528175" y="577888"/>
                </a:lnTo>
                <a:cubicBezTo>
                  <a:pt x="1931095" y="579976"/>
                  <a:pt x="2141950" y="619642"/>
                  <a:pt x="2417523" y="565362"/>
                </a:cubicBezTo>
                <a:cubicBezTo>
                  <a:pt x="2693096" y="511082"/>
                  <a:pt x="2799567" y="346156"/>
                  <a:pt x="3181611" y="252211"/>
                </a:cubicBezTo>
                <a:cubicBezTo>
                  <a:pt x="3563655" y="158266"/>
                  <a:pt x="4344444" y="-19186"/>
                  <a:pt x="4709786" y="1691"/>
                </a:cubicBezTo>
                <a:cubicBezTo>
                  <a:pt x="5075128" y="22568"/>
                  <a:pt x="5224397" y="200019"/>
                  <a:pt x="5373666" y="377471"/>
                </a:cubicBezTo>
              </a:path>
            </a:pathLst>
          </a:cu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任意多边形 14"/>
          <p:cNvSpPr/>
          <p:nvPr/>
        </p:nvSpPr>
        <p:spPr bwMode="auto">
          <a:xfrm>
            <a:off x="848895" y="1496846"/>
            <a:ext cx="2821816" cy="2824633"/>
          </a:xfrm>
          <a:custGeom>
            <a:avLst/>
            <a:gdLst>
              <a:gd name="connsiteX0" fmla="*/ 491390 w 2821816"/>
              <a:gd name="connsiteY0" fmla="*/ 2799581 h 2824633"/>
              <a:gd name="connsiteX1" fmla="*/ 654228 w 2821816"/>
              <a:gd name="connsiteY1" fmla="*/ 2699373 h 2824633"/>
              <a:gd name="connsiteX2" fmla="*/ 766963 w 2821816"/>
              <a:gd name="connsiteY2" fmla="*/ 2273488 h 2824633"/>
              <a:gd name="connsiteX3" fmla="*/ 879697 w 2821816"/>
              <a:gd name="connsiteY3" fmla="*/ 1609609 h 2824633"/>
              <a:gd name="connsiteX4" fmla="*/ 1969461 w 2821816"/>
              <a:gd name="connsiteY4" fmla="*/ 1521927 h 2824633"/>
              <a:gd name="connsiteX5" fmla="*/ 2457976 w 2821816"/>
              <a:gd name="connsiteY5" fmla="*/ 1258880 h 2824633"/>
              <a:gd name="connsiteX6" fmla="*/ 2771127 w 2821816"/>
              <a:gd name="connsiteY6" fmla="*/ 1096042 h 2824633"/>
              <a:gd name="connsiteX7" fmla="*/ 2771127 w 2821816"/>
              <a:gd name="connsiteY7" fmla="*/ 244272 h 2824633"/>
              <a:gd name="connsiteX8" fmla="*/ 2282612 w 2821816"/>
              <a:gd name="connsiteY8" fmla="*/ 31329 h 2824633"/>
              <a:gd name="connsiteX9" fmla="*/ 428760 w 2821816"/>
              <a:gd name="connsiteY9" fmla="*/ 56381 h 2824633"/>
              <a:gd name="connsiteX10" fmla="*/ 115609 w 2821816"/>
              <a:gd name="connsiteY10" fmla="*/ 544896 h 2824633"/>
              <a:gd name="connsiteX11" fmla="*/ 2875 w 2821816"/>
              <a:gd name="connsiteY11" fmla="*/ 2160754 h 2824633"/>
              <a:gd name="connsiteX12" fmla="*/ 215817 w 2821816"/>
              <a:gd name="connsiteY12" fmla="*/ 2824633 h 2824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821816" h="2824633">
                <a:moveTo>
                  <a:pt x="491390" y="2799581"/>
                </a:moveTo>
                <a:cubicBezTo>
                  <a:pt x="549844" y="2793318"/>
                  <a:pt x="608299" y="2787055"/>
                  <a:pt x="654228" y="2699373"/>
                </a:cubicBezTo>
                <a:cubicBezTo>
                  <a:pt x="700157" y="2611691"/>
                  <a:pt x="729385" y="2455115"/>
                  <a:pt x="766963" y="2273488"/>
                </a:cubicBezTo>
                <a:cubicBezTo>
                  <a:pt x="804541" y="2091861"/>
                  <a:pt x="679281" y="1734869"/>
                  <a:pt x="879697" y="1609609"/>
                </a:cubicBezTo>
                <a:cubicBezTo>
                  <a:pt x="1080113" y="1484349"/>
                  <a:pt x="1706415" y="1580382"/>
                  <a:pt x="1969461" y="1521927"/>
                </a:cubicBezTo>
                <a:cubicBezTo>
                  <a:pt x="2232507" y="1463472"/>
                  <a:pt x="2324365" y="1329861"/>
                  <a:pt x="2457976" y="1258880"/>
                </a:cubicBezTo>
                <a:cubicBezTo>
                  <a:pt x="2591587" y="1187899"/>
                  <a:pt x="2718935" y="1265143"/>
                  <a:pt x="2771127" y="1096042"/>
                </a:cubicBezTo>
                <a:cubicBezTo>
                  <a:pt x="2823319" y="926941"/>
                  <a:pt x="2852546" y="421724"/>
                  <a:pt x="2771127" y="244272"/>
                </a:cubicBezTo>
                <a:cubicBezTo>
                  <a:pt x="2689708" y="66820"/>
                  <a:pt x="2673007" y="62644"/>
                  <a:pt x="2282612" y="31329"/>
                </a:cubicBezTo>
                <a:cubicBezTo>
                  <a:pt x="1892218" y="14"/>
                  <a:pt x="789927" y="-29214"/>
                  <a:pt x="428760" y="56381"/>
                </a:cubicBezTo>
                <a:cubicBezTo>
                  <a:pt x="67593" y="141976"/>
                  <a:pt x="186590" y="194167"/>
                  <a:pt x="115609" y="544896"/>
                </a:cubicBezTo>
                <a:cubicBezTo>
                  <a:pt x="44628" y="895625"/>
                  <a:pt x="-13826" y="1780798"/>
                  <a:pt x="2875" y="2160754"/>
                </a:cubicBezTo>
                <a:cubicBezTo>
                  <a:pt x="19576" y="2540710"/>
                  <a:pt x="117696" y="2682671"/>
                  <a:pt x="215817" y="2824633"/>
                </a:cubicBezTo>
              </a:path>
            </a:pathLst>
          </a:custGeom>
          <a:noFill/>
          <a:ln w="1905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5" name="直接箭头连接符 4"/>
          <p:cNvCxnSpPr/>
          <p:nvPr/>
        </p:nvCxnSpPr>
        <p:spPr bwMode="auto">
          <a:xfrm>
            <a:off x="6613742" y="4434214"/>
            <a:ext cx="478538" cy="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sp>
        <p:nvSpPr>
          <p:cNvPr id="10" name="任意多边形 9"/>
          <p:cNvSpPr/>
          <p:nvPr/>
        </p:nvSpPr>
        <p:spPr bwMode="auto">
          <a:xfrm>
            <a:off x="3659299" y="3228927"/>
            <a:ext cx="5116148" cy="1530963"/>
          </a:xfrm>
          <a:custGeom>
            <a:avLst/>
            <a:gdLst>
              <a:gd name="connsiteX0" fmla="*/ 4845874 w 5116148"/>
              <a:gd name="connsiteY0" fmla="*/ 1530963 h 1530963"/>
              <a:gd name="connsiteX1" fmla="*/ 5083868 w 5116148"/>
              <a:gd name="connsiteY1" fmla="*/ 1130131 h 1530963"/>
              <a:gd name="connsiteX2" fmla="*/ 5008712 w 5116148"/>
              <a:gd name="connsiteY2" fmla="*/ 315939 h 1530963"/>
              <a:gd name="connsiteX3" fmla="*/ 4131890 w 5116148"/>
              <a:gd name="connsiteY3" fmla="*/ 65418 h 1530963"/>
              <a:gd name="connsiteX4" fmla="*/ 374082 w 5116148"/>
              <a:gd name="connsiteY4" fmla="*/ 27840 h 1530963"/>
              <a:gd name="connsiteX5" fmla="*/ 336504 w 5116148"/>
              <a:gd name="connsiteY5" fmla="*/ 428673 h 1530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116148" h="1530963">
                <a:moveTo>
                  <a:pt x="4845874" y="1530963"/>
                </a:moveTo>
                <a:cubicBezTo>
                  <a:pt x="4951301" y="1431799"/>
                  <a:pt x="5056728" y="1332635"/>
                  <a:pt x="5083868" y="1130131"/>
                </a:cubicBezTo>
                <a:cubicBezTo>
                  <a:pt x="5111008" y="927627"/>
                  <a:pt x="5167375" y="493391"/>
                  <a:pt x="5008712" y="315939"/>
                </a:cubicBezTo>
                <a:cubicBezTo>
                  <a:pt x="4850049" y="138487"/>
                  <a:pt x="4904328" y="113434"/>
                  <a:pt x="4131890" y="65418"/>
                </a:cubicBezTo>
                <a:cubicBezTo>
                  <a:pt x="3359452" y="17402"/>
                  <a:pt x="1006646" y="-32702"/>
                  <a:pt x="374082" y="27840"/>
                </a:cubicBezTo>
                <a:cubicBezTo>
                  <a:pt x="-258482" y="88382"/>
                  <a:pt x="39011" y="258527"/>
                  <a:pt x="336504" y="428673"/>
                </a:cubicBezTo>
              </a:path>
            </a:pathLst>
          </a:custGeom>
          <a:noFill/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940152" y="2852936"/>
            <a:ext cx="8640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取</a:t>
            </a:r>
            <a:r>
              <a:rPr lang="zh-CN" altLang="en-US" dirty="0"/>
              <a:t>字</a:t>
            </a:r>
          </a:p>
        </p:txBody>
      </p:sp>
      <p:sp>
        <p:nvSpPr>
          <p:cNvPr id="17" name="任意多边形 16"/>
          <p:cNvSpPr/>
          <p:nvPr/>
        </p:nvSpPr>
        <p:spPr bwMode="auto">
          <a:xfrm>
            <a:off x="4847573" y="5148197"/>
            <a:ext cx="2079320" cy="250521"/>
          </a:xfrm>
          <a:custGeom>
            <a:avLst/>
            <a:gdLst>
              <a:gd name="connsiteX0" fmla="*/ 0 w 2079320"/>
              <a:gd name="connsiteY0" fmla="*/ 0 h 250521"/>
              <a:gd name="connsiteX1" fmla="*/ 764087 w 2079320"/>
              <a:gd name="connsiteY1" fmla="*/ 62630 h 250521"/>
              <a:gd name="connsiteX2" fmla="*/ 1164920 w 2079320"/>
              <a:gd name="connsiteY2" fmla="*/ 212943 h 250521"/>
              <a:gd name="connsiteX3" fmla="*/ 2079320 w 2079320"/>
              <a:gd name="connsiteY3" fmla="*/ 250521 h 250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79320" h="250521">
                <a:moveTo>
                  <a:pt x="0" y="0"/>
                </a:moveTo>
                <a:cubicBezTo>
                  <a:pt x="284967" y="13569"/>
                  <a:pt x="569934" y="27139"/>
                  <a:pt x="764087" y="62630"/>
                </a:cubicBezTo>
                <a:cubicBezTo>
                  <a:pt x="958240" y="98121"/>
                  <a:pt x="945715" y="181628"/>
                  <a:pt x="1164920" y="212943"/>
                </a:cubicBezTo>
                <a:cubicBezTo>
                  <a:pt x="1384125" y="244258"/>
                  <a:pt x="1731722" y="247389"/>
                  <a:pt x="2079320" y="250521"/>
                </a:cubicBezTo>
              </a:path>
            </a:pathLst>
          </a:custGeom>
          <a:noFill/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6062797" y="5471863"/>
            <a:ext cx="8640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存字</a:t>
            </a:r>
            <a:endParaRPr lang="zh-CN" altLang="en-US" dirty="0"/>
          </a:p>
        </p:txBody>
      </p:sp>
      <p:sp>
        <p:nvSpPr>
          <p:cNvPr id="21" name="任意多边形 20"/>
          <p:cNvSpPr/>
          <p:nvPr/>
        </p:nvSpPr>
        <p:spPr bwMode="auto">
          <a:xfrm>
            <a:off x="3544866" y="4521896"/>
            <a:ext cx="3081402" cy="1237789"/>
          </a:xfrm>
          <a:custGeom>
            <a:avLst/>
            <a:gdLst>
              <a:gd name="connsiteX0" fmla="*/ 0 w 3081402"/>
              <a:gd name="connsiteY0" fmla="*/ 25052 h 1237789"/>
              <a:gd name="connsiteX1" fmla="*/ 200416 w 3081402"/>
              <a:gd name="connsiteY1" fmla="*/ 450937 h 1237789"/>
              <a:gd name="connsiteX2" fmla="*/ 288098 w 3081402"/>
              <a:gd name="connsiteY2" fmla="*/ 1014608 h 1237789"/>
              <a:gd name="connsiteX3" fmla="*/ 563671 w 3081402"/>
              <a:gd name="connsiteY3" fmla="*/ 1215025 h 1237789"/>
              <a:gd name="connsiteX4" fmla="*/ 1966586 w 3081402"/>
              <a:gd name="connsiteY4" fmla="*/ 1215025 h 1237789"/>
              <a:gd name="connsiteX5" fmla="*/ 2217107 w 3081402"/>
              <a:gd name="connsiteY5" fmla="*/ 1052186 h 1237789"/>
              <a:gd name="connsiteX6" fmla="*/ 2342367 w 3081402"/>
              <a:gd name="connsiteY6" fmla="*/ 563671 h 1237789"/>
              <a:gd name="connsiteX7" fmla="*/ 2580361 w 3081402"/>
              <a:gd name="connsiteY7" fmla="*/ 375781 h 1237789"/>
              <a:gd name="connsiteX8" fmla="*/ 3081402 w 3081402"/>
              <a:gd name="connsiteY8" fmla="*/ 0 h 1237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81402" h="1237789">
                <a:moveTo>
                  <a:pt x="0" y="25052"/>
                </a:moveTo>
                <a:cubicBezTo>
                  <a:pt x="76200" y="155531"/>
                  <a:pt x="152400" y="286011"/>
                  <a:pt x="200416" y="450937"/>
                </a:cubicBezTo>
                <a:cubicBezTo>
                  <a:pt x="248432" y="615863"/>
                  <a:pt x="227556" y="887260"/>
                  <a:pt x="288098" y="1014608"/>
                </a:cubicBezTo>
                <a:cubicBezTo>
                  <a:pt x="348641" y="1141956"/>
                  <a:pt x="283923" y="1181622"/>
                  <a:pt x="563671" y="1215025"/>
                </a:cubicBezTo>
                <a:cubicBezTo>
                  <a:pt x="843419" y="1248428"/>
                  <a:pt x="1691013" y="1242165"/>
                  <a:pt x="1966586" y="1215025"/>
                </a:cubicBezTo>
                <a:cubicBezTo>
                  <a:pt x="2242159" y="1187885"/>
                  <a:pt x="2154477" y="1160745"/>
                  <a:pt x="2217107" y="1052186"/>
                </a:cubicBezTo>
                <a:cubicBezTo>
                  <a:pt x="2279737" y="943627"/>
                  <a:pt x="2281825" y="676405"/>
                  <a:pt x="2342367" y="563671"/>
                </a:cubicBezTo>
                <a:cubicBezTo>
                  <a:pt x="2402909" y="450937"/>
                  <a:pt x="2457189" y="469726"/>
                  <a:pt x="2580361" y="375781"/>
                </a:cubicBezTo>
                <a:cubicBezTo>
                  <a:pt x="2703534" y="281836"/>
                  <a:pt x="2892468" y="140918"/>
                  <a:pt x="3081402" y="0"/>
                </a:cubicBezTo>
              </a:path>
            </a:pathLst>
          </a:cu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1512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6" presetClass="exit" presetSubtype="2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4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6" presetClass="exit" presetSubtype="2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5" grpId="0" animBg="1"/>
      <p:bldP spid="15" grpId="1" animBg="1"/>
      <p:bldP spid="10" grpId="0" animBg="1"/>
      <p:bldP spid="10" grpId="1" animBg="1"/>
      <p:bldP spid="12" grpId="0"/>
      <p:bldP spid="12" grpId="1"/>
      <p:bldP spid="17" grpId="0" animBg="1"/>
      <p:bldP spid="17" grpId="1" animBg="1"/>
      <p:bldP spid="20" grpId="0"/>
      <p:bldP spid="20" grpId="1"/>
      <p:bldP spid="21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Footer Placeholder 2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0C534FF4-8B98-40E2-BF41-C071A4BB6CD2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70</a:t>
            </a:fld>
            <a:endParaRPr lang="en-AU" altLang="zh-CN" sz="1400"/>
          </a:p>
        </p:txBody>
      </p:sp>
      <p:pic>
        <p:nvPicPr>
          <p:cNvPr id="122883" name="Picture 6" descr="f04-41-P37449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538" y="2057400"/>
            <a:ext cx="8183562" cy="3771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884" name="Rectangle 2"/>
          <p:cNvSpPr>
            <a:spLocks noGrp="1" noChangeArrowheads="1"/>
          </p:cNvSpPr>
          <p:nvPr>
            <p:ph type="title"/>
          </p:nvPr>
        </p:nvSpPr>
        <p:spPr>
          <a:xfrm>
            <a:off x="684213" y="138609"/>
            <a:ext cx="8259762" cy="769441"/>
          </a:xfrm>
        </p:spPr>
        <p:txBody>
          <a:bodyPr/>
          <a:lstStyle/>
          <a:p>
            <a:pPr eaLnBrk="1" hangingPunct="1"/>
            <a:r>
              <a:rPr lang="en-US" altLang="zh-CN" dirty="0" err="1">
                <a:ea typeface="宋体" panose="02010600030101010101" pitchFamily="2" charset="-122"/>
              </a:rPr>
              <a:t>lw</a:t>
            </a:r>
            <a:r>
              <a:rPr lang="zh-CN" altLang="en-US" dirty="0">
                <a:ea typeface="宋体" panose="02010600030101010101" pitchFamily="2" charset="-122"/>
              </a:rPr>
              <a:t>指令的流水操作</a:t>
            </a:r>
            <a:r>
              <a:rPr lang="en-US" altLang="zh-CN" dirty="0" smtClean="0">
                <a:ea typeface="宋体" panose="02010600030101010101" pitchFamily="2" charset="-122"/>
              </a:rPr>
              <a:t>——WB</a:t>
            </a:r>
            <a:r>
              <a:rPr lang="zh-CN" altLang="en-US" dirty="0" smtClean="0">
                <a:ea typeface="宋体" panose="02010600030101010101" pitchFamily="2" charset="-122"/>
              </a:rPr>
              <a:t>修正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  <p:sp>
        <p:nvSpPr>
          <p:cNvPr id="2" name="任意多边形 1"/>
          <p:cNvSpPr/>
          <p:nvPr/>
        </p:nvSpPr>
        <p:spPr bwMode="auto">
          <a:xfrm>
            <a:off x="3139070" y="4198374"/>
            <a:ext cx="5933117" cy="1668226"/>
          </a:xfrm>
          <a:custGeom>
            <a:avLst/>
            <a:gdLst>
              <a:gd name="connsiteX0" fmla="*/ 292388 w 5933117"/>
              <a:gd name="connsiteY0" fmla="*/ 0 h 1668226"/>
              <a:gd name="connsiteX1" fmla="*/ 292388 w 5933117"/>
              <a:gd name="connsiteY1" fmla="*/ 1170039 h 1668226"/>
              <a:gd name="connsiteX2" fmla="*/ 970814 w 5933117"/>
              <a:gd name="connsiteY2" fmla="*/ 1415845 h 1668226"/>
              <a:gd name="connsiteX3" fmla="*/ 5523149 w 5933117"/>
              <a:gd name="connsiteY3" fmla="*/ 1396181 h 1668226"/>
              <a:gd name="connsiteX4" fmla="*/ 5395330 w 5933117"/>
              <a:gd name="connsiteY4" fmla="*/ 1543665 h 1668226"/>
              <a:gd name="connsiteX5" fmla="*/ 2681627 w 5933117"/>
              <a:gd name="connsiteY5" fmla="*/ 1582994 h 1668226"/>
              <a:gd name="connsiteX6" fmla="*/ 262891 w 5933117"/>
              <a:gd name="connsiteY6" fmla="*/ 1582994 h 1668226"/>
              <a:gd name="connsiteX7" fmla="*/ 95743 w 5933117"/>
              <a:gd name="connsiteY7" fmla="*/ 452284 h 1668226"/>
              <a:gd name="connsiteX8" fmla="*/ 538195 w 5933117"/>
              <a:gd name="connsiteY8" fmla="*/ 176981 h 1668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933117" h="1668226">
                <a:moveTo>
                  <a:pt x="292388" y="0"/>
                </a:moveTo>
                <a:cubicBezTo>
                  <a:pt x="235852" y="467032"/>
                  <a:pt x="179317" y="934065"/>
                  <a:pt x="292388" y="1170039"/>
                </a:cubicBezTo>
                <a:cubicBezTo>
                  <a:pt x="405459" y="1406013"/>
                  <a:pt x="99020" y="1378155"/>
                  <a:pt x="970814" y="1415845"/>
                </a:cubicBezTo>
                <a:cubicBezTo>
                  <a:pt x="1842608" y="1453535"/>
                  <a:pt x="4785730" y="1374878"/>
                  <a:pt x="5523149" y="1396181"/>
                </a:cubicBezTo>
                <a:cubicBezTo>
                  <a:pt x="6260568" y="1417484"/>
                  <a:pt x="5868917" y="1512530"/>
                  <a:pt x="5395330" y="1543665"/>
                </a:cubicBezTo>
                <a:cubicBezTo>
                  <a:pt x="4921743" y="1574800"/>
                  <a:pt x="2681627" y="1582994"/>
                  <a:pt x="2681627" y="1582994"/>
                </a:cubicBezTo>
                <a:cubicBezTo>
                  <a:pt x="1826221" y="1589549"/>
                  <a:pt x="693872" y="1771446"/>
                  <a:pt x="262891" y="1582994"/>
                </a:cubicBezTo>
                <a:cubicBezTo>
                  <a:pt x="-168090" y="1394542"/>
                  <a:pt x="49859" y="686619"/>
                  <a:pt x="95743" y="452284"/>
                </a:cubicBezTo>
                <a:cubicBezTo>
                  <a:pt x="141627" y="217949"/>
                  <a:pt x="339911" y="197465"/>
                  <a:pt x="538195" y="176981"/>
                </a:cubicBezTo>
              </a:path>
            </a:pathLst>
          </a:custGeom>
          <a:noFill/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" name="任意多边形 2"/>
          <p:cNvSpPr/>
          <p:nvPr/>
        </p:nvSpPr>
        <p:spPr bwMode="auto">
          <a:xfrm>
            <a:off x="4591665" y="4306529"/>
            <a:ext cx="2684206" cy="492079"/>
          </a:xfrm>
          <a:custGeom>
            <a:avLst/>
            <a:gdLst>
              <a:gd name="connsiteX0" fmla="*/ 0 w 2684206"/>
              <a:gd name="connsiteY0" fmla="*/ 0 h 492079"/>
              <a:gd name="connsiteX1" fmla="*/ 639096 w 2684206"/>
              <a:gd name="connsiteY1" fmla="*/ 255639 h 492079"/>
              <a:gd name="connsiteX2" fmla="*/ 855406 w 2684206"/>
              <a:gd name="connsiteY2" fmla="*/ 481781 h 492079"/>
              <a:gd name="connsiteX3" fmla="*/ 2684206 w 2684206"/>
              <a:gd name="connsiteY3" fmla="*/ 432619 h 4920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84206" h="492079">
                <a:moveTo>
                  <a:pt x="0" y="0"/>
                </a:moveTo>
                <a:cubicBezTo>
                  <a:pt x="248264" y="87671"/>
                  <a:pt x="496528" y="175342"/>
                  <a:pt x="639096" y="255639"/>
                </a:cubicBezTo>
                <a:cubicBezTo>
                  <a:pt x="781664" y="335936"/>
                  <a:pt x="514554" y="452284"/>
                  <a:pt x="855406" y="481781"/>
                </a:cubicBezTo>
                <a:cubicBezTo>
                  <a:pt x="1196258" y="511278"/>
                  <a:pt x="1940232" y="471948"/>
                  <a:pt x="2684206" y="432619"/>
                </a:cubicBezTo>
              </a:path>
            </a:pathLst>
          </a:custGeom>
          <a:noFill/>
          <a:ln w="19050" cap="flat" cmpd="sng" algn="ctr">
            <a:solidFill>
              <a:srgbClr val="009900"/>
            </a:solidFill>
            <a:prstDash val="dash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Footer Placeholder 2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 dirty="0"/>
              <a:t>Chapter 4 — The Processor — </a:t>
            </a:r>
            <a:fld id="{546E233C-C67B-4D89-870A-EFB5C691B28D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71</a:t>
            </a:fld>
            <a:endParaRPr lang="en-AU" altLang="zh-CN" sz="1400" dirty="0"/>
          </a:p>
        </p:txBody>
      </p:sp>
      <p:pic>
        <p:nvPicPr>
          <p:cNvPr id="124931" name="Picture 6" descr="f04-39-P37449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1346200"/>
            <a:ext cx="8137525" cy="447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4932" name="Rectangle 2"/>
          <p:cNvSpPr>
            <a:spLocks noGrp="1" noChangeArrowheads="1"/>
          </p:cNvSpPr>
          <p:nvPr>
            <p:ph type="title"/>
          </p:nvPr>
        </p:nvSpPr>
        <p:spPr>
          <a:xfrm>
            <a:off x="684213" y="138609"/>
            <a:ext cx="8259762" cy="769441"/>
          </a:xfrm>
        </p:spPr>
        <p:txBody>
          <a:bodyPr/>
          <a:lstStyle/>
          <a:p>
            <a:pPr eaLnBrk="1" hangingPunct="1"/>
            <a:r>
              <a:rPr lang="en-US" altLang="zh-CN" dirty="0" err="1" smtClean="0">
                <a:ea typeface="宋体" panose="02010600030101010101" pitchFamily="2" charset="-122"/>
              </a:rPr>
              <a:t>sw</a:t>
            </a:r>
            <a:r>
              <a:rPr lang="zh-CN" altLang="en-US" dirty="0">
                <a:ea typeface="宋体" panose="02010600030101010101" pitchFamily="2" charset="-122"/>
              </a:rPr>
              <a:t>指令的流水操作</a:t>
            </a:r>
            <a:r>
              <a:rPr lang="en-US" altLang="zh-CN" dirty="0" smtClean="0">
                <a:ea typeface="宋体" panose="02010600030101010101" pitchFamily="2" charset="-122"/>
              </a:rPr>
              <a:t>——EX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  <p:sp>
        <p:nvSpPr>
          <p:cNvPr id="5" name="椭圆 4"/>
          <p:cNvSpPr/>
          <p:nvPr/>
        </p:nvSpPr>
        <p:spPr bwMode="auto">
          <a:xfrm>
            <a:off x="6228184" y="4134475"/>
            <a:ext cx="504056" cy="158621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椭圆 5"/>
          <p:cNvSpPr/>
          <p:nvPr/>
        </p:nvSpPr>
        <p:spPr bwMode="auto">
          <a:xfrm>
            <a:off x="6228184" y="4731246"/>
            <a:ext cx="504056" cy="158621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椭圆 6"/>
          <p:cNvSpPr/>
          <p:nvPr/>
        </p:nvSpPr>
        <p:spPr bwMode="auto">
          <a:xfrm>
            <a:off x="5256436" y="4437112"/>
            <a:ext cx="107652" cy="720080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椭圆 7"/>
          <p:cNvSpPr/>
          <p:nvPr/>
        </p:nvSpPr>
        <p:spPr bwMode="auto">
          <a:xfrm>
            <a:off x="5004408" y="3777704"/>
            <a:ext cx="504056" cy="158621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Footer Placeholder 2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F1CB58A7-16E7-48DA-9321-CE35BEFE5B0F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72</a:t>
            </a:fld>
            <a:endParaRPr lang="en-AU" altLang="zh-CN" sz="1400"/>
          </a:p>
        </p:txBody>
      </p:sp>
      <p:pic>
        <p:nvPicPr>
          <p:cNvPr id="126979" name="Picture 6" descr="f04-40-P374493-ME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1414463"/>
            <a:ext cx="8183563" cy="442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6980" name="Rectangle 2"/>
          <p:cNvSpPr>
            <a:spLocks noGrp="1" noChangeArrowheads="1"/>
          </p:cNvSpPr>
          <p:nvPr>
            <p:ph type="title"/>
          </p:nvPr>
        </p:nvSpPr>
        <p:spPr>
          <a:xfrm>
            <a:off x="684213" y="138609"/>
            <a:ext cx="8259762" cy="769441"/>
          </a:xfrm>
        </p:spPr>
        <p:txBody>
          <a:bodyPr/>
          <a:lstStyle/>
          <a:p>
            <a:pPr eaLnBrk="1" hangingPunct="1"/>
            <a:r>
              <a:rPr lang="en-US" altLang="zh-CN" dirty="0" err="1">
                <a:ea typeface="宋体" panose="02010600030101010101" pitchFamily="2" charset="-122"/>
              </a:rPr>
              <a:t>sw</a:t>
            </a:r>
            <a:r>
              <a:rPr lang="zh-CN" altLang="en-US" dirty="0">
                <a:ea typeface="宋体" panose="02010600030101010101" pitchFamily="2" charset="-122"/>
              </a:rPr>
              <a:t>指令的流水操作</a:t>
            </a:r>
            <a:r>
              <a:rPr lang="en-US" altLang="zh-CN" dirty="0">
                <a:ea typeface="宋体" panose="02010600030101010101" pitchFamily="2" charset="-122"/>
              </a:rPr>
              <a:t>—— </a:t>
            </a:r>
            <a:r>
              <a:rPr lang="en-US" altLang="zh-CN" dirty="0" smtClean="0">
                <a:ea typeface="宋体" panose="02010600030101010101" pitchFamily="2" charset="-122"/>
              </a:rPr>
              <a:t>MEM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  <p:sp>
        <p:nvSpPr>
          <p:cNvPr id="5" name="椭圆 4"/>
          <p:cNvSpPr/>
          <p:nvPr/>
        </p:nvSpPr>
        <p:spPr bwMode="auto">
          <a:xfrm>
            <a:off x="6732240" y="4137710"/>
            <a:ext cx="504056" cy="158621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椭圆 5"/>
          <p:cNvSpPr/>
          <p:nvPr/>
        </p:nvSpPr>
        <p:spPr bwMode="auto">
          <a:xfrm>
            <a:off x="6732240" y="4734481"/>
            <a:ext cx="504056" cy="158621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Footer Placeholder 2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09C72C50-6DC9-44AC-8F2A-F0813F36E353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73</a:t>
            </a:fld>
            <a:endParaRPr lang="en-AU" altLang="zh-CN" sz="1400"/>
          </a:p>
        </p:txBody>
      </p:sp>
      <p:pic>
        <p:nvPicPr>
          <p:cNvPr id="129027" name="Picture 5" descr="f04-40-P374493-WB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75" y="1520825"/>
            <a:ext cx="8191500" cy="4281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9028" name="Rectangle 2"/>
          <p:cNvSpPr>
            <a:spLocks noGrp="1" noChangeArrowheads="1"/>
          </p:cNvSpPr>
          <p:nvPr>
            <p:ph type="title"/>
          </p:nvPr>
        </p:nvSpPr>
        <p:spPr>
          <a:xfrm>
            <a:off x="684213" y="138609"/>
            <a:ext cx="8259762" cy="769441"/>
          </a:xfrm>
        </p:spPr>
        <p:txBody>
          <a:bodyPr/>
          <a:lstStyle/>
          <a:p>
            <a:pPr eaLnBrk="1" hangingPunct="1"/>
            <a:r>
              <a:rPr lang="en-US" altLang="zh-CN" dirty="0" err="1">
                <a:ea typeface="宋体" panose="02010600030101010101" pitchFamily="2" charset="-122"/>
              </a:rPr>
              <a:t>sw</a:t>
            </a:r>
            <a:r>
              <a:rPr lang="zh-CN" altLang="en-US" dirty="0">
                <a:ea typeface="宋体" panose="02010600030101010101" pitchFamily="2" charset="-122"/>
              </a:rPr>
              <a:t>指令的流水操作</a:t>
            </a:r>
            <a:r>
              <a:rPr lang="en-US" altLang="zh-CN" dirty="0">
                <a:ea typeface="宋体" panose="02010600030101010101" pitchFamily="2" charset="-122"/>
              </a:rPr>
              <a:t>—— </a:t>
            </a:r>
            <a:r>
              <a:rPr lang="en-US" altLang="zh-CN" dirty="0" smtClean="0">
                <a:ea typeface="宋体" panose="02010600030101010101" pitchFamily="2" charset="-122"/>
              </a:rPr>
              <a:t>WB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75801380-C125-439B-947D-6767F24B2536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74</a:t>
            </a:fld>
            <a:endParaRPr lang="en-AU" altLang="zh-CN" sz="1400"/>
          </a:p>
        </p:txBody>
      </p:sp>
      <p:pic>
        <p:nvPicPr>
          <p:cNvPr id="131075" name="Picture 7" descr="f04-43-P37449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013" y="1849438"/>
            <a:ext cx="6337300" cy="440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107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多时钟周期 流水线图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  <p:sp>
        <p:nvSpPr>
          <p:cNvPr id="13107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1125538"/>
            <a:ext cx="8270875" cy="690562"/>
          </a:xfrm>
        </p:spPr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构成了资源（部件）的使用情况图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24E609DF-13DF-4069-83E1-FB5C4A16F9C3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75</a:t>
            </a:fld>
            <a:endParaRPr lang="en-AU" altLang="zh-CN" sz="1400"/>
          </a:p>
        </p:txBody>
      </p:sp>
      <p:sp>
        <p:nvSpPr>
          <p:cNvPr id="13312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AU" altLang="zh-CN" dirty="0" smtClean="0">
              <a:ea typeface="宋体" panose="02010600030101010101" pitchFamily="2" charset="-122"/>
            </a:endParaRPr>
          </a:p>
        </p:txBody>
      </p:sp>
      <p:sp>
        <p:nvSpPr>
          <p:cNvPr id="1331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1125538"/>
            <a:ext cx="8270875" cy="690562"/>
          </a:xfrm>
        </p:spPr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传统图示（时空图）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  <p:pic>
        <p:nvPicPr>
          <p:cNvPr id="133125" name="Picture 6" descr="f04-44-P37449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013" y="2060575"/>
            <a:ext cx="6672262" cy="2684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BCE8BD9A-6BE7-4F39-A5CF-D1279D2E75B1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76</a:t>
            </a:fld>
            <a:endParaRPr lang="en-AU" altLang="zh-CN" sz="1400"/>
          </a:p>
        </p:txBody>
      </p:sp>
      <p:pic>
        <p:nvPicPr>
          <p:cNvPr id="135171" name="Picture 5" descr="f04-45-P37449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975" y="1911350"/>
            <a:ext cx="7927975" cy="430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517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单时钟</a:t>
            </a:r>
            <a:r>
              <a:rPr lang="zh-CN" altLang="en-US" dirty="0">
                <a:ea typeface="宋体" panose="02010600030101010101" pitchFamily="2" charset="-122"/>
              </a:rPr>
              <a:t>周期 流水线图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  <p:sp>
        <p:nvSpPr>
          <p:cNvPr id="13517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1125538"/>
            <a:ext cx="8270875" cy="647700"/>
          </a:xfrm>
        </p:spPr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某一时钟周期的流水线状态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Footer Placeholder 2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A54F3E7C-C723-4DBE-A77F-73C92E3B3980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77</a:t>
            </a:fld>
            <a:endParaRPr lang="en-AU" altLang="zh-CN" sz="1400"/>
          </a:p>
        </p:txBody>
      </p:sp>
      <p:pic>
        <p:nvPicPr>
          <p:cNvPr id="137219" name="Picture 7" descr="f04-46-P37449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1484313"/>
            <a:ext cx="8015288" cy="451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722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流水线控制信号（简化）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419872" y="4628049"/>
            <a:ext cx="5586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 smtClean="0">
                <a:solidFill>
                  <a:srgbClr val="009900"/>
                </a:solidFill>
              </a:rPr>
              <a:t>offset</a:t>
            </a:r>
            <a:endParaRPr lang="zh-CN" altLang="en-US" sz="1200" dirty="0">
              <a:solidFill>
                <a:srgbClr val="009900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779912" y="4903799"/>
            <a:ext cx="2792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 err="1" smtClean="0">
                <a:solidFill>
                  <a:srgbClr val="009900"/>
                </a:solidFill>
              </a:rPr>
              <a:t>rt</a:t>
            </a:r>
            <a:endParaRPr lang="zh-CN" altLang="en-US" sz="1200" dirty="0">
              <a:solidFill>
                <a:srgbClr val="009900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779912" y="5237554"/>
            <a:ext cx="3209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 err="1" smtClean="0">
                <a:solidFill>
                  <a:srgbClr val="009900"/>
                </a:solidFill>
              </a:rPr>
              <a:t>rd</a:t>
            </a:r>
            <a:endParaRPr lang="zh-CN" altLang="en-US" sz="1200" dirty="0">
              <a:solidFill>
                <a:srgbClr val="009900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84213" y="4766548"/>
            <a:ext cx="20313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控制信号也需要分级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4213" y="1125538"/>
            <a:ext cx="8270875" cy="1439366"/>
          </a:xfrm>
        </p:spPr>
        <p:txBody>
          <a:bodyPr/>
          <a:lstStyle/>
          <a:p>
            <a:r>
              <a:rPr lang="zh-CN" altLang="en-US" dirty="0" smtClean="0"/>
              <a:t>第三级使用的</a:t>
            </a:r>
            <a:r>
              <a:rPr lang="en-US" altLang="zh-CN" dirty="0" err="1" smtClean="0"/>
              <a:t>ALUOp</a:t>
            </a:r>
            <a:r>
              <a:rPr lang="zh-CN" altLang="en-US" dirty="0" smtClean="0"/>
              <a:t>信号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 altLang="zh-CN" smtClean="0"/>
              <a:t>Chapter 4 — The Processor — </a:t>
            </a:r>
            <a:fld id="{2BC4159C-8FB5-4701-B7E8-AE7E0381651F}" type="slidenum">
              <a:rPr lang="en-AU" altLang="zh-CN" smtClean="0"/>
              <a:pPr>
                <a:defRPr/>
              </a:pPr>
              <a:t>78</a:t>
            </a:fld>
            <a:endParaRPr lang="en-AU" alt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515" y="2880867"/>
            <a:ext cx="8465795" cy="228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348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4213" y="1125538"/>
            <a:ext cx="8270875" cy="1439366"/>
          </a:xfrm>
        </p:spPr>
        <p:txBody>
          <a:bodyPr/>
          <a:lstStyle/>
          <a:p>
            <a:r>
              <a:rPr lang="zh-CN" altLang="en-US" dirty="0" smtClean="0"/>
              <a:t>第三级和第四级使用的信号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 altLang="zh-CN" smtClean="0"/>
              <a:t>Chapter 4 — The Processor — </a:t>
            </a:r>
            <a:fld id="{2BC4159C-8FB5-4701-B7E8-AE7E0381651F}" type="slidenum">
              <a:rPr lang="en-AU" altLang="zh-CN" smtClean="0"/>
              <a:pPr>
                <a:defRPr/>
              </a:pPr>
              <a:t>79</a:t>
            </a:fld>
            <a:endParaRPr lang="en-AU" altLang="zh-CN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020" y="2978576"/>
            <a:ext cx="8447212" cy="303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903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Footer Placeholder 2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EAEFE0F3-E6F7-4A9B-BBC3-04E7CAA18241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8</a:t>
            </a:fld>
            <a:endParaRPr lang="en-AU" altLang="zh-CN" sz="1400"/>
          </a:p>
        </p:txBody>
      </p:sp>
      <p:pic>
        <p:nvPicPr>
          <p:cNvPr id="14340" name="Picture 4" descr="f04-01-P37449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13" y="1557338"/>
            <a:ext cx="7739062" cy="4192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本框 1"/>
          <p:cNvSpPr txBox="1"/>
          <p:nvPr/>
        </p:nvSpPr>
        <p:spPr>
          <a:xfrm>
            <a:off x="5796136" y="1181916"/>
            <a:ext cx="25922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分支指令</a:t>
            </a:r>
            <a:endParaRPr lang="zh-CN" altLang="en-US" b="1" dirty="0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任意多边形 6"/>
          <p:cNvSpPr/>
          <p:nvPr/>
        </p:nvSpPr>
        <p:spPr bwMode="auto">
          <a:xfrm>
            <a:off x="1265129" y="3956534"/>
            <a:ext cx="5373666" cy="593821"/>
          </a:xfrm>
          <a:custGeom>
            <a:avLst/>
            <a:gdLst>
              <a:gd name="connsiteX0" fmla="*/ 0 w 5373666"/>
              <a:gd name="connsiteY0" fmla="*/ 552836 h 593821"/>
              <a:gd name="connsiteX1" fmla="*/ 1528175 w 5373666"/>
              <a:gd name="connsiteY1" fmla="*/ 577888 h 593821"/>
              <a:gd name="connsiteX2" fmla="*/ 2417523 w 5373666"/>
              <a:gd name="connsiteY2" fmla="*/ 565362 h 593821"/>
              <a:gd name="connsiteX3" fmla="*/ 3181611 w 5373666"/>
              <a:gd name="connsiteY3" fmla="*/ 252211 h 593821"/>
              <a:gd name="connsiteX4" fmla="*/ 4709786 w 5373666"/>
              <a:gd name="connsiteY4" fmla="*/ 1691 h 593821"/>
              <a:gd name="connsiteX5" fmla="*/ 5373666 w 5373666"/>
              <a:gd name="connsiteY5" fmla="*/ 377471 h 593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73666" h="593821">
                <a:moveTo>
                  <a:pt x="0" y="552836"/>
                </a:moveTo>
                <a:lnTo>
                  <a:pt x="1528175" y="577888"/>
                </a:lnTo>
                <a:cubicBezTo>
                  <a:pt x="1931095" y="579976"/>
                  <a:pt x="2141950" y="619642"/>
                  <a:pt x="2417523" y="565362"/>
                </a:cubicBezTo>
                <a:cubicBezTo>
                  <a:pt x="2693096" y="511082"/>
                  <a:pt x="2799567" y="346156"/>
                  <a:pt x="3181611" y="252211"/>
                </a:cubicBezTo>
                <a:cubicBezTo>
                  <a:pt x="3563655" y="158266"/>
                  <a:pt x="4344444" y="-19186"/>
                  <a:pt x="4709786" y="1691"/>
                </a:cubicBezTo>
                <a:cubicBezTo>
                  <a:pt x="5075128" y="22568"/>
                  <a:pt x="5224397" y="200019"/>
                  <a:pt x="5373666" y="377471"/>
                </a:cubicBezTo>
              </a:path>
            </a:pathLst>
          </a:cu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" name="任意多边形 2"/>
          <p:cNvSpPr/>
          <p:nvPr/>
        </p:nvSpPr>
        <p:spPr bwMode="auto">
          <a:xfrm>
            <a:off x="3469710" y="4434214"/>
            <a:ext cx="3144032" cy="419307"/>
          </a:xfrm>
          <a:custGeom>
            <a:avLst/>
            <a:gdLst>
              <a:gd name="connsiteX0" fmla="*/ 0 w 3144032"/>
              <a:gd name="connsiteY0" fmla="*/ 100208 h 419307"/>
              <a:gd name="connsiteX1" fmla="*/ 739035 w 3144032"/>
              <a:gd name="connsiteY1" fmla="*/ 212942 h 419307"/>
              <a:gd name="connsiteX2" fmla="*/ 1941534 w 3144032"/>
              <a:gd name="connsiteY2" fmla="*/ 338202 h 419307"/>
              <a:gd name="connsiteX3" fmla="*/ 2492679 w 3144032"/>
              <a:gd name="connsiteY3" fmla="*/ 400833 h 419307"/>
              <a:gd name="connsiteX4" fmla="*/ 3144032 w 3144032"/>
              <a:gd name="connsiteY4" fmla="*/ 0 h 419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44032" h="419307">
                <a:moveTo>
                  <a:pt x="0" y="100208"/>
                </a:moveTo>
                <a:cubicBezTo>
                  <a:pt x="207723" y="136742"/>
                  <a:pt x="415446" y="173276"/>
                  <a:pt x="739035" y="212942"/>
                </a:cubicBezTo>
                <a:cubicBezTo>
                  <a:pt x="1062624" y="252608"/>
                  <a:pt x="1941534" y="338202"/>
                  <a:pt x="1941534" y="338202"/>
                </a:cubicBezTo>
                <a:cubicBezTo>
                  <a:pt x="2233808" y="369517"/>
                  <a:pt x="2292263" y="457200"/>
                  <a:pt x="2492679" y="400833"/>
                </a:cubicBezTo>
                <a:cubicBezTo>
                  <a:pt x="2693095" y="344466"/>
                  <a:pt x="2918563" y="172233"/>
                  <a:pt x="3144032" y="0"/>
                </a:cubicBezTo>
              </a:path>
            </a:pathLst>
          </a:cu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任意多边形 7"/>
          <p:cNvSpPr/>
          <p:nvPr/>
        </p:nvSpPr>
        <p:spPr bwMode="auto">
          <a:xfrm>
            <a:off x="3457184" y="2542784"/>
            <a:ext cx="1302706" cy="1753643"/>
          </a:xfrm>
          <a:custGeom>
            <a:avLst/>
            <a:gdLst>
              <a:gd name="connsiteX0" fmla="*/ 0 w 1302706"/>
              <a:gd name="connsiteY0" fmla="*/ 1753643 h 1753643"/>
              <a:gd name="connsiteX1" fmla="*/ 225468 w 1302706"/>
              <a:gd name="connsiteY1" fmla="*/ 1415441 h 1753643"/>
              <a:gd name="connsiteX2" fmla="*/ 375780 w 1302706"/>
              <a:gd name="connsiteY2" fmla="*/ 475989 h 1753643"/>
              <a:gd name="connsiteX3" fmla="*/ 851769 w 1302706"/>
              <a:gd name="connsiteY3" fmla="*/ 275572 h 1753643"/>
              <a:gd name="connsiteX4" fmla="*/ 1302706 w 1302706"/>
              <a:gd name="connsiteY4" fmla="*/ 0 h 1753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02706" h="1753643">
                <a:moveTo>
                  <a:pt x="0" y="1753643"/>
                </a:moveTo>
                <a:cubicBezTo>
                  <a:pt x="81419" y="1691013"/>
                  <a:pt x="162838" y="1628383"/>
                  <a:pt x="225468" y="1415441"/>
                </a:cubicBezTo>
                <a:cubicBezTo>
                  <a:pt x="288098" y="1202499"/>
                  <a:pt x="271397" y="665967"/>
                  <a:pt x="375780" y="475989"/>
                </a:cubicBezTo>
                <a:cubicBezTo>
                  <a:pt x="480164" y="286011"/>
                  <a:pt x="697281" y="354903"/>
                  <a:pt x="851769" y="275572"/>
                </a:cubicBezTo>
                <a:cubicBezTo>
                  <a:pt x="1006257" y="196241"/>
                  <a:pt x="1154481" y="98120"/>
                  <a:pt x="1302706" y="0"/>
                </a:cubicBezTo>
              </a:path>
            </a:pathLst>
          </a:custGeom>
          <a:noFill/>
          <a:ln w="19050" cap="flat" cmpd="sng" algn="ctr">
            <a:solidFill>
              <a:srgbClr val="009900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任意多边形 8"/>
          <p:cNvSpPr/>
          <p:nvPr/>
        </p:nvSpPr>
        <p:spPr bwMode="auto">
          <a:xfrm>
            <a:off x="1377863" y="2066202"/>
            <a:ext cx="3407079" cy="2267803"/>
          </a:xfrm>
          <a:custGeom>
            <a:avLst/>
            <a:gdLst>
              <a:gd name="connsiteX0" fmla="*/ 0 w 3407079"/>
              <a:gd name="connsiteY0" fmla="*/ 2267803 h 2267803"/>
              <a:gd name="connsiteX1" fmla="*/ 212942 w 3407079"/>
              <a:gd name="connsiteY1" fmla="*/ 1892023 h 2267803"/>
              <a:gd name="connsiteX2" fmla="*/ 288099 w 3407079"/>
              <a:gd name="connsiteY2" fmla="*/ 1253195 h 2267803"/>
              <a:gd name="connsiteX3" fmla="*/ 726510 w 3407079"/>
              <a:gd name="connsiteY3" fmla="*/ 1002675 h 2267803"/>
              <a:gd name="connsiteX4" fmla="*/ 1628384 w 3407079"/>
              <a:gd name="connsiteY4" fmla="*/ 902466 h 2267803"/>
              <a:gd name="connsiteX5" fmla="*/ 1916482 w 3407079"/>
              <a:gd name="connsiteY5" fmla="*/ 651946 h 2267803"/>
              <a:gd name="connsiteX6" fmla="*/ 2304789 w 3407079"/>
              <a:gd name="connsiteY6" fmla="*/ 401425 h 2267803"/>
              <a:gd name="connsiteX7" fmla="*/ 2542784 w 3407079"/>
              <a:gd name="connsiteY7" fmla="*/ 50697 h 2267803"/>
              <a:gd name="connsiteX8" fmla="*/ 2968669 w 3407079"/>
              <a:gd name="connsiteY8" fmla="*/ 25645 h 2267803"/>
              <a:gd name="connsiteX9" fmla="*/ 3407079 w 3407079"/>
              <a:gd name="connsiteY9" fmla="*/ 276165 h 2267803"/>
              <a:gd name="connsiteX10" fmla="*/ 3407079 w 3407079"/>
              <a:gd name="connsiteY10" fmla="*/ 276165 h 2267803"/>
              <a:gd name="connsiteX11" fmla="*/ 3407079 w 3407079"/>
              <a:gd name="connsiteY11" fmla="*/ 276165 h 2267803"/>
              <a:gd name="connsiteX12" fmla="*/ 3407079 w 3407079"/>
              <a:gd name="connsiteY12" fmla="*/ 276165 h 22678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07079" h="2267803">
                <a:moveTo>
                  <a:pt x="0" y="2267803"/>
                </a:moveTo>
                <a:cubicBezTo>
                  <a:pt x="82463" y="2164463"/>
                  <a:pt x="164926" y="2061124"/>
                  <a:pt x="212942" y="1892023"/>
                </a:cubicBezTo>
                <a:cubicBezTo>
                  <a:pt x="260958" y="1722922"/>
                  <a:pt x="202504" y="1401420"/>
                  <a:pt x="288099" y="1253195"/>
                </a:cubicBezTo>
                <a:cubicBezTo>
                  <a:pt x="373694" y="1104970"/>
                  <a:pt x="503129" y="1061130"/>
                  <a:pt x="726510" y="1002675"/>
                </a:cubicBezTo>
                <a:cubicBezTo>
                  <a:pt x="949891" y="944220"/>
                  <a:pt x="1430055" y="960921"/>
                  <a:pt x="1628384" y="902466"/>
                </a:cubicBezTo>
                <a:cubicBezTo>
                  <a:pt x="1826713" y="844011"/>
                  <a:pt x="1803748" y="735453"/>
                  <a:pt x="1916482" y="651946"/>
                </a:cubicBezTo>
                <a:cubicBezTo>
                  <a:pt x="2029216" y="568439"/>
                  <a:pt x="2200406" y="501633"/>
                  <a:pt x="2304789" y="401425"/>
                </a:cubicBezTo>
                <a:cubicBezTo>
                  <a:pt x="2409172" y="301217"/>
                  <a:pt x="2432137" y="113327"/>
                  <a:pt x="2542784" y="50697"/>
                </a:cubicBezTo>
                <a:cubicBezTo>
                  <a:pt x="2653431" y="-11933"/>
                  <a:pt x="2824620" y="-11933"/>
                  <a:pt x="2968669" y="25645"/>
                </a:cubicBezTo>
                <a:cubicBezTo>
                  <a:pt x="3112718" y="63223"/>
                  <a:pt x="3407079" y="276165"/>
                  <a:pt x="3407079" y="276165"/>
                </a:cubicBezTo>
                <a:lnTo>
                  <a:pt x="3407079" y="276165"/>
                </a:lnTo>
                <a:lnTo>
                  <a:pt x="3407079" y="276165"/>
                </a:lnTo>
                <a:lnTo>
                  <a:pt x="3407079" y="276165"/>
                </a:lnTo>
              </a:path>
            </a:pathLst>
          </a:custGeom>
          <a:noFill/>
          <a:ln w="19050" cap="flat" cmpd="sng" algn="ctr">
            <a:solidFill>
              <a:srgbClr val="009900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任意多边形 9"/>
          <p:cNvSpPr/>
          <p:nvPr/>
        </p:nvSpPr>
        <p:spPr bwMode="auto">
          <a:xfrm>
            <a:off x="681519" y="1476186"/>
            <a:ext cx="4603034" cy="2795189"/>
          </a:xfrm>
          <a:custGeom>
            <a:avLst/>
            <a:gdLst>
              <a:gd name="connsiteX0" fmla="*/ 4178580 w 4603034"/>
              <a:gd name="connsiteY0" fmla="*/ 1054072 h 2795189"/>
              <a:gd name="connsiteX1" fmla="*/ 4441626 w 4603034"/>
              <a:gd name="connsiteY1" fmla="*/ 978915 h 2795189"/>
              <a:gd name="connsiteX2" fmla="*/ 4579413 w 4603034"/>
              <a:gd name="connsiteY2" fmla="*/ 578082 h 2795189"/>
              <a:gd name="connsiteX3" fmla="*/ 4366470 w 4603034"/>
              <a:gd name="connsiteY3" fmla="*/ 127146 h 2795189"/>
              <a:gd name="connsiteX4" fmla="*/ 2437462 w 4603034"/>
              <a:gd name="connsiteY4" fmla="*/ 1885 h 2795189"/>
              <a:gd name="connsiteX5" fmla="*/ 345615 w 4603034"/>
              <a:gd name="connsiteY5" fmla="*/ 177250 h 2795189"/>
              <a:gd name="connsiteX6" fmla="*/ 7413 w 4603034"/>
              <a:gd name="connsiteY6" fmla="*/ 1379748 h 2795189"/>
              <a:gd name="connsiteX7" fmla="*/ 132673 w 4603034"/>
              <a:gd name="connsiteY7" fmla="*/ 2281622 h 2795189"/>
              <a:gd name="connsiteX8" fmla="*/ 370667 w 4603034"/>
              <a:gd name="connsiteY8" fmla="*/ 2795189 h 27951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03034" h="2795189">
                <a:moveTo>
                  <a:pt x="4178580" y="1054072"/>
                </a:moveTo>
                <a:cubicBezTo>
                  <a:pt x="4276700" y="1056159"/>
                  <a:pt x="4374821" y="1058247"/>
                  <a:pt x="4441626" y="978915"/>
                </a:cubicBezTo>
                <a:cubicBezTo>
                  <a:pt x="4508431" y="899583"/>
                  <a:pt x="4591939" y="720044"/>
                  <a:pt x="4579413" y="578082"/>
                </a:cubicBezTo>
                <a:cubicBezTo>
                  <a:pt x="4566887" y="436120"/>
                  <a:pt x="4723462" y="223179"/>
                  <a:pt x="4366470" y="127146"/>
                </a:cubicBezTo>
                <a:cubicBezTo>
                  <a:pt x="4009478" y="31113"/>
                  <a:pt x="3107604" y="-6466"/>
                  <a:pt x="2437462" y="1885"/>
                </a:cubicBezTo>
                <a:cubicBezTo>
                  <a:pt x="1767320" y="10236"/>
                  <a:pt x="750623" y="-52394"/>
                  <a:pt x="345615" y="177250"/>
                </a:cubicBezTo>
                <a:cubicBezTo>
                  <a:pt x="-59393" y="406894"/>
                  <a:pt x="42903" y="1029019"/>
                  <a:pt x="7413" y="1379748"/>
                </a:cubicBezTo>
                <a:cubicBezTo>
                  <a:pt x="-28077" y="1730477"/>
                  <a:pt x="72131" y="2045715"/>
                  <a:pt x="132673" y="2281622"/>
                </a:cubicBezTo>
                <a:cubicBezTo>
                  <a:pt x="193215" y="2517529"/>
                  <a:pt x="281941" y="2656359"/>
                  <a:pt x="370667" y="2795189"/>
                </a:cubicBezTo>
              </a:path>
            </a:pathLst>
          </a:custGeom>
          <a:noFill/>
          <a:ln w="19050" cap="flat" cmpd="sng" algn="ctr">
            <a:solidFill>
              <a:srgbClr val="009900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9888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3" grpId="0" animBg="1"/>
      <p:bldP spid="8" grpId="0" animBg="1"/>
      <p:bldP spid="9" grpId="0" animBg="1"/>
      <p:bldP spid="10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4213" y="1125538"/>
            <a:ext cx="8270875" cy="1511374"/>
          </a:xfrm>
        </p:spPr>
        <p:txBody>
          <a:bodyPr/>
          <a:lstStyle/>
          <a:p>
            <a:r>
              <a:rPr lang="zh-CN" altLang="en-US" dirty="0" smtClean="0"/>
              <a:t>控制信号与非流水方式相同的意义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按照流水线级进行了</a:t>
            </a:r>
            <a:r>
              <a:rPr lang="zh-CN" altLang="en-US" dirty="0"/>
              <a:t>分组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 altLang="zh-CN" smtClean="0"/>
              <a:t>Chapter 4 — The Processor — </a:t>
            </a:r>
            <a:fld id="{2BC4159C-8FB5-4701-B7E8-AE7E0381651F}" type="slidenum">
              <a:rPr lang="en-AU" altLang="zh-CN" smtClean="0"/>
              <a:pPr>
                <a:defRPr/>
              </a:pPr>
              <a:t>80</a:t>
            </a:fld>
            <a:endParaRPr lang="en-AU" altLang="zh-CN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5" y="2854400"/>
            <a:ext cx="8446503" cy="1870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767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95A9ACC7-4481-4565-8B90-73F068EF8F45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81</a:t>
            </a:fld>
            <a:endParaRPr lang="en-AU" altLang="zh-CN" sz="1400"/>
          </a:p>
        </p:txBody>
      </p:sp>
      <p:pic>
        <p:nvPicPr>
          <p:cNvPr id="139267" name="Picture 6" descr="f04-50-P37449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2275" y="2492375"/>
            <a:ext cx="5462588" cy="3402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926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流水线控制信号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  <p:sp>
        <p:nvSpPr>
          <p:cNvPr id="13926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1125538"/>
            <a:ext cx="8270875" cy="1150937"/>
          </a:xfrm>
        </p:spPr>
        <p:txBody>
          <a:bodyPr/>
          <a:lstStyle/>
          <a:p>
            <a:pPr eaLnBrk="1" hangingPunct="1"/>
            <a:r>
              <a:rPr lang="en-US" altLang="zh-CN" smtClean="0">
                <a:ea typeface="宋体" panose="02010600030101010101" pitchFamily="2" charset="-122"/>
              </a:rPr>
              <a:t>Control signals derived from instruction</a:t>
            </a:r>
          </a:p>
          <a:p>
            <a:pPr lvl="1" eaLnBrk="1" hangingPunct="1"/>
            <a:r>
              <a:rPr lang="en-AU" altLang="zh-CN" smtClean="0">
                <a:ea typeface="宋体" panose="02010600030101010101" pitchFamily="2" charset="-122"/>
              </a:rPr>
              <a:t>As in single-cycle implementation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3779912" y="5057316"/>
            <a:ext cx="10801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err="1" smtClean="0">
                <a:solidFill>
                  <a:srgbClr val="009900"/>
                </a:solidFill>
              </a:rPr>
              <a:t>RegDst</a:t>
            </a:r>
            <a:endParaRPr lang="en-US" altLang="zh-CN" sz="1200" dirty="0" smtClean="0">
              <a:solidFill>
                <a:srgbClr val="009900"/>
              </a:solidFill>
            </a:endParaRPr>
          </a:p>
          <a:p>
            <a:r>
              <a:rPr lang="en-US" altLang="zh-CN" sz="1200" dirty="0" err="1" smtClean="0">
                <a:solidFill>
                  <a:srgbClr val="009900"/>
                </a:solidFill>
              </a:rPr>
              <a:t>ALUOp</a:t>
            </a:r>
            <a:endParaRPr lang="en-US" altLang="zh-CN" sz="1200" dirty="0" smtClean="0">
              <a:solidFill>
                <a:srgbClr val="009900"/>
              </a:solidFill>
            </a:endParaRPr>
          </a:p>
          <a:p>
            <a:r>
              <a:rPr lang="en-US" altLang="zh-CN" sz="1200" dirty="0" err="1" smtClean="0">
                <a:solidFill>
                  <a:srgbClr val="009900"/>
                </a:solidFill>
              </a:rPr>
              <a:t>ALUSrc</a:t>
            </a:r>
            <a:endParaRPr lang="zh-CN" altLang="en-US" sz="1200" dirty="0">
              <a:solidFill>
                <a:srgbClr val="009900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328444" y="5057316"/>
            <a:ext cx="10801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>
                <a:solidFill>
                  <a:srgbClr val="009900"/>
                </a:solidFill>
              </a:rPr>
              <a:t>Branch</a:t>
            </a:r>
          </a:p>
          <a:p>
            <a:r>
              <a:rPr lang="en-US" altLang="zh-CN" sz="1200" dirty="0" err="1" smtClean="0">
                <a:solidFill>
                  <a:srgbClr val="009900"/>
                </a:solidFill>
              </a:rPr>
              <a:t>MemRead</a:t>
            </a:r>
            <a:endParaRPr lang="en-US" altLang="zh-CN" sz="1200" dirty="0" smtClean="0">
              <a:solidFill>
                <a:srgbClr val="009900"/>
              </a:solidFill>
            </a:endParaRPr>
          </a:p>
          <a:p>
            <a:r>
              <a:rPr lang="en-US" altLang="zh-CN" sz="1200" dirty="0" err="1" smtClean="0">
                <a:solidFill>
                  <a:srgbClr val="009900"/>
                </a:solidFill>
              </a:rPr>
              <a:t>MemWrite</a:t>
            </a:r>
            <a:endParaRPr lang="en-US" altLang="zh-CN" sz="1200" dirty="0" smtClean="0">
              <a:solidFill>
                <a:srgbClr val="009900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935837" y="5057316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err="1" smtClean="0">
                <a:solidFill>
                  <a:srgbClr val="009900"/>
                </a:solidFill>
              </a:rPr>
              <a:t>MemtoReg</a:t>
            </a:r>
            <a:endParaRPr lang="en-US" altLang="zh-CN" sz="1200" dirty="0" smtClean="0">
              <a:solidFill>
                <a:srgbClr val="009900"/>
              </a:solidFill>
            </a:endParaRPr>
          </a:p>
          <a:p>
            <a:r>
              <a:rPr lang="en-US" altLang="zh-CN" sz="1200" dirty="0" err="1" smtClean="0">
                <a:solidFill>
                  <a:srgbClr val="009900"/>
                </a:solidFill>
              </a:rPr>
              <a:t>RegWrite</a:t>
            </a:r>
            <a:endParaRPr lang="en-US" altLang="zh-CN" sz="1200" dirty="0" smtClean="0">
              <a:solidFill>
                <a:srgbClr val="009900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483768" y="4024104"/>
            <a:ext cx="9140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产生</a:t>
            </a:r>
            <a:r>
              <a:rPr lang="en-US" altLang="zh-CN" dirty="0" smtClean="0">
                <a:solidFill>
                  <a:srgbClr val="FF0000"/>
                </a:solidFill>
              </a:rPr>
              <a:t>9</a:t>
            </a:r>
            <a:r>
              <a:rPr lang="zh-CN" altLang="en-US" dirty="0" smtClean="0">
                <a:solidFill>
                  <a:srgbClr val="FF0000"/>
                </a:solidFill>
              </a:rPr>
              <a:t>个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068140" y="2181602"/>
            <a:ext cx="11192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5</a:t>
            </a:r>
            <a:r>
              <a:rPr lang="zh-CN" altLang="en-US" dirty="0" smtClean="0">
                <a:solidFill>
                  <a:srgbClr val="FF0000"/>
                </a:solidFill>
              </a:rPr>
              <a:t>个往后传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328444" y="2763837"/>
            <a:ext cx="11192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2</a:t>
            </a:r>
            <a:r>
              <a:rPr lang="zh-CN" altLang="en-US" dirty="0" smtClean="0">
                <a:solidFill>
                  <a:srgbClr val="FF0000"/>
                </a:solidFill>
              </a:rPr>
              <a:t>个往后传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779912" y="4024104"/>
            <a:ext cx="9140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本级</a:t>
            </a:r>
            <a:r>
              <a:rPr lang="en-US" altLang="zh-CN" dirty="0" smtClean="0">
                <a:solidFill>
                  <a:srgbClr val="FF0000"/>
                </a:solidFill>
              </a:rPr>
              <a:t>4</a:t>
            </a:r>
            <a:r>
              <a:rPr lang="zh-CN" altLang="en-US" dirty="0" smtClean="0">
                <a:solidFill>
                  <a:srgbClr val="FF0000"/>
                </a:solidFill>
              </a:rPr>
              <a:t>个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233273" y="4024104"/>
            <a:ext cx="9140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本级</a:t>
            </a:r>
            <a:r>
              <a:rPr lang="en-US" altLang="zh-CN" dirty="0" smtClean="0">
                <a:solidFill>
                  <a:srgbClr val="FF0000"/>
                </a:solidFill>
              </a:rPr>
              <a:t>3</a:t>
            </a:r>
            <a:r>
              <a:rPr lang="zh-CN" altLang="en-US" dirty="0" smtClean="0">
                <a:solidFill>
                  <a:srgbClr val="FF0000"/>
                </a:solidFill>
              </a:rPr>
              <a:t>个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888902" y="4024104"/>
            <a:ext cx="9140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本级</a:t>
            </a:r>
            <a:r>
              <a:rPr lang="en-US" altLang="zh-CN" dirty="0" smtClean="0">
                <a:solidFill>
                  <a:srgbClr val="FF0000"/>
                </a:solidFill>
              </a:rPr>
              <a:t>2</a:t>
            </a:r>
            <a:r>
              <a:rPr lang="zh-CN" altLang="en-US" dirty="0" smtClean="0">
                <a:solidFill>
                  <a:srgbClr val="FF0000"/>
                </a:solidFill>
              </a:rPr>
              <a:t>个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Footer Placeholder 2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 dirty="0"/>
              <a:t>Chapter 4 — The Processor — </a:t>
            </a:r>
            <a:fld id="{D637EC09-042E-4CEB-9C1E-08744FD5E07A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82</a:t>
            </a:fld>
            <a:endParaRPr lang="en-AU" altLang="zh-CN" sz="1400" dirty="0"/>
          </a:p>
        </p:txBody>
      </p:sp>
      <p:pic>
        <p:nvPicPr>
          <p:cNvPr id="141315" name="Picture 5" descr="f04-51-P37449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13" y="1125538"/>
            <a:ext cx="7362825" cy="5227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131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AU" altLang="zh-CN" dirty="0" smtClean="0">
              <a:ea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55576" y="6093296"/>
            <a:ext cx="1440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图</a:t>
            </a:r>
            <a:r>
              <a:rPr lang="en-US" altLang="zh-CN" dirty="0" smtClean="0"/>
              <a:t>4-51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3707904" y="5301208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>
                <a:solidFill>
                  <a:srgbClr val="C00000"/>
                </a:solidFill>
              </a:rPr>
              <a:t>rt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707904" y="5665305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>
                <a:solidFill>
                  <a:srgbClr val="C00000"/>
                </a:solidFill>
              </a:rPr>
              <a:t>rd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203848" y="3645024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>
                <a:solidFill>
                  <a:srgbClr val="C00000"/>
                </a:solidFill>
              </a:rPr>
              <a:t>rs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203848" y="3862512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>
                <a:solidFill>
                  <a:srgbClr val="C00000"/>
                </a:solidFill>
              </a:rPr>
              <a:t>rt</a:t>
            </a:r>
            <a:endParaRPr lang="zh-CN" altLang="en-US" dirty="0">
              <a:solidFill>
                <a:srgbClr val="C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152F4E59-4E34-461F-A03E-6BA980059A1C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83</a:t>
            </a:fld>
            <a:endParaRPr lang="en-AU" altLang="zh-CN" sz="1400"/>
          </a:p>
        </p:txBody>
      </p:sp>
      <p:sp>
        <p:nvSpPr>
          <p:cNvPr id="143363" name="Rectangle 2"/>
          <p:cNvSpPr>
            <a:spLocks noGrp="1" noChangeArrowheads="1"/>
          </p:cNvSpPr>
          <p:nvPr>
            <p:ph type="title"/>
          </p:nvPr>
        </p:nvSpPr>
        <p:spPr>
          <a:xfrm>
            <a:off x="684213" y="230942"/>
            <a:ext cx="8259762" cy="677108"/>
          </a:xfrm>
        </p:spPr>
        <p:txBody>
          <a:bodyPr/>
          <a:lstStyle/>
          <a:p>
            <a:pPr eaLnBrk="1" hangingPunct="1"/>
            <a:r>
              <a:rPr lang="en-US" altLang="zh-CN" sz="3800" dirty="0" smtClean="0">
                <a:ea typeface="宋体" panose="02010600030101010101" pitchFamily="2" charset="-122"/>
              </a:rPr>
              <a:t>4.7</a:t>
            </a:r>
            <a:r>
              <a:rPr lang="zh-CN" altLang="en-US" sz="3800" dirty="0" smtClean="0">
                <a:ea typeface="宋体" panose="02010600030101010101" pitchFamily="2" charset="-122"/>
              </a:rPr>
              <a:t> 数据冒险：旁路与阻塞</a:t>
            </a:r>
            <a:endParaRPr lang="en-AU" altLang="zh-CN" sz="3800" dirty="0" smtClean="0">
              <a:ea typeface="宋体" panose="02010600030101010101" pitchFamily="2" charset="-122"/>
            </a:endParaRPr>
          </a:p>
        </p:txBody>
      </p:sp>
      <p:sp>
        <p:nvSpPr>
          <p:cNvPr id="14336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分析考察一下指令序列</a:t>
            </a:r>
            <a:r>
              <a:rPr lang="en-US" altLang="zh-CN" dirty="0" smtClean="0">
                <a:ea typeface="宋体" panose="02010600030101010101" pitchFamily="2" charset="-122"/>
              </a:rPr>
              <a:t>: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AU" altLang="zh-CN" dirty="0" smtClean="0">
                <a:latin typeface="Lucida Console" panose="020B0609040504020204" pitchFamily="49" charset="0"/>
                <a:ea typeface="宋体" panose="02010600030101010101" pitchFamily="2" charset="-122"/>
              </a:rPr>
              <a:t>	sub </a:t>
            </a:r>
            <a:r>
              <a:rPr lang="en-AU" altLang="zh-CN" dirty="0" smtClean="0">
                <a:solidFill>
                  <a:schemeClr val="hlink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$2</a:t>
            </a:r>
            <a:r>
              <a:rPr lang="en-AU" altLang="zh-CN" dirty="0" smtClean="0">
                <a:latin typeface="Lucida Console" panose="020B0609040504020204" pitchFamily="49" charset="0"/>
                <a:ea typeface="宋体" panose="02010600030101010101" pitchFamily="2" charset="-122"/>
              </a:rPr>
              <a:t>, $1,$3</a:t>
            </a:r>
            <a:br>
              <a:rPr lang="en-AU" altLang="zh-CN" dirty="0" smtClean="0">
                <a:latin typeface="Lucida Console" panose="020B0609040504020204" pitchFamily="49" charset="0"/>
                <a:ea typeface="宋体" panose="02010600030101010101" pitchFamily="2" charset="-122"/>
              </a:rPr>
            </a:br>
            <a:r>
              <a:rPr lang="en-AU" altLang="zh-CN" dirty="0" smtClean="0">
                <a:latin typeface="Lucida Console" panose="020B0609040504020204" pitchFamily="49" charset="0"/>
                <a:ea typeface="宋体" panose="02010600030101010101" pitchFamily="2" charset="-122"/>
              </a:rPr>
              <a:t>and $12,</a:t>
            </a:r>
            <a:r>
              <a:rPr lang="en-AU" altLang="zh-CN" dirty="0" smtClean="0">
                <a:solidFill>
                  <a:schemeClr val="hlink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$2</a:t>
            </a:r>
            <a:r>
              <a:rPr lang="en-AU" altLang="zh-CN" dirty="0" smtClean="0">
                <a:latin typeface="Lucida Console" panose="020B0609040504020204" pitchFamily="49" charset="0"/>
                <a:ea typeface="宋体" panose="02010600030101010101" pitchFamily="2" charset="-122"/>
              </a:rPr>
              <a:t>,$5</a:t>
            </a:r>
            <a:br>
              <a:rPr lang="en-AU" altLang="zh-CN" dirty="0" smtClean="0">
                <a:latin typeface="Lucida Console" panose="020B0609040504020204" pitchFamily="49" charset="0"/>
                <a:ea typeface="宋体" panose="02010600030101010101" pitchFamily="2" charset="-122"/>
              </a:rPr>
            </a:br>
            <a:r>
              <a:rPr lang="en-AU" altLang="zh-CN" dirty="0" smtClean="0">
                <a:latin typeface="Lucida Console" panose="020B0609040504020204" pitchFamily="49" charset="0"/>
                <a:ea typeface="宋体" panose="02010600030101010101" pitchFamily="2" charset="-122"/>
              </a:rPr>
              <a:t>or  $13,$6,</a:t>
            </a:r>
            <a:r>
              <a:rPr lang="en-AU" altLang="zh-CN" dirty="0" smtClean="0">
                <a:solidFill>
                  <a:schemeClr val="hlink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$2</a:t>
            </a:r>
            <a:r>
              <a:rPr lang="en-AU" altLang="zh-CN" dirty="0" smtClean="0">
                <a:latin typeface="Lucida Console" panose="020B0609040504020204" pitchFamily="49" charset="0"/>
                <a:ea typeface="宋体" panose="02010600030101010101" pitchFamily="2" charset="-122"/>
              </a:rPr>
              <a:t/>
            </a:r>
            <a:br>
              <a:rPr lang="en-AU" altLang="zh-CN" dirty="0" smtClean="0">
                <a:latin typeface="Lucida Console" panose="020B0609040504020204" pitchFamily="49" charset="0"/>
                <a:ea typeface="宋体" panose="02010600030101010101" pitchFamily="2" charset="-122"/>
              </a:rPr>
            </a:br>
            <a:r>
              <a:rPr lang="en-AU" altLang="zh-CN" dirty="0" smtClean="0">
                <a:latin typeface="Lucida Console" panose="020B0609040504020204" pitchFamily="49" charset="0"/>
                <a:ea typeface="宋体" panose="02010600030101010101" pitchFamily="2" charset="-122"/>
              </a:rPr>
              <a:t>add $14,</a:t>
            </a:r>
            <a:r>
              <a:rPr lang="en-AU" altLang="zh-CN" dirty="0" smtClean="0">
                <a:solidFill>
                  <a:schemeClr val="hlink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$2</a:t>
            </a:r>
            <a:r>
              <a:rPr lang="en-AU" altLang="zh-CN" dirty="0" smtClean="0">
                <a:latin typeface="Lucida Console" panose="020B0609040504020204" pitchFamily="49" charset="0"/>
                <a:ea typeface="宋体" panose="02010600030101010101" pitchFamily="2" charset="-122"/>
              </a:rPr>
              <a:t>,</a:t>
            </a:r>
            <a:r>
              <a:rPr lang="en-AU" altLang="zh-CN" dirty="0" smtClean="0">
                <a:solidFill>
                  <a:schemeClr val="hlink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$2</a:t>
            </a:r>
            <a:r>
              <a:rPr lang="en-AU" altLang="zh-CN" dirty="0" smtClean="0">
                <a:latin typeface="Lucida Console" panose="020B0609040504020204" pitchFamily="49" charset="0"/>
                <a:ea typeface="宋体" panose="02010600030101010101" pitchFamily="2" charset="-122"/>
              </a:rPr>
              <a:t/>
            </a:r>
            <a:br>
              <a:rPr lang="en-AU" altLang="zh-CN" dirty="0" smtClean="0">
                <a:latin typeface="Lucida Console" panose="020B0609040504020204" pitchFamily="49" charset="0"/>
                <a:ea typeface="宋体" panose="02010600030101010101" pitchFamily="2" charset="-122"/>
              </a:rPr>
            </a:br>
            <a:r>
              <a:rPr lang="en-AU" altLang="zh-CN" dirty="0" err="1" smtClean="0">
                <a:latin typeface="Lucida Console" panose="020B0609040504020204" pitchFamily="49" charset="0"/>
                <a:ea typeface="宋体" panose="02010600030101010101" pitchFamily="2" charset="-122"/>
              </a:rPr>
              <a:t>sw</a:t>
            </a:r>
            <a:r>
              <a:rPr lang="en-AU" altLang="zh-CN" dirty="0" smtClean="0">
                <a:latin typeface="Lucida Console" panose="020B0609040504020204" pitchFamily="49" charset="0"/>
                <a:ea typeface="宋体" panose="02010600030101010101" pitchFamily="2" charset="-122"/>
              </a:rPr>
              <a:t>  $15,100(</a:t>
            </a:r>
            <a:r>
              <a:rPr lang="en-AU" altLang="zh-CN" dirty="0" smtClean="0">
                <a:solidFill>
                  <a:schemeClr val="hlink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$2</a:t>
            </a:r>
            <a:r>
              <a:rPr lang="en-AU" altLang="zh-CN" dirty="0" smtClean="0">
                <a:latin typeface="Lucida Console" panose="020B0609040504020204" pitchFamily="49" charset="0"/>
                <a:ea typeface="宋体" panose="02010600030101010101" pitchFamily="2" charset="-122"/>
              </a:rPr>
              <a:t>)</a:t>
            </a:r>
          </a:p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这些数据冒险可以通过前推技术来解决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dirty="0" smtClean="0">
                <a:ea typeface="宋体" panose="02010600030101010101" pitchFamily="2" charset="-122"/>
              </a:rPr>
              <a:t>问题：如何发现何时需要将数据前推？</a:t>
            </a:r>
            <a:endParaRPr lang="en-US" altLang="zh-CN" dirty="0" smtClean="0">
              <a:ea typeface="宋体" panose="02010600030101010101" pitchFamily="2" charset="-122"/>
            </a:endParaRPr>
          </a:p>
        </p:txBody>
      </p:sp>
      <p:sp>
        <p:nvSpPr>
          <p:cNvPr id="143365" name="Text Box 4"/>
          <p:cNvSpPr txBox="1">
            <a:spLocks noChangeArrowheads="1"/>
          </p:cNvSpPr>
          <p:nvPr/>
        </p:nvSpPr>
        <p:spPr bwMode="auto">
          <a:xfrm rot="5400000">
            <a:off x="6696869" y="2080419"/>
            <a:ext cx="4527550" cy="366712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solidFill>
                  <a:schemeClr val="folHlink"/>
                </a:solidFill>
                <a:ea typeface="宋体" panose="02010600030101010101" pitchFamily="2" charset="-122"/>
              </a:rPr>
              <a:t>§4.7 Data Hazards: Forwarding vs. Stalling</a:t>
            </a:r>
          </a:p>
        </p:txBody>
      </p:sp>
      <p:sp>
        <p:nvSpPr>
          <p:cNvPr id="2" name="椭圆 1"/>
          <p:cNvSpPr/>
          <p:nvPr/>
        </p:nvSpPr>
        <p:spPr bwMode="auto">
          <a:xfrm>
            <a:off x="2339752" y="1700808"/>
            <a:ext cx="504056" cy="504056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Footer Placeholder 2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0ABF98C0-2EE1-4FE9-A4A7-ABD3A90E1498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84</a:t>
            </a:fld>
            <a:endParaRPr lang="en-AU" altLang="zh-CN" sz="1400"/>
          </a:p>
        </p:txBody>
      </p:sp>
      <p:pic>
        <p:nvPicPr>
          <p:cNvPr id="145411" name="Picture 7" descr="f04-52-P37449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" y="1346200"/>
            <a:ext cx="6999288" cy="4881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541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数据相关</a:t>
            </a:r>
            <a:r>
              <a:rPr lang="en-US" altLang="zh-CN" dirty="0" smtClean="0">
                <a:ea typeface="宋体" panose="02010600030101010101" pitchFamily="2" charset="-122"/>
              </a:rPr>
              <a:t> &amp; </a:t>
            </a:r>
            <a:r>
              <a:rPr lang="zh-CN" altLang="en-US" dirty="0" smtClean="0">
                <a:ea typeface="宋体" panose="02010600030101010101" pitchFamily="2" charset="-122"/>
              </a:rPr>
              <a:t>旁路</a:t>
            </a:r>
            <a:r>
              <a:rPr lang="en-US" altLang="zh-CN" dirty="0" smtClean="0">
                <a:ea typeface="宋体" panose="02010600030101010101" pitchFamily="2" charset="-122"/>
              </a:rPr>
              <a:t>/</a:t>
            </a:r>
            <a:r>
              <a:rPr lang="zh-CN" altLang="en-US" dirty="0" smtClean="0">
                <a:ea typeface="宋体" panose="02010600030101010101" pitchFamily="2" charset="-122"/>
              </a:rPr>
              <a:t>前推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  <p:sp>
        <p:nvSpPr>
          <p:cNvPr id="145413" name="Line 4"/>
          <p:cNvSpPr>
            <a:spLocks noChangeShapeType="1"/>
          </p:cNvSpPr>
          <p:nvPr/>
        </p:nvSpPr>
        <p:spPr bwMode="auto">
          <a:xfrm>
            <a:off x="4086225" y="2959100"/>
            <a:ext cx="136525" cy="631825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5414" name="Line 5"/>
          <p:cNvSpPr>
            <a:spLocks noChangeShapeType="1"/>
          </p:cNvSpPr>
          <p:nvPr/>
        </p:nvSpPr>
        <p:spPr bwMode="auto">
          <a:xfrm>
            <a:off x="4222750" y="2959100"/>
            <a:ext cx="709290" cy="1539875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" name="椭圆 6"/>
          <p:cNvSpPr/>
          <p:nvPr/>
        </p:nvSpPr>
        <p:spPr bwMode="auto">
          <a:xfrm>
            <a:off x="4812506" y="1700808"/>
            <a:ext cx="504056" cy="288032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845051" y="2276872"/>
            <a:ext cx="16561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数据产生和使用的实际时刻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9" name="Line 4"/>
          <p:cNvSpPr>
            <a:spLocks noChangeShapeType="1"/>
          </p:cNvSpPr>
          <p:nvPr/>
        </p:nvSpPr>
        <p:spPr bwMode="auto">
          <a:xfrm flipH="1">
            <a:off x="3203848" y="1209676"/>
            <a:ext cx="1540395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" name="Line 4"/>
          <p:cNvSpPr>
            <a:spLocks noChangeShapeType="1"/>
          </p:cNvSpPr>
          <p:nvPr/>
        </p:nvSpPr>
        <p:spPr bwMode="auto">
          <a:xfrm flipV="1">
            <a:off x="5211069" y="1192213"/>
            <a:ext cx="1737194" cy="17463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547664" y="6227763"/>
            <a:ext cx="15121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图 </a:t>
            </a:r>
            <a:r>
              <a:rPr lang="en-US" altLang="zh-CN" dirty="0" smtClean="0"/>
              <a:t>4-52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54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54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54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54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413" grpId="0" animBg="1"/>
      <p:bldP spid="145414" grpId="0" animBg="1"/>
      <p:bldP spid="2" grpId="0"/>
      <p:bldP spid="9" grpId="0" animBg="1"/>
      <p:bldP spid="10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132A5B86-190F-46BB-966B-DB55E1D9578E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85</a:t>
            </a:fld>
            <a:endParaRPr lang="en-AU" altLang="zh-CN" sz="1400"/>
          </a:p>
        </p:txBody>
      </p:sp>
      <p:sp>
        <p:nvSpPr>
          <p:cNvPr id="147459" name="Rectangle 2"/>
          <p:cNvSpPr>
            <a:spLocks noGrp="1" noChangeArrowheads="1"/>
          </p:cNvSpPr>
          <p:nvPr>
            <p:ph type="title"/>
          </p:nvPr>
        </p:nvSpPr>
        <p:spPr>
          <a:xfrm>
            <a:off x="684213" y="200164"/>
            <a:ext cx="8259762" cy="707886"/>
          </a:xfrm>
        </p:spPr>
        <p:txBody>
          <a:bodyPr/>
          <a:lstStyle/>
          <a:p>
            <a:pPr eaLnBrk="1" hangingPunct="1"/>
            <a:r>
              <a:rPr lang="zh-CN" altLang="en-US" sz="4000" dirty="0" smtClean="0">
                <a:ea typeface="宋体" panose="02010600030101010101" pitchFamily="2" charset="-122"/>
              </a:rPr>
              <a:t>检测是否需要启用前推</a:t>
            </a:r>
            <a:endParaRPr lang="en-AU" altLang="zh-CN" sz="4000" dirty="0" smtClean="0">
              <a:ea typeface="宋体" panose="02010600030101010101" pitchFamily="2" charset="-122"/>
            </a:endParaRPr>
          </a:p>
        </p:txBody>
      </p:sp>
      <p:sp>
        <p:nvSpPr>
          <p:cNvPr id="1474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96913" y="1341438"/>
            <a:ext cx="7772400" cy="4791075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zh-CN" altLang="en-US" sz="2800" dirty="0" smtClean="0">
                <a:ea typeface="宋体" panose="02010600030101010101" pitchFamily="2" charset="-122"/>
              </a:rPr>
              <a:t>将读写寄存器号逐级下后传递（</a:t>
            </a:r>
            <a:r>
              <a:rPr lang="zh-CN" altLang="en-US" sz="2000" dirty="0" smtClean="0">
                <a:ea typeface="宋体" panose="02010600030101010101" pitchFamily="2" charset="-122"/>
              </a:rPr>
              <a:t>从而知道寄存器的读写时机，这是前提）</a:t>
            </a:r>
            <a:endParaRPr lang="en-US" altLang="zh-CN" sz="2800" dirty="0" smtClean="0">
              <a:ea typeface="宋体" panose="02010600030101010101" pitchFamily="2" charset="-122"/>
            </a:endParaRPr>
          </a:p>
          <a:p>
            <a:pPr lvl="1" eaLnBrk="1" hangingPunct="1">
              <a:lnSpc>
                <a:spcPct val="90000"/>
              </a:lnSpc>
            </a:pPr>
            <a:r>
              <a:rPr lang="zh-CN" altLang="en-US" sz="2400" dirty="0" smtClean="0">
                <a:ea typeface="宋体" panose="02010600030101010101" pitchFamily="2" charset="-122"/>
              </a:rPr>
              <a:t>例如</a:t>
            </a:r>
            <a:r>
              <a:rPr lang="en-US" altLang="zh-CN" sz="2400" dirty="0" smtClean="0">
                <a:ea typeface="宋体" panose="02010600030101010101" pitchFamily="2" charset="-122"/>
              </a:rPr>
              <a:t>, ID/</a:t>
            </a:r>
            <a:r>
              <a:rPr lang="en-US" altLang="zh-CN" sz="2400" dirty="0" err="1" smtClean="0">
                <a:ea typeface="宋体" panose="02010600030101010101" pitchFamily="2" charset="-122"/>
              </a:rPr>
              <a:t>EX.RegisterRs</a:t>
            </a:r>
            <a:r>
              <a:rPr lang="en-US" altLang="zh-CN" sz="2400" dirty="0" smtClean="0">
                <a:ea typeface="宋体" panose="02010600030101010101" pitchFamily="2" charset="-122"/>
              </a:rPr>
              <a:t> = </a:t>
            </a:r>
            <a:r>
              <a:rPr lang="zh-CN" altLang="en-US" sz="2400" dirty="0" smtClean="0">
                <a:ea typeface="宋体" panose="02010600030101010101" pitchFamily="2" charset="-122"/>
              </a:rPr>
              <a:t>寄存器号，以表示</a:t>
            </a:r>
            <a:r>
              <a:rPr lang="en-US" altLang="zh-CN" sz="2400" dirty="0" smtClean="0">
                <a:ea typeface="宋体" panose="02010600030101010101" pitchFamily="2" charset="-122"/>
              </a:rPr>
              <a:t>ID/EX</a:t>
            </a:r>
            <a:r>
              <a:rPr lang="zh-CN" altLang="en-US" sz="2400" dirty="0" smtClean="0">
                <a:ea typeface="宋体" panose="02010600030101010101" pitchFamily="2" charset="-122"/>
              </a:rPr>
              <a:t>记录的</a:t>
            </a:r>
            <a:r>
              <a:rPr lang="en-US" altLang="zh-CN" sz="2400" dirty="0" err="1" smtClean="0">
                <a:ea typeface="宋体" panose="02010600030101010101" pitchFamily="2" charset="-122"/>
              </a:rPr>
              <a:t>Rs</a:t>
            </a:r>
            <a:r>
              <a:rPr lang="zh-CN" altLang="en-US" sz="2400" dirty="0" smtClean="0">
                <a:ea typeface="宋体" panose="02010600030101010101" pitchFamily="2" charset="-122"/>
              </a:rPr>
              <a:t>寄存器</a:t>
            </a:r>
            <a:r>
              <a:rPr lang="zh-CN" altLang="en-US" sz="2400" dirty="0">
                <a:ea typeface="宋体" panose="02010600030101010101" pitchFamily="2" charset="-122"/>
              </a:rPr>
              <a:t>号</a:t>
            </a:r>
            <a:endParaRPr lang="en-US" altLang="zh-CN" sz="2400" dirty="0" smtClean="0">
              <a:ea typeface="宋体" panose="02010600030101010101" pitchFamily="2" charset="-122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altLang="zh-CN" sz="2400" dirty="0" smtClean="0">
                <a:ea typeface="宋体" panose="02010600030101010101" pitchFamily="2" charset="-122"/>
              </a:rPr>
              <a:t>EX</a:t>
            </a:r>
            <a:r>
              <a:rPr lang="zh-CN" altLang="en-US" sz="2400" dirty="0" smtClean="0">
                <a:ea typeface="宋体" panose="02010600030101010101" pitchFamily="2" charset="-122"/>
              </a:rPr>
              <a:t>级的</a:t>
            </a:r>
            <a:r>
              <a:rPr lang="en-US" altLang="zh-CN" sz="2400" dirty="0" smtClean="0">
                <a:ea typeface="宋体" panose="02010600030101010101" pitchFamily="2" charset="-122"/>
              </a:rPr>
              <a:t>ALU </a:t>
            </a:r>
            <a:r>
              <a:rPr lang="zh-CN" altLang="en-US" sz="2400" dirty="0" smtClean="0">
                <a:ea typeface="宋体" panose="02010600030101010101" pitchFamily="2" charset="-122"/>
              </a:rPr>
              <a:t>输入寄存器号分别是</a:t>
            </a:r>
            <a:endParaRPr lang="en-US" altLang="zh-CN" sz="2400" dirty="0" smtClean="0">
              <a:ea typeface="宋体" panose="02010600030101010101" pitchFamily="2" charset="-122"/>
            </a:endParaRPr>
          </a:p>
          <a:p>
            <a:pPr lvl="2" eaLnBrk="1" hangingPunct="1">
              <a:lnSpc>
                <a:spcPct val="90000"/>
              </a:lnSpc>
            </a:pPr>
            <a:r>
              <a:rPr lang="en-US" altLang="zh-CN" sz="2000" dirty="0" smtClean="0">
                <a:ea typeface="宋体" panose="02010600030101010101" pitchFamily="2" charset="-122"/>
              </a:rPr>
              <a:t>ID/</a:t>
            </a:r>
            <a:r>
              <a:rPr lang="en-US" altLang="zh-CN" sz="2000" dirty="0" err="1" smtClean="0">
                <a:ea typeface="宋体" panose="02010600030101010101" pitchFamily="2" charset="-122"/>
              </a:rPr>
              <a:t>EX.RegisterRs</a:t>
            </a:r>
            <a:r>
              <a:rPr lang="en-US" altLang="zh-CN" sz="2000" dirty="0" smtClean="0">
                <a:ea typeface="宋体" panose="02010600030101010101" pitchFamily="2" charset="-122"/>
              </a:rPr>
              <a:t>, ID/</a:t>
            </a:r>
            <a:r>
              <a:rPr lang="en-US" altLang="zh-CN" sz="2000" dirty="0" err="1" smtClean="0">
                <a:ea typeface="宋体" panose="02010600030101010101" pitchFamily="2" charset="-122"/>
              </a:rPr>
              <a:t>EX.RegisterRt</a:t>
            </a:r>
            <a:endParaRPr lang="en-US" altLang="zh-CN" sz="2000" dirty="0" smtClean="0">
              <a:ea typeface="宋体" panose="02010600030101010101" pitchFamily="2" charset="-122"/>
            </a:endParaRPr>
          </a:p>
          <a:p>
            <a:pPr eaLnBrk="1" hangingPunct="1">
              <a:lnSpc>
                <a:spcPct val="90000"/>
              </a:lnSpc>
            </a:pPr>
            <a:r>
              <a:rPr lang="zh-CN" altLang="en-US" sz="2800" dirty="0" smtClean="0">
                <a:ea typeface="宋体" panose="02010600030101010101" pitchFamily="2" charset="-122"/>
              </a:rPr>
              <a:t>判定数据冒险条件（</a:t>
            </a:r>
            <a:r>
              <a:rPr lang="en-US" altLang="zh-CN" sz="2800" dirty="0" smtClean="0">
                <a:ea typeface="宋体" panose="02010600030101010101" pitchFamily="2" charset="-122"/>
              </a:rPr>
              <a:t>4</a:t>
            </a:r>
            <a:r>
              <a:rPr lang="zh-CN" altLang="en-US" sz="2800" dirty="0" smtClean="0">
                <a:ea typeface="宋体" panose="02010600030101010101" pitchFamily="2" charset="-122"/>
              </a:rPr>
              <a:t>种类型）</a:t>
            </a:r>
            <a:endParaRPr lang="en-US" altLang="zh-CN" sz="2800" dirty="0" smtClean="0">
              <a:ea typeface="宋体" panose="02010600030101010101" pitchFamily="2" charset="-122"/>
            </a:endParaRPr>
          </a:p>
          <a:p>
            <a:pPr lvl="1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400" dirty="0" smtClean="0">
                <a:solidFill>
                  <a:schemeClr val="hlink"/>
                </a:solidFill>
                <a:ea typeface="宋体" panose="02010600030101010101" pitchFamily="2" charset="-122"/>
              </a:rPr>
              <a:t>1a.</a:t>
            </a:r>
            <a:r>
              <a:rPr lang="en-US" altLang="zh-CN" sz="2400" dirty="0" smtClean="0">
                <a:ea typeface="宋体" panose="02010600030101010101" pitchFamily="2" charset="-122"/>
              </a:rPr>
              <a:t> EX/</a:t>
            </a:r>
            <a:r>
              <a:rPr lang="en-US" altLang="zh-CN" sz="2400" dirty="0" err="1" smtClean="0">
                <a:ea typeface="宋体" panose="02010600030101010101" pitchFamily="2" charset="-122"/>
              </a:rPr>
              <a:t>MEM.RegisterRd</a:t>
            </a:r>
            <a:r>
              <a:rPr lang="en-US" altLang="zh-CN" sz="2400" dirty="0" smtClean="0">
                <a:ea typeface="宋体" panose="02010600030101010101" pitchFamily="2" charset="-122"/>
              </a:rPr>
              <a:t> </a:t>
            </a:r>
            <a:r>
              <a:rPr lang="zh-CN" altLang="en-US" sz="2400" dirty="0" smtClean="0">
                <a:ea typeface="宋体" panose="02010600030101010101" pitchFamily="2" charset="-122"/>
              </a:rPr>
              <a:t> </a:t>
            </a:r>
            <a:r>
              <a:rPr lang="en-US" altLang="zh-CN" sz="2400" dirty="0" smtClean="0">
                <a:ea typeface="宋体" panose="02010600030101010101" pitchFamily="2" charset="-122"/>
              </a:rPr>
              <a:t>= ID/</a:t>
            </a:r>
            <a:r>
              <a:rPr lang="en-US" altLang="zh-CN" sz="2400" dirty="0" err="1" smtClean="0">
                <a:ea typeface="宋体" panose="02010600030101010101" pitchFamily="2" charset="-122"/>
              </a:rPr>
              <a:t>EX.RegisterRs</a:t>
            </a:r>
            <a:endParaRPr lang="en-US" altLang="zh-CN" sz="2400" dirty="0" smtClean="0">
              <a:ea typeface="宋体" panose="02010600030101010101" pitchFamily="2" charset="-122"/>
            </a:endParaRPr>
          </a:p>
          <a:p>
            <a:pPr lvl="1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400" dirty="0" smtClean="0">
                <a:solidFill>
                  <a:schemeClr val="hlink"/>
                </a:solidFill>
                <a:ea typeface="宋体" panose="02010600030101010101" pitchFamily="2" charset="-122"/>
              </a:rPr>
              <a:t>1b.</a:t>
            </a:r>
            <a:r>
              <a:rPr lang="en-US" altLang="zh-CN" sz="2400" dirty="0" smtClean="0">
                <a:ea typeface="宋体" panose="02010600030101010101" pitchFamily="2" charset="-122"/>
              </a:rPr>
              <a:t> EX/</a:t>
            </a:r>
            <a:r>
              <a:rPr lang="en-US" altLang="zh-CN" sz="2400" dirty="0" err="1" smtClean="0">
                <a:ea typeface="宋体" panose="02010600030101010101" pitchFamily="2" charset="-122"/>
              </a:rPr>
              <a:t>MEM.RegisterRd</a:t>
            </a:r>
            <a:r>
              <a:rPr lang="en-US" altLang="zh-CN" sz="2400" dirty="0" smtClean="0">
                <a:ea typeface="宋体" panose="02010600030101010101" pitchFamily="2" charset="-122"/>
              </a:rPr>
              <a:t> </a:t>
            </a:r>
            <a:r>
              <a:rPr lang="zh-CN" altLang="en-US" sz="2400" dirty="0" smtClean="0">
                <a:ea typeface="宋体" panose="02010600030101010101" pitchFamily="2" charset="-122"/>
              </a:rPr>
              <a:t> </a:t>
            </a:r>
            <a:r>
              <a:rPr lang="en-US" altLang="zh-CN" sz="2400" dirty="0" smtClean="0">
                <a:ea typeface="宋体" panose="02010600030101010101" pitchFamily="2" charset="-122"/>
              </a:rPr>
              <a:t>= ID/</a:t>
            </a:r>
            <a:r>
              <a:rPr lang="en-US" altLang="zh-CN" sz="2400" dirty="0" err="1" smtClean="0">
                <a:ea typeface="宋体" panose="02010600030101010101" pitchFamily="2" charset="-122"/>
              </a:rPr>
              <a:t>EX.RegisterRt</a:t>
            </a:r>
            <a:endParaRPr lang="en-US" altLang="zh-CN" sz="2400" dirty="0" smtClean="0">
              <a:ea typeface="宋体" panose="02010600030101010101" pitchFamily="2" charset="-122"/>
            </a:endParaRPr>
          </a:p>
          <a:p>
            <a:pPr lvl="1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400" dirty="0" smtClean="0">
                <a:solidFill>
                  <a:schemeClr val="hlink"/>
                </a:solidFill>
                <a:ea typeface="宋体" panose="02010600030101010101" pitchFamily="2" charset="-122"/>
              </a:rPr>
              <a:t>2a.</a:t>
            </a:r>
            <a:r>
              <a:rPr lang="en-US" altLang="zh-CN" sz="2400" dirty="0" smtClean="0">
                <a:ea typeface="宋体" panose="02010600030101010101" pitchFamily="2" charset="-122"/>
              </a:rPr>
              <a:t> MEM/</a:t>
            </a:r>
            <a:r>
              <a:rPr lang="en-US" altLang="zh-CN" sz="2400" dirty="0" err="1" smtClean="0">
                <a:ea typeface="宋体" panose="02010600030101010101" pitchFamily="2" charset="-122"/>
              </a:rPr>
              <a:t>WB.RegisterRd</a:t>
            </a:r>
            <a:r>
              <a:rPr lang="en-US" altLang="zh-CN" sz="2400" dirty="0" smtClean="0">
                <a:ea typeface="宋体" panose="02010600030101010101" pitchFamily="2" charset="-122"/>
              </a:rPr>
              <a:t> = ID/</a:t>
            </a:r>
            <a:r>
              <a:rPr lang="en-US" altLang="zh-CN" sz="2400" dirty="0" err="1" smtClean="0">
                <a:ea typeface="宋体" panose="02010600030101010101" pitchFamily="2" charset="-122"/>
              </a:rPr>
              <a:t>EX.RegisterRs</a:t>
            </a:r>
            <a:endParaRPr lang="en-US" altLang="zh-CN" sz="2400" dirty="0" smtClean="0">
              <a:ea typeface="宋体" panose="02010600030101010101" pitchFamily="2" charset="-122"/>
            </a:endParaRPr>
          </a:p>
          <a:p>
            <a:pPr lvl="1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400" dirty="0" smtClean="0">
                <a:solidFill>
                  <a:schemeClr val="hlink"/>
                </a:solidFill>
                <a:ea typeface="宋体" panose="02010600030101010101" pitchFamily="2" charset="-122"/>
              </a:rPr>
              <a:t>2b.</a:t>
            </a:r>
            <a:r>
              <a:rPr lang="en-US" altLang="zh-CN" sz="2400" dirty="0" smtClean="0">
                <a:ea typeface="宋体" panose="02010600030101010101" pitchFamily="2" charset="-122"/>
              </a:rPr>
              <a:t> MEM/</a:t>
            </a:r>
            <a:r>
              <a:rPr lang="en-US" altLang="zh-CN" sz="2400" dirty="0" err="1" smtClean="0">
                <a:ea typeface="宋体" panose="02010600030101010101" pitchFamily="2" charset="-122"/>
              </a:rPr>
              <a:t>WB.RegisterRd</a:t>
            </a:r>
            <a:r>
              <a:rPr lang="en-US" altLang="zh-CN" sz="2400" dirty="0" smtClean="0">
                <a:ea typeface="宋体" panose="02010600030101010101" pitchFamily="2" charset="-122"/>
              </a:rPr>
              <a:t> = ID/</a:t>
            </a:r>
            <a:r>
              <a:rPr lang="en-US" altLang="zh-CN" sz="2400" dirty="0" err="1" smtClean="0">
                <a:ea typeface="宋体" panose="02010600030101010101" pitchFamily="2" charset="-122"/>
              </a:rPr>
              <a:t>EX.RegisterRt</a:t>
            </a:r>
            <a:endParaRPr lang="en-AU" altLang="zh-CN" sz="2400" dirty="0" smtClean="0">
              <a:ea typeface="宋体" panose="02010600030101010101" pitchFamily="2" charset="-122"/>
            </a:endParaRPr>
          </a:p>
        </p:txBody>
      </p:sp>
      <p:sp>
        <p:nvSpPr>
          <p:cNvPr id="147461" name="Text Box 4"/>
          <p:cNvSpPr txBox="1">
            <a:spLocks noChangeArrowheads="1"/>
          </p:cNvSpPr>
          <p:nvPr/>
        </p:nvSpPr>
        <p:spPr bwMode="auto">
          <a:xfrm>
            <a:off x="7685479" y="4075965"/>
            <a:ext cx="1415772" cy="830997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600" dirty="0">
                <a:ea typeface="宋体" panose="02010600030101010101" pitchFamily="2" charset="-122"/>
              </a:rPr>
              <a:t>从流水寄存器</a:t>
            </a:r>
            <a:r>
              <a:rPr lang="en-US" altLang="zh-CN" sz="1600" dirty="0">
                <a:ea typeface="宋体" panose="02010600030101010101" pitchFamily="2" charset="-122"/>
              </a:rPr>
              <a:t/>
            </a:r>
            <a:br>
              <a:rPr lang="en-US" altLang="zh-CN" sz="1600" dirty="0">
                <a:ea typeface="宋体" panose="02010600030101010101" pitchFamily="2" charset="-122"/>
              </a:rPr>
            </a:br>
            <a:r>
              <a:rPr lang="en-US" altLang="zh-CN" sz="1600" dirty="0" smtClean="0">
                <a:ea typeface="宋体" panose="02010600030101010101" pitchFamily="2" charset="-122"/>
              </a:rPr>
              <a:t>EX/MEM</a:t>
            </a:r>
            <a:r>
              <a:rPr lang="zh-CN" altLang="en-US" sz="1600" dirty="0" smtClean="0">
                <a:ea typeface="宋体" panose="02010600030101010101" pitchFamily="2" charset="-122"/>
              </a:rPr>
              <a:t>获得</a:t>
            </a:r>
            <a:endParaRPr lang="en-US" altLang="zh-CN" sz="1600" dirty="0" smtClean="0">
              <a:ea typeface="宋体" panose="02010600030101010101" pitchFamily="2" charset="-122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600" dirty="0" smtClean="0">
                <a:ea typeface="宋体" panose="02010600030101010101" pitchFamily="2" charset="-122"/>
              </a:rPr>
              <a:t>前推数据</a:t>
            </a:r>
            <a:endParaRPr lang="en-AU" altLang="zh-CN" sz="1600" dirty="0">
              <a:ea typeface="宋体" panose="02010600030101010101" pitchFamily="2" charset="-122"/>
            </a:endParaRPr>
          </a:p>
        </p:txBody>
      </p:sp>
      <p:sp>
        <p:nvSpPr>
          <p:cNvPr id="147462" name="AutoShape 5"/>
          <p:cNvSpPr>
            <a:spLocks/>
          </p:cNvSpPr>
          <p:nvPr/>
        </p:nvSpPr>
        <p:spPr bwMode="auto">
          <a:xfrm>
            <a:off x="7436241" y="4093428"/>
            <a:ext cx="166688" cy="849312"/>
          </a:xfrm>
          <a:prstGeom prst="rightBrace">
            <a:avLst>
              <a:gd name="adj1" fmla="val 42460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zh-CN" sz="1600">
              <a:ea typeface="宋体" panose="02010600030101010101" pitchFamily="2" charset="-122"/>
            </a:endParaRPr>
          </a:p>
        </p:txBody>
      </p:sp>
      <p:sp>
        <p:nvSpPr>
          <p:cNvPr id="147463" name="AutoShape 6"/>
          <p:cNvSpPr>
            <a:spLocks/>
          </p:cNvSpPr>
          <p:nvPr/>
        </p:nvSpPr>
        <p:spPr bwMode="auto">
          <a:xfrm>
            <a:off x="7436241" y="4998303"/>
            <a:ext cx="166688" cy="849312"/>
          </a:xfrm>
          <a:prstGeom prst="rightBrace">
            <a:avLst>
              <a:gd name="adj1" fmla="val 42460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zh-CN" sz="1600">
              <a:ea typeface="宋体" panose="02010600030101010101" pitchFamily="2" charset="-122"/>
            </a:endParaRPr>
          </a:p>
        </p:txBody>
      </p:sp>
      <p:sp>
        <p:nvSpPr>
          <p:cNvPr id="147464" name="Text Box 7"/>
          <p:cNvSpPr txBox="1">
            <a:spLocks noChangeArrowheads="1"/>
          </p:cNvSpPr>
          <p:nvPr/>
        </p:nvSpPr>
        <p:spPr bwMode="auto">
          <a:xfrm>
            <a:off x="7685479" y="5069740"/>
            <a:ext cx="1462260" cy="830997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600" dirty="0">
                <a:ea typeface="宋体" panose="02010600030101010101" pitchFamily="2" charset="-122"/>
              </a:rPr>
              <a:t>从流水寄存器</a:t>
            </a:r>
            <a:r>
              <a:rPr lang="en-US" altLang="zh-CN" sz="1600" dirty="0">
                <a:ea typeface="宋体" panose="02010600030101010101" pitchFamily="2" charset="-122"/>
              </a:rPr>
              <a:t/>
            </a:r>
            <a:br>
              <a:rPr lang="en-US" altLang="zh-CN" sz="1600" dirty="0">
                <a:ea typeface="宋体" panose="02010600030101010101" pitchFamily="2" charset="-122"/>
              </a:rPr>
            </a:br>
            <a:r>
              <a:rPr lang="en-US" altLang="zh-CN" sz="1600" dirty="0" smtClean="0">
                <a:ea typeface="宋体" panose="02010600030101010101" pitchFamily="2" charset="-122"/>
              </a:rPr>
              <a:t>MEM/WB</a:t>
            </a:r>
            <a:r>
              <a:rPr lang="zh-CN" altLang="en-US" sz="1600" dirty="0">
                <a:ea typeface="宋体" panose="02010600030101010101" pitchFamily="2" charset="-122"/>
              </a:rPr>
              <a:t>获得</a:t>
            </a:r>
            <a:endParaRPr lang="en-US" altLang="zh-CN" sz="1600" dirty="0">
              <a:ea typeface="宋体" panose="02010600030101010101" pitchFamily="2" charset="-122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600" dirty="0">
                <a:ea typeface="宋体" panose="02010600030101010101" pitchFamily="2" charset="-122"/>
              </a:rPr>
              <a:t>前推数据</a:t>
            </a:r>
            <a:endParaRPr lang="en-AU" altLang="zh-CN" sz="1600" dirty="0">
              <a:ea typeface="宋体" panose="02010600030101010101" pitchFamily="2" charset="-122"/>
            </a:endParaRPr>
          </a:p>
        </p:txBody>
      </p:sp>
      <p:sp>
        <p:nvSpPr>
          <p:cNvPr id="3" name="圆角矩形 2"/>
          <p:cNvSpPr/>
          <p:nvPr/>
        </p:nvSpPr>
        <p:spPr bwMode="auto">
          <a:xfrm>
            <a:off x="1692276" y="4011561"/>
            <a:ext cx="2987880" cy="2120952"/>
          </a:xfrm>
          <a:prstGeom prst="roundRect">
            <a:avLst/>
          </a:prstGeom>
          <a:solidFill>
            <a:srgbClr val="00B05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圆角矩形 10"/>
          <p:cNvSpPr/>
          <p:nvPr/>
        </p:nvSpPr>
        <p:spPr bwMode="auto">
          <a:xfrm>
            <a:off x="4932039" y="4011561"/>
            <a:ext cx="2439789" cy="2120952"/>
          </a:xfrm>
          <a:prstGeom prst="roundRect">
            <a:avLst/>
          </a:prstGeom>
          <a:solidFill>
            <a:srgbClr val="00B05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682160" y="6087855"/>
            <a:ext cx="10081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写操作</a:t>
            </a:r>
            <a:endParaRPr lang="zh-CN" altLang="en-US" dirty="0"/>
          </a:p>
        </p:txBody>
      </p:sp>
      <p:sp>
        <p:nvSpPr>
          <p:cNvPr id="13" name="文本框 12"/>
          <p:cNvSpPr txBox="1"/>
          <p:nvPr/>
        </p:nvSpPr>
        <p:spPr>
          <a:xfrm>
            <a:off x="5863799" y="6087855"/>
            <a:ext cx="10081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读操作</a:t>
            </a:r>
            <a:endParaRPr lang="zh-CN" altLang="en-US" dirty="0"/>
          </a:p>
        </p:txBody>
      </p:sp>
      <p:cxnSp>
        <p:nvCxnSpPr>
          <p:cNvPr id="6" name="直接箭头连接符 5"/>
          <p:cNvCxnSpPr/>
          <p:nvPr/>
        </p:nvCxnSpPr>
        <p:spPr bwMode="auto">
          <a:xfrm flipH="1">
            <a:off x="792296" y="5422959"/>
            <a:ext cx="321306" cy="11599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7" name="直接箭头连接符 16"/>
          <p:cNvCxnSpPr/>
          <p:nvPr/>
        </p:nvCxnSpPr>
        <p:spPr bwMode="auto">
          <a:xfrm flipH="1">
            <a:off x="792296" y="4643801"/>
            <a:ext cx="321307" cy="84143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9" name="直接箭头连接符 18"/>
          <p:cNvCxnSpPr/>
          <p:nvPr/>
        </p:nvCxnSpPr>
        <p:spPr bwMode="auto">
          <a:xfrm flipH="1" flipV="1">
            <a:off x="738188" y="4412025"/>
            <a:ext cx="375416" cy="59565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0" name="直接箭头连接符 19"/>
          <p:cNvCxnSpPr/>
          <p:nvPr/>
        </p:nvCxnSpPr>
        <p:spPr bwMode="auto">
          <a:xfrm flipH="1">
            <a:off x="738188" y="4228516"/>
            <a:ext cx="375416" cy="12413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5" name="Text Box 4"/>
          <p:cNvSpPr txBox="1">
            <a:spLocks noChangeArrowheads="1"/>
          </p:cNvSpPr>
          <p:nvPr/>
        </p:nvSpPr>
        <p:spPr bwMode="auto">
          <a:xfrm>
            <a:off x="220904" y="4183369"/>
            <a:ext cx="434734" cy="338554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 dirty="0" err="1" smtClean="0">
                <a:ea typeface="宋体" panose="02010600030101010101" pitchFamily="2" charset="-122"/>
              </a:rPr>
              <a:t>Rs</a:t>
            </a:r>
            <a:endParaRPr lang="en-AU" altLang="zh-CN" sz="1600" dirty="0">
              <a:ea typeface="宋体" panose="02010600030101010101" pitchFamily="2" charset="-122"/>
            </a:endParaRPr>
          </a:p>
        </p:txBody>
      </p:sp>
      <p:sp>
        <p:nvSpPr>
          <p:cNvPr id="26" name="Text Box 4"/>
          <p:cNvSpPr txBox="1">
            <a:spLocks noChangeArrowheads="1"/>
          </p:cNvSpPr>
          <p:nvPr/>
        </p:nvSpPr>
        <p:spPr bwMode="auto">
          <a:xfrm>
            <a:off x="265788" y="5315961"/>
            <a:ext cx="389850" cy="338554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 dirty="0" err="1" smtClean="0">
                <a:ea typeface="宋体" panose="02010600030101010101" pitchFamily="2" charset="-122"/>
              </a:rPr>
              <a:t>Rt</a:t>
            </a:r>
            <a:endParaRPr lang="en-AU" altLang="zh-CN" sz="1600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前推通路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所需的数据将随着</a:t>
            </a:r>
            <a:r>
              <a:rPr lang="zh-CN" altLang="en-US" dirty="0" smtClean="0">
                <a:solidFill>
                  <a:srgbClr val="009900"/>
                </a:solidFill>
              </a:rPr>
              <a:t>流水线寄存器</a:t>
            </a:r>
            <a:r>
              <a:rPr lang="zh-CN" altLang="en-US" dirty="0" smtClean="0">
                <a:solidFill>
                  <a:srgbClr val="FF0000"/>
                </a:solidFill>
              </a:rPr>
              <a:t>逐级</a:t>
            </a:r>
            <a:r>
              <a:rPr lang="zh-CN" altLang="en-US" dirty="0"/>
              <a:t>传递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 altLang="zh-CN" smtClean="0"/>
              <a:t>Chapter 4 — The Processor — </a:t>
            </a:r>
            <a:fld id="{2BC4159C-8FB5-4701-B7E8-AE7E0381651F}" type="slidenum">
              <a:rPr lang="en-AU" altLang="zh-CN" smtClean="0"/>
              <a:pPr>
                <a:defRPr/>
              </a:pPr>
              <a:t>86</a:t>
            </a:fld>
            <a:endParaRPr lang="en-AU" alt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7664" y="1734643"/>
            <a:ext cx="6056139" cy="4574876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084168" y="2780928"/>
            <a:ext cx="280831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注意与图</a:t>
            </a:r>
            <a:r>
              <a:rPr lang="en-US" altLang="zh-CN" dirty="0" smtClean="0"/>
              <a:t>4-52</a:t>
            </a:r>
            <a:r>
              <a:rPr lang="zh-CN" altLang="en-US" dirty="0" smtClean="0"/>
              <a:t>给出的是数据</a:t>
            </a:r>
            <a:r>
              <a:rPr lang="zh-CN" altLang="en-US" dirty="0" smtClean="0">
                <a:solidFill>
                  <a:srgbClr val="FF0000"/>
                </a:solidFill>
              </a:rPr>
              <a:t>产生和使用</a:t>
            </a:r>
            <a:r>
              <a:rPr lang="zh-CN" altLang="en-US" dirty="0" smtClean="0"/>
              <a:t>时机，此处给出的是</a:t>
            </a:r>
            <a:r>
              <a:rPr lang="zh-CN" altLang="en-US" dirty="0" smtClean="0">
                <a:solidFill>
                  <a:srgbClr val="FF0000"/>
                </a:solidFill>
              </a:rPr>
              <a:t>判定</a:t>
            </a:r>
            <a:r>
              <a:rPr lang="zh-CN" altLang="en-US" dirty="0" smtClean="0"/>
              <a:t>时机。因此</a:t>
            </a:r>
            <a:r>
              <a:rPr lang="en-US" altLang="zh-CN" dirty="0" smtClean="0"/>
              <a:t>or</a:t>
            </a:r>
            <a:r>
              <a:rPr lang="zh-CN" altLang="en-US" dirty="0" smtClean="0"/>
              <a:t>指令使用</a:t>
            </a:r>
            <a:r>
              <a:rPr lang="en-US" altLang="zh-CN" dirty="0" smtClean="0"/>
              <a:t>MEM/WB</a:t>
            </a:r>
            <a:r>
              <a:rPr lang="zh-CN" altLang="en-US" dirty="0" smtClean="0"/>
              <a:t>而不是</a:t>
            </a:r>
            <a:r>
              <a:rPr lang="en-US" altLang="zh-CN" dirty="0" smtClean="0"/>
              <a:t>EX/MEM</a:t>
            </a:r>
          </a:p>
        </p:txBody>
      </p:sp>
      <p:cxnSp>
        <p:nvCxnSpPr>
          <p:cNvPr id="8" name="直接箭头连接符 7"/>
          <p:cNvCxnSpPr/>
          <p:nvPr/>
        </p:nvCxnSpPr>
        <p:spPr bwMode="auto">
          <a:xfrm>
            <a:off x="4788024" y="2276872"/>
            <a:ext cx="288032" cy="14401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100131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Footer Placeholder 2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2E0B3F1D-9623-485F-A815-CBDA312DF3D9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87</a:t>
            </a:fld>
            <a:endParaRPr lang="en-AU" altLang="zh-CN" sz="1400"/>
          </a:p>
        </p:txBody>
      </p:sp>
      <p:pic>
        <p:nvPicPr>
          <p:cNvPr id="151555" name="Picture 6" descr="f04-54-P374493-botto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913" y="1628775"/>
            <a:ext cx="6618287" cy="441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155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流水线中的前推通路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  <p:sp>
        <p:nvSpPr>
          <p:cNvPr id="2" name="任意多边形 1"/>
          <p:cNvSpPr/>
          <p:nvPr/>
        </p:nvSpPr>
        <p:spPr bwMode="auto">
          <a:xfrm>
            <a:off x="2133600" y="2104103"/>
            <a:ext cx="1195547" cy="396255"/>
          </a:xfrm>
          <a:custGeom>
            <a:avLst/>
            <a:gdLst>
              <a:gd name="connsiteX0" fmla="*/ 0 w 1425677"/>
              <a:gd name="connsiteY0" fmla="*/ 393291 h 396255"/>
              <a:gd name="connsiteX1" fmla="*/ 373626 w 1425677"/>
              <a:gd name="connsiteY1" fmla="*/ 353962 h 396255"/>
              <a:gd name="connsiteX2" fmla="*/ 727587 w 1425677"/>
              <a:gd name="connsiteY2" fmla="*/ 98323 h 396255"/>
              <a:gd name="connsiteX3" fmla="*/ 1425677 w 1425677"/>
              <a:gd name="connsiteY3" fmla="*/ 0 h 3962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25677" h="396255">
                <a:moveTo>
                  <a:pt x="0" y="393291"/>
                </a:moveTo>
                <a:cubicBezTo>
                  <a:pt x="126181" y="398207"/>
                  <a:pt x="252362" y="403123"/>
                  <a:pt x="373626" y="353962"/>
                </a:cubicBezTo>
                <a:cubicBezTo>
                  <a:pt x="494890" y="304801"/>
                  <a:pt x="552245" y="157317"/>
                  <a:pt x="727587" y="98323"/>
                </a:cubicBezTo>
                <a:cubicBezTo>
                  <a:pt x="902929" y="39329"/>
                  <a:pt x="1164303" y="19664"/>
                  <a:pt x="1425677" y="0"/>
                </a:cubicBezTo>
              </a:path>
            </a:pathLst>
          </a:custGeom>
          <a:noFill/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" name="任意多边形 2"/>
          <p:cNvSpPr/>
          <p:nvPr/>
        </p:nvSpPr>
        <p:spPr bwMode="auto">
          <a:xfrm>
            <a:off x="3148143" y="2163097"/>
            <a:ext cx="1099392" cy="1641987"/>
          </a:xfrm>
          <a:custGeom>
            <a:avLst/>
            <a:gdLst>
              <a:gd name="connsiteX0" fmla="*/ 96502 w 1099392"/>
              <a:gd name="connsiteY0" fmla="*/ 1641987 h 1641987"/>
              <a:gd name="connsiteX1" fmla="*/ 96502 w 1099392"/>
              <a:gd name="connsiteY1" fmla="*/ 294968 h 1641987"/>
              <a:gd name="connsiteX2" fmla="*/ 1099392 w 1099392"/>
              <a:gd name="connsiteY2" fmla="*/ 0 h 1641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99392" h="1641987">
                <a:moveTo>
                  <a:pt x="96502" y="1641987"/>
                </a:moveTo>
                <a:cubicBezTo>
                  <a:pt x="12928" y="1105309"/>
                  <a:pt x="-70646" y="568632"/>
                  <a:pt x="96502" y="294968"/>
                </a:cubicBezTo>
                <a:cubicBezTo>
                  <a:pt x="263650" y="21304"/>
                  <a:pt x="681521" y="10652"/>
                  <a:pt x="1099392" y="0"/>
                </a:cubicBezTo>
              </a:path>
            </a:pathLst>
          </a:custGeom>
          <a:noFill/>
          <a:ln w="15875" cap="flat" cmpd="sng" algn="ctr">
            <a:solidFill>
              <a:srgbClr val="009900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" name="任意多边形 3"/>
          <p:cNvSpPr/>
          <p:nvPr/>
        </p:nvSpPr>
        <p:spPr bwMode="auto">
          <a:xfrm>
            <a:off x="3378308" y="2310581"/>
            <a:ext cx="820066" cy="1455174"/>
          </a:xfrm>
          <a:custGeom>
            <a:avLst/>
            <a:gdLst>
              <a:gd name="connsiteX0" fmla="*/ 33486 w 820066"/>
              <a:gd name="connsiteY0" fmla="*/ 1455174 h 1455174"/>
              <a:gd name="connsiteX1" fmla="*/ 92479 w 820066"/>
              <a:gd name="connsiteY1" fmla="*/ 334296 h 1455174"/>
              <a:gd name="connsiteX2" fmla="*/ 820066 w 820066"/>
              <a:gd name="connsiteY2" fmla="*/ 0 h 1455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20066" h="1455174">
                <a:moveTo>
                  <a:pt x="33486" y="1455174"/>
                </a:moveTo>
                <a:cubicBezTo>
                  <a:pt x="-2566" y="1015999"/>
                  <a:pt x="-38618" y="576825"/>
                  <a:pt x="92479" y="334296"/>
                </a:cubicBezTo>
                <a:cubicBezTo>
                  <a:pt x="223576" y="91767"/>
                  <a:pt x="521821" y="45883"/>
                  <a:pt x="820066" y="0"/>
                </a:cubicBezTo>
              </a:path>
            </a:pathLst>
          </a:custGeom>
          <a:noFill/>
          <a:ln w="15875" cap="flat" cmpd="sng" algn="ctr">
            <a:solidFill>
              <a:srgbClr val="009900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248423" y="1932698"/>
            <a:ext cx="2796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X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246995" y="6017256"/>
            <a:ext cx="25952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C00000"/>
                </a:solidFill>
              </a:rPr>
              <a:t>前推最早在</a:t>
            </a:r>
            <a:r>
              <a:rPr lang="en-US" altLang="zh-CN" dirty="0" smtClean="0">
                <a:solidFill>
                  <a:srgbClr val="C00000"/>
                </a:solidFill>
              </a:rPr>
              <a:t>EX</a:t>
            </a:r>
            <a:r>
              <a:rPr lang="zh-CN" altLang="en-US" dirty="0" smtClean="0">
                <a:solidFill>
                  <a:srgbClr val="C00000"/>
                </a:solidFill>
              </a:rPr>
              <a:t>级，因此旁路单元也放在该级</a:t>
            </a:r>
            <a:endParaRPr lang="zh-CN" altLang="en-US" dirty="0">
              <a:solidFill>
                <a:srgbClr val="C00000"/>
              </a:solidFill>
            </a:endParaRPr>
          </a:p>
        </p:txBody>
      </p:sp>
      <p:cxnSp>
        <p:nvCxnSpPr>
          <p:cNvPr id="9" name="直接箭头连接符 8"/>
          <p:cNvCxnSpPr/>
          <p:nvPr/>
        </p:nvCxnSpPr>
        <p:spPr bwMode="auto">
          <a:xfrm flipV="1">
            <a:off x="3995936" y="5445224"/>
            <a:ext cx="645120" cy="572032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0" name="椭圆 9"/>
          <p:cNvSpPr/>
          <p:nvPr/>
        </p:nvSpPr>
        <p:spPr bwMode="auto">
          <a:xfrm>
            <a:off x="2843808" y="4221088"/>
            <a:ext cx="304335" cy="216024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70284" y="4052030"/>
            <a:ext cx="11173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C00000"/>
                </a:solidFill>
              </a:rPr>
              <a:t>以前不需要记录</a:t>
            </a:r>
            <a:r>
              <a:rPr lang="en-US" altLang="zh-CN" dirty="0" err="1" smtClean="0">
                <a:solidFill>
                  <a:srgbClr val="C00000"/>
                </a:solidFill>
              </a:rPr>
              <a:t>Rs</a:t>
            </a:r>
            <a:endParaRPr lang="en-US" altLang="zh-CN" dirty="0" smtClean="0">
              <a:solidFill>
                <a:srgbClr val="C00000"/>
              </a:solidFill>
            </a:endParaRPr>
          </a:p>
          <a:p>
            <a:r>
              <a:rPr lang="zh-CN" altLang="en-US" dirty="0" smtClean="0">
                <a:solidFill>
                  <a:srgbClr val="C00000"/>
                </a:solidFill>
              </a:rPr>
              <a:t>见图</a:t>
            </a:r>
            <a:r>
              <a:rPr lang="en-US" altLang="zh-CN" dirty="0" smtClean="0">
                <a:solidFill>
                  <a:srgbClr val="C00000"/>
                </a:solidFill>
              </a:rPr>
              <a:t>4-51</a:t>
            </a:r>
            <a:endParaRPr lang="zh-CN" altLang="en-US" dirty="0">
              <a:solidFill>
                <a:srgbClr val="C00000"/>
              </a:solidFill>
            </a:endParaRPr>
          </a:p>
        </p:txBody>
      </p:sp>
      <p:cxnSp>
        <p:nvCxnSpPr>
          <p:cNvPr id="15" name="直接箭头连接符 14"/>
          <p:cNvCxnSpPr>
            <a:endCxn id="10" idx="2"/>
          </p:cNvCxnSpPr>
          <p:nvPr/>
        </p:nvCxnSpPr>
        <p:spPr bwMode="auto">
          <a:xfrm>
            <a:off x="1136663" y="4275847"/>
            <a:ext cx="1707145" cy="53253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4213" y="1125538"/>
            <a:ext cx="8270875" cy="863302"/>
          </a:xfrm>
        </p:spPr>
        <p:txBody>
          <a:bodyPr/>
          <a:lstStyle/>
          <a:p>
            <a:r>
              <a:rPr lang="en-US" altLang="zh-CN" dirty="0" smtClean="0"/>
              <a:t>ALU</a:t>
            </a:r>
            <a:r>
              <a:rPr lang="zh-CN" altLang="en-US" dirty="0" smtClean="0"/>
              <a:t>的</a:t>
            </a:r>
            <a:r>
              <a:rPr lang="en-US" altLang="zh-CN" dirty="0" smtClean="0"/>
              <a:t>MUX</a:t>
            </a:r>
            <a:r>
              <a:rPr lang="zh-CN" altLang="en-US" dirty="0" smtClean="0"/>
              <a:t>控制信</a:t>
            </a:r>
            <a:r>
              <a:rPr lang="zh-CN" altLang="en-US" dirty="0"/>
              <a:t>号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 altLang="zh-CN" smtClean="0"/>
              <a:t>Chapter 4 — The Processor — </a:t>
            </a:r>
            <a:fld id="{2BC4159C-8FB5-4701-B7E8-AE7E0381651F}" type="slidenum">
              <a:rPr lang="en-AU" altLang="zh-CN" smtClean="0"/>
              <a:pPr>
                <a:defRPr/>
              </a:pPr>
              <a:t>88</a:t>
            </a:fld>
            <a:endParaRPr lang="en-AU" alt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2234224"/>
            <a:ext cx="8384888" cy="2562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049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6E761EF7-1D53-45FD-A4A6-F669C5217741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89</a:t>
            </a:fld>
            <a:endParaRPr lang="en-AU" altLang="zh-CN" sz="1400"/>
          </a:p>
        </p:txBody>
      </p:sp>
      <p:sp>
        <p:nvSpPr>
          <p:cNvPr id="149507" name="Rectangle 2"/>
          <p:cNvSpPr>
            <a:spLocks noGrp="1" noChangeArrowheads="1"/>
          </p:cNvSpPr>
          <p:nvPr>
            <p:ph type="title"/>
          </p:nvPr>
        </p:nvSpPr>
        <p:spPr>
          <a:xfrm>
            <a:off x="684213" y="200164"/>
            <a:ext cx="8259762" cy="707886"/>
          </a:xfrm>
        </p:spPr>
        <p:txBody>
          <a:bodyPr/>
          <a:lstStyle/>
          <a:p>
            <a:pPr eaLnBrk="1" hangingPunct="1"/>
            <a:r>
              <a:rPr lang="zh-CN" altLang="en-US" sz="4000" dirty="0" smtClean="0">
                <a:ea typeface="宋体" panose="02010600030101010101" pitchFamily="2" charset="-122"/>
              </a:rPr>
              <a:t>前推控制信号的产生</a:t>
            </a:r>
            <a:endParaRPr lang="en-AU" altLang="zh-CN" sz="4000" dirty="0" smtClean="0">
              <a:ea typeface="宋体" panose="02010600030101010101" pitchFamily="2" charset="-122"/>
            </a:endParaRPr>
          </a:p>
        </p:txBody>
      </p:sp>
      <p:sp>
        <p:nvSpPr>
          <p:cNvPr id="14950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仅当写寄存器才需要前推</a:t>
            </a:r>
            <a:r>
              <a:rPr lang="en-US" altLang="zh-CN" dirty="0" smtClean="0">
                <a:ea typeface="宋体" panose="02010600030101010101" pitchFamily="2" charset="-122"/>
              </a:rPr>
              <a:t>!</a:t>
            </a:r>
            <a:r>
              <a:rPr lang="zh-CN" altLang="en-US" sz="2400" dirty="0" smtClean="0">
                <a:ea typeface="宋体" panose="02010600030101010101" pitchFamily="2" charset="-122"/>
              </a:rPr>
              <a:t>（写内存则不必）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en-US" altLang="zh-CN" dirty="0" smtClean="0">
                <a:ea typeface="宋体" panose="02010600030101010101" pitchFamily="2" charset="-122"/>
              </a:rPr>
              <a:t>EX/</a:t>
            </a:r>
            <a:r>
              <a:rPr lang="en-US" altLang="zh-CN" dirty="0" err="1" smtClean="0">
                <a:ea typeface="宋体" panose="02010600030101010101" pitchFamily="2" charset="-122"/>
              </a:rPr>
              <a:t>MEM.RegWrite</a:t>
            </a:r>
            <a:r>
              <a:rPr lang="en-US" altLang="zh-CN" dirty="0" smtClean="0">
                <a:ea typeface="宋体" panose="02010600030101010101" pitchFamily="2" charset="-122"/>
              </a:rPr>
              <a:t>, MEM/</a:t>
            </a:r>
            <a:r>
              <a:rPr lang="en-US" altLang="zh-CN" dirty="0" err="1" smtClean="0">
                <a:ea typeface="宋体" panose="02010600030101010101" pitchFamily="2" charset="-122"/>
              </a:rPr>
              <a:t>WB.RegWrite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且仅当所读的寄存器不是</a:t>
            </a:r>
            <a:r>
              <a:rPr lang="en-US" altLang="zh-CN" dirty="0" smtClean="0">
                <a:ea typeface="宋体" panose="02010600030101010101" pitchFamily="2" charset="-122"/>
              </a:rPr>
              <a:t>0</a:t>
            </a:r>
            <a:r>
              <a:rPr lang="zh-CN" altLang="en-US" dirty="0" smtClean="0">
                <a:ea typeface="宋体" panose="02010600030101010101" pitchFamily="2" charset="-122"/>
              </a:rPr>
              <a:t>好寄存器</a:t>
            </a:r>
            <a:r>
              <a:rPr lang="zh-CN" altLang="en-US" sz="2400" dirty="0" smtClean="0">
                <a:ea typeface="宋体" panose="02010600030101010101" pitchFamily="2" charset="-122"/>
              </a:rPr>
              <a:t>（其值恒定为</a:t>
            </a:r>
            <a:r>
              <a:rPr lang="en-US" altLang="zh-CN" sz="2400" dirty="0" smtClean="0">
                <a:ea typeface="宋体" panose="02010600030101010101" pitchFamily="2" charset="-122"/>
              </a:rPr>
              <a:t>0</a:t>
            </a:r>
            <a:r>
              <a:rPr lang="zh-CN" altLang="en-US" sz="2400" dirty="0" smtClean="0">
                <a:ea typeface="宋体" panose="02010600030101010101" pitchFamily="2" charset="-122"/>
              </a:rPr>
              <a:t>，无须等待更新）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en-US" altLang="zh-CN" dirty="0" smtClean="0">
                <a:ea typeface="宋体" panose="02010600030101010101" pitchFamily="2" charset="-122"/>
              </a:rPr>
              <a:t>EX/</a:t>
            </a:r>
            <a:r>
              <a:rPr lang="en-US" altLang="zh-CN" dirty="0" err="1" smtClean="0">
                <a:ea typeface="宋体" panose="02010600030101010101" pitchFamily="2" charset="-122"/>
              </a:rPr>
              <a:t>MEM.RegisterRd</a:t>
            </a:r>
            <a:r>
              <a:rPr lang="en-US" altLang="zh-CN" dirty="0" smtClean="0">
                <a:ea typeface="宋体" panose="02010600030101010101" pitchFamily="2" charset="-122"/>
              </a:rPr>
              <a:t> ≠ 0,</a:t>
            </a:r>
            <a:br>
              <a:rPr lang="en-US" altLang="zh-CN" dirty="0" smtClean="0">
                <a:ea typeface="宋体" panose="02010600030101010101" pitchFamily="2" charset="-122"/>
              </a:rPr>
            </a:br>
            <a:r>
              <a:rPr lang="en-US" altLang="zh-CN" dirty="0" smtClean="0">
                <a:ea typeface="宋体" panose="02010600030101010101" pitchFamily="2" charset="-122"/>
              </a:rPr>
              <a:t>MEM/</a:t>
            </a:r>
            <a:r>
              <a:rPr lang="en-US" altLang="zh-CN" dirty="0" err="1" smtClean="0">
                <a:ea typeface="宋体" panose="02010600030101010101" pitchFamily="2" charset="-122"/>
              </a:rPr>
              <a:t>WB.RegisterRd</a:t>
            </a:r>
            <a:r>
              <a:rPr lang="en-US" altLang="zh-CN" dirty="0" smtClean="0">
                <a:ea typeface="宋体" panose="02010600030101010101" pitchFamily="2" charset="-122"/>
              </a:rPr>
              <a:t> ≠ 0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Footer Placeholder 2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99437760-E260-41FD-A10B-EC7F707B41EA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9</a:t>
            </a:fld>
            <a:endParaRPr lang="en-AU" altLang="zh-CN" sz="1400"/>
          </a:p>
        </p:txBody>
      </p:sp>
      <p:pic>
        <p:nvPicPr>
          <p:cNvPr id="16387" name="Picture 14" descr="f04-01-P37449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13" y="1557338"/>
            <a:ext cx="7739062" cy="4192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8" name="Oval 3"/>
          <p:cNvSpPr>
            <a:spLocks noChangeArrowheads="1"/>
          </p:cNvSpPr>
          <p:nvPr/>
        </p:nvSpPr>
        <p:spPr bwMode="auto">
          <a:xfrm>
            <a:off x="6191250" y="2995613"/>
            <a:ext cx="936625" cy="865187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zh-CN" sz="1600">
              <a:ea typeface="宋体" panose="02010600030101010101" pitchFamily="2" charset="-122"/>
            </a:endParaRPr>
          </a:p>
        </p:txBody>
      </p:sp>
      <p:sp>
        <p:nvSpPr>
          <p:cNvPr id="16389" name="Oval 4"/>
          <p:cNvSpPr>
            <a:spLocks noChangeArrowheads="1"/>
          </p:cNvSpPr>
          <p:nvPr/>
        </p:nvSpPr>
        <p:spPr bwMode="auto">
          <a:xfrm>
            <a:off x="3132138" y="1195388"/>
            <a:ext cx="936625" cy="865187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zh-CN" sz="1600">
              <a:ea typeface="宋体" panose="02010600030101010101" pitchFamily="2" charset="-122"/>
            </a:endParaRPr>
          </a:p>
        </p:txBody>
      </p:sp>
      <p:sp>
        <p:nvSpPr>
          <p:cNvPr id="16391" name="Line 6"/>
          <p:cNvSpPr>
            <a:spLocks noChangeShapeType="1"/>
          </p:cNvSpPr>
          <p:nvPr/>
        </p:nvSpPr>
        <p:spPr bwMode="auto">
          <a:xfrm flipH="1">
            <a:off x="3348038" y="1484313"/>
            <a:ext cx="576262" cy="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6392" name="Arc 7"/>
          <p:cNvSpPr>
            <a:spLocks/>
          </p:cNvSpPr>
          <p:nvPr/>
        </p:nvSpPr>
        <p:spPr bwMode="auto">
          <a:xfrm rot="10800000" flipH="1" flipV="1">
            <a:off x="3348038" y="1700213"/>
            <a:ext cx="287337" cy="215900"/>
          </a:xfrm>
          <a:custGeom>
            <a:avLst/>
            <a:gdLst>
              <a:gd name="T0" fmla="*/ 0 w 21600"/>
              <a:gd name="T1" fmla="*/ 0 h 21600"/>
              <a:gd name="T2" fmla="*/ 2147483646 w 21600"/>
              <a:gd name="T3" fmla="*/ 2147483646 h 21600"/>
              <a:gd name="T4" fmla="*/ 0 w 21600"/>
              <a:gd name="T5" fmla="*/ 2147483646 h 21600"/>
              <a:gd name="T6" fmla="*/ 0 60000 65536"/>
              <a:gd name="T7" fmla="*/ 0 60000 65536"/>
              <a:gd name="T8" fmla="*/ 0 60000 65536"/>
              <a:gd name="T9" fmla="*/ 0 w 21600"/>
              <a:gd name="T10" fmla="*/ 0 h 21600"/>
              <a:gd name="T11" fmla="*/ 21600 w 21600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lnTo>
                  <a:pt x="-1" y="0"/>
                </a:lnTo>
                <a:close/>
              </a:path>
            </a:pathLst>
          </a:custGeom>
          <a:noFill/>
          <a:ln w="19050">
            <a:solidFill>
              <a:srgbClr val="FF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6393" name="Line 8"/>
          <p:cNvSpPr>
            <a:spLocks noChangeShapeType="1"/>
          </p:cNvSpPr>
          <p:nvPr/>
        </p:nvSpPr>
        <p:spPr bwMode="auto">
          <a:xfrm flipH="1">
            <a:off x="6372225" y="3284538"/>
            <a:ext cx="576263" cy="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6394" name="Arc 9"/>
          <p:cNvSpPr>
            <a:spLocks/>
          </p:cNvSpPr>
          <p:nvPr/>
        </p:nvSpPr>
        <p:spPr bwMode="auto">
          <a:xfrm rot="10800000" flipH="1" flipV="1">
            <a:off x="6372225" y="3500438"/>
            <a:ext cx="287338" cy="215900"/>
          </a:xfrm>
          <a:custGeom>
            <a:avLst/>
            <a:gdLst>
              <a:gd name="T0" fmla="*/ 0 w 21600"/>
              <a:gd name="T1" fmla="*/ 0 h 21600"/>
              <a:gd name="T2" fmla="*/ 2147483646 w 21600"/>
              <a:gd name="T3" fmla="*/ 2147483646 h 21600"/>
              <a:gd name="T4" fmla="*/ 0 w 21600"/>
              <a:gd name="T5" fmla="*/ 2147483646 h 21600"/>
              <a:gd name="T6" fmla="*/ 0 60000 65536"/>
              <a:gd name="T7" fmla="*/ 0 60000 65536"/>
              <a:gd name="T8" fmla="*/ 0 60000 65536"/>
              <a:gd name="T9" fmla="*/ 0 w 21600"/>
              <a:gd name="T10" fmla="*/ 0 h 21600"/>
              <a:gd name="T11" fmla="*/ 21600 w 21600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lnTo>
                  <a:pt x="-1" y="0"/>
                </a:lnTo>
                <a:close/>
              </a:path>
            </a:pathLst>
          </a:custGeom>
          <a:noFill/>
          <a:ln w="19050">
            <a:solidFill>
              <a:srgbClr val="FF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6395" name="Oval 10"/>
          <p:cNvSpPr>
            <a:spLocks noChangeArrowheads="1"/>
          </p:cNvSpPr>
          <p:nvPr/>
        </p:nvSpPr>
        <p:spPr bwMode="auto">
          <a:xfrm>
            <a:off x="5362575" y="4581525"/>
            <a:ext cx="936625" cy="865188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zh-CN" sz="1600">
              <a:ea typeface="宋体" panose="02010600030101010101" pitchFamily="2" charset="-122"/>
            </a:endParaRPr>
          </a:p>
        </p:txBody>
      </p:sp>
      <p:sp>
        <p:nvSpPr>
          <p:cNvPr id="16396" name="Line 11"/>
          <p:cNvSpPr>
            <a:spLocks noChangeShapeType="1"/>
          </p:cNvSpPr>
          <p:nvPr/>
        </p:nvSpPr>
        <p:spPr bwMode="auto">
          <a:xfrm>
            <a:off x="5651500" y="4797425"/>
            <a:ext cx="358775" cy="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6397" name="Arc 12"/>
          <p:cNvSpPr>
            <a:spLocks/>
          </p:cNvSpPr>
          <p:nvPr/>
        </p:nvSpPr>
        <p:spPr bwMode="auto">
          <a:xfrm rot="10800000" flipV="1">
            <a:off x="5899150" y="5013325"/>
            <a:ext cx="144463" cy="288925"/>
          </a:xfrm>
          <a:custGeom>
            <a:avLst/>
            <a:gdLst>
              <a:gd name="T0" fmla="*/ 0 w 21600"/>
              <a:gd name="T1" fmla="*/ 0 h 21600"/>
              <a:gd name="T2" fmla="*/ 289046586 w 21600"/>
              <a:gd name="T3" fmla="*/ 2147483646 h 21600"/>
              <a:gd name="T4" fmla="*/ 0 w 21600"/>
              <a:gd name="T5" fmla="*/ 2147483646 h 21600"/>
              <a:gd name="T6" fmla="*/ 0 60000 65536"/>
              <a:gd name="T7" fmla="*/ 0 60000 65536"/>
              <a:gd name="T8" fmla="*/ 0 60000 65536"/>
              <a:gd name="T9" fmla="*/ 0 w 21600"/>
              <a:gd name="T10" fmla="*/ 0 h 21600"/>
              <a:gd name="T11" fmla="*/ 21600 w 21600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lnTo>
                  <a:pt x="-1" y="0"/>
                </a:lnTo>
                <a:close/>
              </a:path>
            </a:pathLst>
          </a:custGeom>
          <a:noFill/>
          <a:ln w="19050">
            <a:solidFill>
              <a:srgbClr val="FF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6398" name="Rectangle 13"/>
          <p:cNvSpPr>
            <a:spLocks noChangeArrowheads="1"/>
          </p:cNvSpPr>
          <p:nvPr/>
        </p:nvSpPr>
        <p:spPr bwMode="auto">
          <a:xfrm>
            <a:off x="5508625" y="1196975"/>
            <a:ext cx="3527425" cy="143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zh-CN" altLang="en-US" sz="2000" dirty="0" smtClean="0">
                <a:ea typeface="宋体" panose="02010600030101010101" pitchFamily="2" charset="-122"/>
              </a:rPr>
              <a:t>多个数据来源</a:t>
            </a:r>
            <a:endParaRPr lang="en-US" altLang="zh-CN" sz="2000" dirty="0" smtClean="0">
              <a:ea typeface="宋体" panose="02010600030101010101" pitchFamily="2" charset="-122"/>
            </a:endParaRPr>
          </a:p>
          <a:p>
            <a:pPr eaLnBrk="1" hangingPunct="1"/>
            <a:r>
              <a:rPr lang="en-US" altLang="zh-CN" sz="2000" dirty="0" smtClean="0">
                <a:ea typeface="宋体" panose="02010600030101010101" pitchFamily="2" charset="-122"/>
              </a:rPr>
              <a:t>——</a:t>
            </a:r>
            <a:r>
              <a:rPr lang="zh-CN" altLang="en-US" sz="2000" dirty="0" smtClean="0">
                <a:ea typeface="宋体" panose="02010600030101010101" pitchFamily="2" charset="-122"/>
              </a:rPr>
              <a:t>使用复选器</a:t>
            </a:r>
            <a:endParaRPr lang="en-AU" altLang="zh-CN" sz="2000" dirty="0">
              <a:ea typeface="宋体" panose="02010600030101010101" pitchFamily="2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61ACF7C0-1DE4-494E-B919-1E7E592B1BA6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90</a:t>
            </a:fld>
            <a:endParaRPr lang="en-AU" altLang="zh-CN" sz="1400"/>
          </a:p>
        </p:txBody>
      </p:sp>
      <p:sp>
        <p:nvSpPr>
          <p:cNvPr id="153603" name="Rectangle 2"/>
          <p:cNvSpPr>
            <a:spLocks noGrp="1" noChangeArrowheads="1"/>
          </p:cNvSpPr>
          <p:nvPr>
            <p:ph type="title"/>
          </p:nvPr>
        </p:nvSpPr>
        <p:spPr>
          <a:xfrm>
            <a:off x="684213" y="138609"/>
            <a:ext cx="8259762" cy="769441"/>
          </a:xfrm>
        </p:spPr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前推控制中的</a:t>
            </a:r>
            <a:r>
              <a:rPr lang="en-US" altLang="zh-CN" dirty="0" smtClean="0">
                <a:ea typeface="宋体" panose="02010600030101010101" pitchFamily="2" charset="-122"/>
              </a:rPr>
              <a:t>MUX</a:t>
            </a:r>
            <a:r>
              <a:rPr lang="zh-CN" altLang="en-US" dirty="0" smtClean="0">
                <a:ea typeface="宋体" panose="02010600030101010101" pitchFamily="2" charset="-122"/>
              </a:rPr>
              <a:t>信号</a:t>
            </a:r>
            <a:r>
              <a:rPr lang="zh-CN" altLang="en-US" dirty="0">
                <a:ea typeface="宋体" panose="02010600030101010101" pitchFamily="2" charset="-122"/>
              </a:rPr>
              <a:t>产生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  <p:sp>
        <p:nvSpPr>
          <p:cNvPr id="15360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 sz="2400" dirty="0" smtClean="0">
                <a:ea typeface="宋体" panose="02010600030101010101" pitchFamily="2" charset="-122"/>
              </a:rPr>
              <a:t>EX </a:t>
            </a:r>
            <a:r>
              <a:rPr lang="zh-CN" altLang="en-US" sz="2400" dirty="0" smtClean="0">
                <a:ea typeface="宋体" panose="02010600030101010101" pitchFamily="2" charset="-122"/>
              </a:rPr>
              <a:t>冒险（</a:t>
            </a:r>
            <a:r>
              <a:rPr lang="en-US" altLang="zh-CN" sz="2400" dirty="0" err="1" smtClean="0">
                <a:ea typeface="宋体" panose="02010600030101010101" pitchFamily="2" charset="-122"/>
              </a:rPr>
              <a:t>rs</a:t>
            </a:r>
            <a:r>
              <a:rPr lang="en-US" altLang="zh-CN" sz="2400" dirty="0" smtClean="0">
                <a:ea typeface="宋体" panose="02010600030101010101" pitchFamily="2" charset="-122"/>
              </a:rPr>
              <a:t>/</a:t>
            </a:r>
            <a:r>
              <a:rPr lang="en-US" altLang="zh-CN" sz="2400" dirty="0" err="1" smtClean="0">
                <a:ea typeface="宋体" panose="02010600030101010101" pitchFamily="2" charset="-122"/>
              </a:rPr>
              <a:t>rt</a:t>
            </a:r>
            <a:r>
              <a:rPr lang="zh-CN" altLang="en-US" sz="2400" dirty="0" smtClean="0">
                <a:ea typeface="宋体" panose="02010600030101010101" pitchFamily="2" charset="-122"/>
              </a:rPr>
              <a:t>在</a:t>
            </a:r>
            <a:r>
              <a:rPr lang="en-US" altLang="zh-CN" sz="2400" dirty="0" smtClean="0">
                <a:ea typeface="宋体" panose="02010600030101010101" pitchFamily="2" charset="-122"/>
              </a:rPr>
              <a:t>EX/MEM</a:t>
            </a:r>
            <a:r>
              <a:rPr lang="zh-CN" altLang="en-US" sz="2400" dirty="0" smtClean="0">
                <a:ea typeface="宋体" panose="02010600030101010101" pitchFamily="2" charset="-122"/>
              </a:rPr>
              <a:t>检测到相应的</a:t>
            </a:r>
            <a:r>
              <a:rPr lang="en-US" altLang="zh-CN" sz="2400" dirty="0" err="1" smtClean="0">
                <a:ea typeface="宋体" panose="02010600030101010101" pitchFamily="2" charset="-122"/>
              </a:rPr>
              <a:t>rd</a:t>
            </a:r>
            <a:r>
              <a:rPr lang="zh-CN" altLang="en-US" sz="2400" dirty="0" smtClean="0">
                <a:ea typeface="宋体" panose="02010600030101010101" pitchFamily="2" charset="-122"/>
              </a:rPr>
              <a:t>）</a:t>
            </a:r>
            <a:endParaRPr lang="en-AU" altLang="zh-CN" sz="2400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en-AU" altLang="zh-CN" sz="2000" dirty="0" smtClean="0">
                <a:ea typeface="宋体" panose="02010600030101010101" pitchFamily="2" charset="-122"/>
              </a:rPr>
              <a:t>if (EX/</a:t>
            </a:r>
            <a:r>
              <a:rPr lang="en-AU" altLang="zh-CN" sz="2000" dirty="0" err="1" smtClean="0">
                <a:ea typeface="宋体" panose="02010600030101010101" pitchFamily="2" charset="-122"/>
              </a:rPr>
              <a:t>MEM.RegWrite</a:t>
            </a:r>
            <a:r>
              <a:rPr lang="en-AU" altLang="zh-CN" sz="2000" dirty="0" smtClean="0">
                <a:ea typeface="宋体" panose="02010600030101010101" pitchFamily="2" charset="-122"/>
              </a:rPr>
              <a:t> and (EX/</a:t>
            </a:r>
            <a:r>
              <a:rPr lang="en-AU" altLang="zh-CN" sz="2000" dirty="0" err="1" smtClean="0">
                <a:ea typeface="宋体" panose="02010600030101010101" pitchFamily="2" charset="-122"/>
              </a:rPr>
              <a:t>MEM.RegisterRd</a:t>
            </a:r>
            <a:r>
              <a:rPr lang="en-AU" altLang="zh-CN" sz="2000" dirty="0" smtClean="0">
                <a:ea typeface="宋体" panose="02010600030101010101" pitchFamily="2" charset="-122"/>
              </a:rPr>
              <a:t> ≠ 0)</a:t>
            </a:r>
            <a:br>
              <a:rPr lang="en-AU" altLang="zh-CN" sz="2000" dirty="0" smtClean="0">
                <a:ea typeface="宋体" panose="02010600030101010101" pitchFamily="2" charset="-122"/>
              </a:rPr>
            </a:br>
            <a:r>
              <a:rPr lang="en-AU" altLang="zh-CN" sz="2000" dirty="0" smtClean="0">
                <a:ea typeface="宋体" panose="02010600030101010101" pitchFamily="2" charset="-122"/>
              </a:rPr>
              <a:t>    and (EX/</a:t>
            </a:r>
            <a:r>
              <a:rPr lang="en-AU" altLang="zh-CN" sz="2000" dirty="0" err="1" smtClean="0">
                <a:ea typeface="宋体" panose="02010600030101010101" pitchFamily="2" charset="-122"/>
              </a:rPr>
              <a:t>MEM.RegisterRd</a:t>
            </a:r>
            <a:r>
              <a:rPr lang="en-AU" altLang="zh-CN" sz="2000" dirty="0" smtClean="0">
                <a:ea typeface="宋体" panose="02010600030101010101" pitchFamily="2" charset="-122"/>
              </a:rPr>
              <a:t> = ID/</a:t>
            </a:r>
            <a:r>
              <a:rPr lang="en-AU" altLang="zh-CN" sz="2000" dirty="0" err="1" smtClean="0">
                <a:ea typeface="宋体" panose="02010600030101010101" pitchFamily="2" charset="-122"/>
              </a:rPr>
              <a:t>EX.RegisterRs</a:t>
            </a:r>
            <a:r>
              <a:rPr lang="en-AU" altLang="zh-CN" sz="2000" dirty="0" smtClean="0">
                <a:ea typeface="宋体" panose="02010600030101010101" pitchFamily="2" charset="-122"/>
              </a:rPr>
              <a:t>))</a:t>
            </a:r>
            <a:br>
              <a:rPr lang="en-AU" altLang="zh-CN" sz="2000" dirty="0" smtClean="0">
                <a:ea typeface="宋体" panose="02010600030101010101" pitchFamily="2" charset="-122"/>
              </a:rPr>
            </a:br>
            <a:r>
              <a:rPr lang="en-AU" altLang="zh-CN" sz="2000" dirty="0" smtClean="0">
                <a:ea typeface="宋体" panose="02010600030101010101" pitchFamily="2" charset="-122"/>
              </a:rPr>
              <a:t>  </a:t>
            </a:r>
            <a:r>
              <a:rPr lang="en-AU" altLang="zh-CN" sz="2000" dirty="0" err="1" smtClean="0">
                <a:solidFill>
                  <a:schemeClr val="hlink"/>
                </a:solidFill>
                <a:ea typeface="宋体" panose="02010600030101010101" pitchFamily="2" charset="-122"/>
              </a:rPr>
              <a:t>ForwardA</a:t>
            </a:r>
            <a:r>
              <a:rPr lang="en-AU" altLang="zh-CN" sz="2000" dirty="0" smtClean="0">
                <a:solidFill>
                  <a:schemeClr val="hlink"/>
                </a:solidFill>
                <a:ea typeface="宋体" panose="02010600030101010101" pitchFamily="2" charset="-122"/>
              </a:rPr>
              <a:t> = 10</a:t>
            </a:r>
          </a:p>
          <a:p>
            <a:pPr lvl="1" eaLnBrk="1" hangingPunct="1"/>
            <a:r>
              <a:rPr lang="en-AU" altLang="zh-CN" sz="2000" dirty="0" smtClean="0">
                <a:ea typeface="宋体" panose="02010600030101010101" pitchFamily="2" charset="-122"/>
              </a:rPr>
              <a:t>if (EX/</a:t>
            </a:r>
            <a:r>
              <a:rPr lang="en-AU" altLang="zh-CN" sz="2000" dirty="0" err="1" smtClean="0">
                <a:ea typeface="宋体" panose="02010600030101010101" pitchFamily="2" charset="-122"/>
              </a:rPr>
              <a:t>MEM.RegWrite</a:t>
            </a:r>
            <a:r>
              <a:rPr lang="en-AU" altLang="zh-CN" sz="2000" dirty="0" smtClean="0">
                <a:ea typeface="宋体" panose="02010600030101010101" pitchFamily="2" charset="-122"/>
              </a:rPr>
              <a:t> and (EX/</a:t>
            </a:r>
            <a:r>
              <a:rPr lang="en-AU" altLang="zh-CN" sz="2000" dirty="0" err="1" smtClean="0">
                <a:ea typeface="宋体" panose="02010600030101010101" pitchFamily="2" charset="-122"/>
              </a:rPr>
              <a:t>MEM.RegisterRd</a:t>
            </a:r>
            <a:r>
              <a:rPr lang="en-AU" altLang="zh-CN" sz="2000" dirty="0" smtClean="0">
                <a:ea typeface="宋体" panose="02010600030101010101" pitchFamily="2" charset="-122"/>
              </a:rPr>
              <a:t> ≠ 0)</a:t>
            </a:r>
            <a:br>
              <a:rPr lang="en-AU" altLang="zh-CN" sz="2000" dirty="0" smtClean="0">
                <a:ea typeface="宋体" panose="02010600030101010101" pitchFamily="2" charset="-122"/>
              </a:rPr>
            </a:br>
            <a:r>
              <a:rPr lang="en-AU" altLang="zh-CN" sz="2000" dirty="0" smtClean="0">
                <a:ea typeface="宋体" panose="02010600030101010101" pitchFamily="2" charset="-122"/>
              </a:rPr>
              <a:t>    and (EX/</a:t>
            </a:r>
            <a:r>
              <a:rPr lang="en-AU" altLang="zh-CN" sz="2000" dirty="0" err="1" smtClean="0">
                <a:ea typeface="宋体" panose="02010600030101010101" pitchFamily="2" charset="-122"/>
              </a:rPr>
              <a:t>MEM.RegisterRd</a:t>
            </a:r>
            <a:r>
              <a:rPr lang="en-AU" altLang="zh-CN" sz="2000" dirty="0" smtClean="0">
                <a:ea typeface="宋体" panose="02010600030101010101" pitchFamily="2" charset="-122"/>
              </a:rPr>
              <a:t> = ID/</a:t>
            </a:r>
            <a:r>
              <a:rPr lang="en-AU" altLang="zh-CN" sz="2000" dirty="0" err="1" smtClean="0">
                <a:ea typeface="宋体" panose="02010600030101010101" pitchFamily="2" charset="-122"/>
              </a:rPr>
              <a:t>EX.RegisterRt</a:t>
            </a:r>
            <a:r>
              <a:rPr lang="en-AU" altLang="zh-CN" sz="2000" dirty="0" smtClean="0">
                <a:ea typeface="宋体" panose="02010600030101010101" pitchFamily="2" charset="-122"/>
              </a:rPr>
              <a:t>))</a:t>
            </a:r>
            <a:br>
              <a:rPr lang="en-AU" altLang="zh-CN" sz="2000" dirty="0" smtClean="0">
                <a:ea typeface="宋体" panose="02010600030101010101" pitchFamily="2" charset="-122"/>
              </a:rPr>
            </a:br>
            <a:r>
              <a:rPr lang="en-AU" altLang="zh-CN" sz="2000" dirty="0" smtClean="0">
                <a:ea typeface="宋体" panose="02010600030101010101" pitchFamily="2" charset="-122"/>
              </a:rPr>
              <a:t>  </a:t>
            </a:r>
            <a:r>
              <a:rPr lang="en-AU" altLang="zh-CN" sz="2000" dirty="0" err="1" smtClean="0">
                <a:solidFill>
                  <a:schemeClr val="hlink"/>
                </a:solidFill>
                <a:ea typeface="宋体" panose="02010600030101010101" pitchFamily="2" charset="-122"/>
              </a:rPr>
              <a:t>ForwardB</a:t>
            </a:r>
            <a:r>
              <a:rPr lang="en-AU" altLang="zh-CN" sz="2000" dirty="0" smtClean="0">
                <a:solidFill>
                  <a:schemeClr val="hlink"/>
                </a:solidFill>
                <a:ea typeface="宋体" panose="02010600030101010101" pitchFamily="2" charset="-122"/>
              </a:rPr>
              <a:t> = 10</a:t>
            </a:r>
          </a:p>
          <a:p>
            <a:pPr eaLnBrk="1" hangingPunct="1"/>
            <a:r>
              <a:rPr lang="en-US" altLang="zh-CN" sz="2400" dirty="0" smtClean="0">
                <a:ea typeface="宋体" panose="02010600030101010101" pitchFamily="2" charset="-122"/>
              </a:rPr>
              <a:t>MEM </a:t>
            </a:r>
            <a:r>
              <a:rPr lang="zh-CN" altLang="en-US" sz="2400" dirty="0">
                <a:ea typeface="宋体" panose="02010600030101010101" pitchFamily="2" charset="-122"/>
              </a:rPr>
              <a:t>冒险</a:t>
            </a:r>
            <a:r>
              <a:rPr lang="zh-CN" altLang="en-US" sz="2400" dirty="0" smtClean="0">
                <a:ea typeface="宋体" panose="02010600030101010101" pitchFamily="2" charset="-122"/>
              </a:rPr>
              <a:t>（</a:t>
            </a:r>
            <a:r>
              <a:rPr lang="en-US" altLang="zh-CN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 err="1">
                <a:ea typeface="宋体" panose="02010600030101010101" pitchFamily="2" charset="-122"/>
              </a:rPr>
              <a:t>rs</a:t>
            </a:r>
            <a:r>
              <a:rPr lang="en-US" altLang="zh-CN" sz="2400" dirty="0">
                <a:ea typeface="宋体" panose="02010600030101010101" pitchFamily="2" charset="-122"/>
              </a:rPr>
              <a:t>/</a:t>
            </a:r>
            <a:r>
              <a:rPr lang="en-US" altLang="zh-CN" sz="2400" dirty="0" err="1">
                <a:ea typeface="宋体" panose="02010600030101010101" pitchFamily="2" charset="-122"/>
              </a:rPr>
              <a:t>rt</a:t>
            </a:r>
            <a:r>
              <a:rPr lang="zh-CN" altLang="en-US" sz="2400" dirty="0" smtClean="0">
                <a:ea typeface="宋体" panose="02010600030101010101" pitchFamily="2" charset="-122"/>
              </a:rPr>
              <a:t>在</a:t>
            </a:r>
            <a:r>
              <a:rPr lang="en-US" altLang="zh-CN" sz="2400" dirty="0" smtClean="0">
                <a:ea typeface="宋体" panose="02010600030101010101" pitchFamily="2" charset="-122"/>
              </a:rPr>
              <a:t>MEM/WB</a:t>
            </a:r>
            <a:r>
              <a:rPr lang="zh-CN" altLang="en-US" sz="2400" dirty="0" smtClean="0">
                <a:ea typeface="宋体" panose="02010600030101010101" pitchFamily="2" charset="-122"/>
              </a:rPr>
              <a:t>检测</a:t>
            </a:r>
            <a:r>
              <a:rPr lang="zh-CN" altLang="en-US" sz="2400" dirty="0">
                <a:ea typeface="宋体" panose="02010600030101010101" pitchFamily="2" charset="-122"/>
              </a:rPr>
              <a:t>到相应的</a:t>
            </a:r>
            <a:r>
              <a:rPr lang="en-US" altLang="zh-CN" sz="2400" dirty="0" err="1">
                <a:ea typeface="宋体" panose="02010600030101010101" pitchFamily="2" charset="-122"/>
              </a:rPr>
              <a:t>rd</a:t>
            </a:r>
            <a:r>
              <a:rPr lang="en-US" altLang="zh-CN" sz="2400" dirty="0">
                <a:ea typeface="宋体" panose="02010600030101010101" pitchFamily="2" charset="-122"/>
              </a:rPr>
              <a:t> </a:t>
            </a:r>
            <a:r>
              <a:rPr lang="zh-CN" altLang="en-US" sz="2400" dirty="0" smtClean="0">
                <a:ea typeface="宋体" panose="02010600030101010101" pitchFamily="2" charset="-122"/>
              </a:rPr>
              <a:t>）</a:t>
            </a:r>
            <a:endParaRPr lang="en-US" altLang="zh-CN" sz="2400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en-AU" altLang="zh-CN" sz="2000" dirty="0" smtClean="0">
                <a:ea typeface="宋体" panose="02010600030101010101" pitchFamily="2" charset="-122"/>
              </a:rPr>
              <a:t>if (MEM/</a:t>
            </a:r>
            <a:r>
              <a:rPr lang="en-AU" altLang="zh-CN" sz="2000" dirty="0" err="1" smtClean="0">
                <a:ea typeface="宋体" panose="02010600030101010101" pitchFamily="2" charset="-122"/>
              </a:rPr>
              <a:t>WB.RegWrite</a:t>
            </a:r>
            <a:r>
              <a:rPr lang="en-AU" altLang="zh-CN" sz="2000" dirty="0" smtClean="0">
                <a:ea typeface="宋体" panose="02010600030101010101" pitchFamily="2" charset="-122"/>
              </a:rPr>
              <a:t> and (MEM/</a:t>
            </a:r>
            <a:r>
              <a:rPr lang="en-AU" altLang="zh-CN" sz="2000" dirty="0" err="1" smtClean="0">
                <a:ea typeface="宋体" panose="02010600030101010101" pitchFamily="2" charset="-122"/>
              </a:rPr>
              <a:t>WB.RegisterRd</a:t>
            </a:r>
            <a:r>
              <a:rPr lang="en-AU" altLang="zh-CN" sz="2000" dirty="0" smtClean="0">
                <a:ea typeface="宋体" panose="02010600030101010101" pitchFamily="2" charset="-122"/>
              </a:rPr>
              <a:t> ≠ 0)</a:t>
            </a:r>
            <a:br>
              <a:rPr lang="en-AU" altLang="zh-CN" sz="2000" dirty="0" smtClean="0">
                <a:ea typeface="宋体" panose="02010600030101010101" pitchFamily="2" charset="-122"/>
              </a:rPr>
            </a:br>
            <a:r>
              <a:rPr lang="en-AU" altLang="zh-CN" sz="2000" dirty="0" smtClean="0">
                <a:ea typeface="宋体" panose="02010600030101010101" pitchFamily="2" charset="-122"/>
              </a:rPr>
              <a:t>    and (MEM/</a:t>
            </a:r>
            <a:r>
              <a:rPr lang="en-AU" altLang="zh-CN" sz="2000" dirty="0" err="1" smtClean="0">
                <a:ea typeface="宋体" panose="02010600030101010101" pitchFamily="2" charset="-122"/>
              </a:rPr>
              <a:t>WB.RegisterRd</a:t>
            </a:r>
            <a:r>
              <a:rPr lang="en-AU" altLang="zh-CN" sz="2000" dirty="0" smtClean="0">
                <a:ea typeface="宋体" panose="02010600030101010101" pitchFamily="2" charset="-122"/>
              </a:rPr>
              <a:t> = ID/</a:t>
            </a:r>
            <a:r>
              <a:rPr lang="en-AU" altLang="zh-CN" sz="2000" dirty="0" err="1" smtClean="0">
                <a:ea typeface="宋体" panose="02010600030101010101" pitchFamily="2" charset="-122"/>
              </a:rPr>
              <a:t>EX.RegisterRs</a:t>
            </a:r>
            <a:r>
              <a:rPr lang="en-AU" altLang="zh-CN" sz="2000" dirty="0" smtClean="0">
                <a:ea typeface="宋体" panose="02010600030101010101" pitchFamily="2" charset="-122"/>
              </a:rPr>
              <a:t>))</a:t>
            </a:r>
            <a:br>
              <a:rPr lang="en-AU" altLang="zh-CN" sz="2000" dirty="0" smtClean="0">
                <a:ea typeface="宋体" panose="02010600030101010101" pitchFamily="2" charset="-122"/>
              </a:rPr>
            </a:br>
            <a:r>
              <a:rPr lang="en-AU" altLang="zh-CN" sz="2000" dirty="0" smtClean="0">
                <a:ea typeface="宋体" panose="02010600030101010101" pitchFamily="2" charset="-122"/>
              </a:rPr>
              <a:t>  </a:t>
            </a:r>
            <a:r>
              <a:rPr lang="en-AU" altLang="zh-CN" sz="2000" dirty="0" err="1" smtClean="0">
                <a:solidFill>
                  <a:schemeClr val="hlink"/>
                </a:solidFill>
                <a:ea typeface="宋体" panose="02010600030101010101" pitchFamily="2" charset="-122"/>
              </a:rPr>
              <a:t>ForwardA</a:t>
            </a:r>
            <a:r>
              <a:rPr lang="en-AU" altLang="zh-CN" sz="2000" dirty="0" smtClean="0">
                <a:solidFill>
                  <a:schemeClr val="hlink"/>
                </a:solidFill>
                <a:ea typeface="宋体" panose="02010600030101010101" pitchFamily="2" charset="-122"/>
              </a:rPr>
              <a:t> = 01</a:t>
            </a:r>
          </a:p>
          <a:p>
            <a:pPr lvl="1" eaLnBrk="1" hangingPunct="1"/>
            <a:r>
              <a:rPr lang="en-AU" altLang="zh-CN" sz="2000" dirty="0" smtClean="0">
                <a:ea typeface="宋体" panose="02010600030101010101" pitchFamily="2" charset="-122"/>
              </a:rPr>
              <a:t>if (MEM/</a:t>
            </a:r>
            <a:r>
              <a:rPr lang="en-AU" altLang="zh-CN" sz="2000" dirty="0" err="1" smtClean="0">
                <a:ea typeface="宋体" panose="02010600030101010101" pitchFamily="2" charset="-122"/>
              </a:rPr>
              <a:t>WB.RegWrite</a:t>
            </a:r>
            <a:r>
              <a:rPr lang="en-AU" altLang="zh-CN" sz="2000" dirty="0" smtClean="0">
                <a:ea typeface="宋体" panose="02010600030101010101" pitchFamily="2" charset="-122"/>
              </a:rPr>
              <a:t> and (MEM/</a:t>
            </a:r>
            <a:r>
              <a:rPr lang="en-AU" altLang="zh-CN" sz="2000" dirty="0" err="1" smtClean="0">
                <a:ea typeface="宋体" panose="02010600030101010101" pitchFamily="2" charset="-122"/>
              </a:rPr>
              <a:t>WB.RegisterRd</a:t>
            </a:r>
            <a:r>
              <a:rPr lang="en-AU" altLang="zh-CN" sz="2000" dirty="0" smtClean="0">
                <a:ea typeface="宋体" panose="02010600030101010101" pitchFamily="2" charset="-122"/>
              </a:rPr>
              <a:t> ≠ 0)</a:t>
            </a:r>
            <a:br>
              <a:rPr lang="en-AU" altLang="zh-CN" sz="2000" dirty="0" smtClean="0">
                <a:ea typeface="宋体" panose="02010600030101010101" pitchFamily="2" charset="-122"/>
              </a:rPr>
            </a:br>
            <a:r>
              <a:rPr lang="en-AU" altLang="zh-CN" sz="2000" dirty="0" smtClean="0">
                <a:ea typeface="宋体" panose="02010600030101010101" pitchFamily="2" charset="-122"/>
              </a:rPr>
              <a:t>    and (MEM/</a:t>
            </a:r>
            <a:r>
              <a:rPr lang="en-AU" altLang="zh-CN" sz="2000" dirty="0" err="1" smtClean="0">
                <a:ea typeface="宋体" panose="02010600030101010101" pitchFamily="2" charset="-122"/>
              </a:rPr>
              <a:t>WB.RegisterRd</a:t>
            </a:r>
            <a:r>
              <a:rPr lang="en-AU" altLang="zh-CN" sz="2000" dirty="0" smtClean="0">
                <a:ea typeface="宋体" panose="02010600030101010101" pitchFamily="2" charset="-122"/>
              </a:rPr>
              <a:t> = ID/</a:t>
            </a:r>
            <a:r>
              <a:rPr lang="en-AU" altLang="zh-CN" sz="2000" dirty="0" err="1" smtClean="0">
                <a:ea typeface="宋体" panose="02010600030101010101" pitchFamily="2" charset="-122"/>
              </a:rPr>
              <a:t>EX.RegisterRt</a:t>
            </a:r>
            <a:r>
              <a:rPr lang="en-AU" altLang="zh-CN" sz="2000" dirty="0" smtClean="0">
                <a:ea typeface="宋体" panose="02010600030101010101" pitchFamily="2" charset="-122"/>
              </a:rPr>
              <a:t>))</a:t>
            </a:r>
            <a:br>
              <a:rPr lang="en-AU" altLang="zh-CN" sz="2000" dirty="0" smtClean="0">
                <a:ea typeface="宋体" panose="02010600030101010101" pitchFamily="2" charset="-122"/>
              </a:rPr>
            </a:br>
            <a:r>
              <a:rPr lang="en-AU" altLang="zh-CN" sz="2000" dirty="0" smtClean="0">
                <a:ea typeface="宋体" panose="02010600030101010101" pitchFamily="2" charset="-122"/>
              </a:rPr>
              <a:t>  </a:t>
            </a:r>
            <a:r>
              <a:rPr lang="en-AU" altLang="zh-CN" sz="2000" dirty="0" err="1" smtClean="0">
                <a:solidFill>
                  <a:schemeClr val="hlink"/>
                </a:solidFill>
                <a:ea typeface="宋体" panose="02010600030101010101" pitchFamily="2" charset="-122"/>
              </a:rPr>
              <a:t>ForwardB</a:t>
            </a:r>
            <a:r>
              <a:rPr lang="en-AU" altLang="zh-CN" sz="2000" dirty="0" smtClean="0">
                <a:solidFill>
                  <a:schemeClr val="hlink"/>
                </a:solidFill>
                <a:ea typeface="宋体" panose="02010600030101010101" pitchFamily="2" charset="-122"/>
              </a:rPr>
              <a:t> = 01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AE7F1669-2FBE-4767-ADF8-D5B5845F70FB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91</a:t>
            </a:fld>
            <a:endParaRPr lang="en-AU" altLang="zh-CN" sz="1400"/>
          </a:p>
        </p:txBody>
      </p:sp>
      <p:sp>
        <p:nvSpPr>
          <p:cNvPr id="15565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双重数据冒险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  <p:sp>
        <p:nvSpPr>
          <p:cNvPr id="15565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考察累加操作的指令序列</a:t>
            </a:r>
            <a:r>
              <a:rPr lang="en-US" altLang="zh-CN" dirty="0" smtClean="0">
                <a:ea typeface="宋体" panose="02010600030101010101" pitchFamily="2" charset="-122"/>
              </a:rPr>
              <a:t>: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r>
              <a:rPr lang="en-US" altLang="zh-CN" dirty="0" smtClean="0">
                <a:latin typeface="Lucida Console" panose="020B0609040504020204" pitchFamily="49" charset="0"/>
                <a:ea typeface="宋体" panose="02010600030101010101" pitchFamily="2" charset="-122"/>
              </a:rPr>
              <a:t>	add </a:t>
            </a:r>
            <a:r>
              <a:rPr lang="en-US" altLang="zh-CN" dirty="0" smtClean="0">
                <a:solidFill>
                  <a:schemeClr val="hlink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$1</a:t>
            </a:r>
            <a:r>
              <a:rPr lang="en-US" altLang="zh-CN" dirty="0" smtClean="0">
                <a:latin typeface="Lucida Console" panose="020B0609040504020204" pitchFamily="49" charset="0"/>
                <a:ea typeface="宋体" panose="02010600030101010101" pitchFamily="2" charset="-122"/>
              </a:rPr>
              <a:t>,$1,$2</a:t>
            </a:r>
            <a:br>
              <a:rPr lang="en-US" altLang="zh-CN" dirty="0" smtClean="0">
                <a:latin typeface="Lucida Console" panose="020B0609040504020204" pitchFamily="49" charset="0"/>
                <a:ea typeface="宋体" panose="02010600030101010101" pitchFamily="2" charset="-122"/>
              </a:rPr>
            </a:br>
            <a:r>
              <a:rPr lang="en-US" altLang="zh-CN" dirty="0" smtClean="0">
                <a:latin typeface="Lucida Console" panose="020B0609040504020204" pitchFamily="49" charset="0"/>
                <a:ea typeface="宋体" panose="02010600030101010101" pitchFamily="2" charset="-122"/>
              </a:rPr>
              <a:t>add </a:t>
            </a:r>
            <a:r>
              <a:rPr lang="en-US" altLang="zh-CN" dirty="0" smtClean="0">
                <a:solidFill>
                  <a:schemeClr val="hlink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$1</a:t>
            </a:r>
            <a:r>
              <a:rPr lang="en-US" altLang="zh-CN" dirty="0" smtClean="0">
                <a:latin typeface="Lucida Console" panose="020B0609040504020204" pitchFamily="49" charset="0"/>
                <a:ea typeface="宋体" panose="02010600030101010101" pitchFamily="2" charset="-122"/>
              </a:rPr>
              <a:t>,</a:t>
            </a:r>
            <a:r>
              <a:rPr lang="en-US" altLang="zh-CN" dirty="0" smtClean="0">
                <a:solidFill>
                  <a:schemeClr val="hlink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$1</a:t>
            </a:r>
            <a:r>
              <a:rPr lang="en-US" altLang="zh-CN" dirty="0" smtClean="0">
                <a:latin typeface="Lucida Console" panose="020B0609040504020204" pitchFamily="49" charset="0"/>
                <a:ea typeface="宋体" panose="02010600030101010101" pitchFamily="2" charset="-122"/>
              </a:rPr>
              <a:t>,$3</a:t>
            </a:r>
            <a:br>
              <a:rPr lang="en-US" altLang="zh-CN" dirty="0" smtClean="0">
                <a:latin typeface="Lucida Console" panose="020B0609040504020204" pitchFamily="49" charset="0"/>
                <a:ea typeface="宋体" panose="02010600030101010101" pitchFamily="2" charset="-122"/>
              </a:rPr>
            </a:br>
            <a:r>
              <a:rPr lang="en-US" altLang="zh-CN" dirty="0" smtClean="0">
                <a:latin typeface="Lucida Console" panose="020B0609040504020204" pitchFamily="49" charset="0"/>
                <a:ea typeface="宋体" panose="02010600030101010101" pitchFamily="2" charset="-122"/>
              </a:rPr>
              <a:t>add $1,</a:t>
            </a:r>
            <a:r>
              <a:rPr lang="en-US" altLang="zh-CN" dirty="0" smtClean="0">
                <a:solidFill>
                  <a:schemeClr val="hlink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$1</a:t>
            </a:r>
            <a:r>
              <a:rPr lang="en-US" altLang="zh-CN" dirty="0" smtClean="0">
                <a:latin typeface="Lucida Console" panose="020B0609040504020204" pitchFamily="49" charset="0"/>
                <a:ea typeface="宋体" panose="02010600030101010101" pitchFamily="2" charset="-122"/>
              </a:rPr>
              <a:t>,$4</a:t>
            </a:r>
          </a:p>
          <a:p>
            <a:pPr eaLnBrk="1" hangingPunct="1"/>
            <a:r>
              <a:rPr lang="en-US" altLang="zh-CN" dirty="0" smtClean="0">
                <a:ea typeface="宋体" panose="02010600030101010101" pitchFamily="2" charset="-122"/>
              </a:rPr>
              <a:t>EX</a:t>
            </a:r>
            <a:r>
              <a:rPr lang="zh-CN" altLang="en-US" dirty="0">
                <a:ea typeface="宋体" panose="02010600030101010101" pitchFamily="2" charset="-122"/>
              </a:rPr>
              <a:t>冒险和</a:t>
            </a:r>
            <a:r>
              <a:rPr lang="en-US" altLang="zh-CN" dirty="0" smtClean="0">
                <a:ea typeface="宋体" panose="02010600030101010101" pitchFamily="2" charset="-122"/>
              </a:rPr>
              <a:t>MEM</a:t>
            </a:r>
            <a:r>
              <a:rPr lang="zh-CN" altLang="en-US" dirty="0" smtClean="0">
                <a:ea typeface="宋体" panose="02010600030101010101" pitchFamily="2" charset="-122"/>
              </a:rPr>
              <a:t>冒险同时存在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dirty="0" smtClean="0">
                <a:ea typeface="宋体" panose="02010600030101010101" pitchFamily="2" charset="-122"/>
              </a:rPr>
              <a:t>按程序本意应该使用最近一条指令的结果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dirty="0" smtClean="0">
                <a:ea typeface="宋体" panose="02010600030101010101" pitchFamily="2" charset="-122"/>
              </a:rPr>
              <a:t>即</a:t>
            </a:r>
            <a:r>
              <a:rPr lang="zh-CN" altLang="en-US" dirty="0">
                <a:ea typeface="宋体" panose="02010600030101010101" pitchFamily="2" charset="-122"/>
              </a:rPr>
              <a:t>使</a:t>
            </a:r>
            <a:r>
              <a:rPr lang="zh-CN" altLang="en-US" dirty="0" smtClean="0">
                <a:ea typeface="宋体" panose="02010600030101010101" pitchFamily="2" charset="-122"/>
              </a:rPr>
              <a:t>用</a:t>
            </a:r>
            <a:r>
              <a:rPr lang="en-US" altLang="zh-CN" dirty="0" smtClean="0">
                <a:ea typeface="宋体" panose="02010600030101010101" pitchFamily="2" charset="-122"/>
              </a:rPr>
              <a:t>EX</a:t>
            </a:r>
            <a:r>
              <a:rPr lang="zh-CN" altLang="en-US" dirty="0" smtClean="0">
                <a:ea typeface="宋体" panose="02010600030101010101" pitchFamily="2" charset="-122"/>
              </a:rPr>
              <a:t>提供的结果，而不是使用更早期的</a:t>
            </a:r>
            <a:r>
              <a:rPr lang="en-US" altLang="zh-CN" dirty="0" smtClean="0">
                <a:ea typeface="宋体" panose="02010600030101010101" pitchFamily="2" charset="-122"/>
              </a:rPr>
              <a:t>MEM</a:t>
            </a:r>
            <a:r>
              <a:rPr lang="zh-CN" altLang="en-US" dirty="0" smtClean="0">
                <a:ea typeface="宋体" panose="02010600030101010101" pitchFamily="2" charset="-122"/>
              </a:rPr>
              <a:t>结果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修订</a:t>
            </a:r>
            <a:r>
              <a:rPr lang="en-US" altLang="zh-CN" dirty="0" smtClean="0">
                <a:ea typeface="宋体" panose="02010600030101010101" pitchFamily="2" charset="-122"/>
              </a:rPr>
              <a:t>MEM</a:t>
            </a:r>
            <a:r>
              <a:rPr lang="zh-CN" altLang="en-US" dirty="0" smtClean="0">
                <a:ea typeface="宋体" panose="02010600030101010101" pitchFamily="2" charset="-122"/>
              </a:rPr>
              <a:t>冒险的的控制信号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dirty="0" smtClean="0">
                <a:ea typeface="宋体" panose="02010600030101010101" pitchFamily="2" charset="-122"/>
              </a:rPr>
              <a:t>只有</a:t>
            </a:r>
            <a:r>
              <a:rPr lang="en-US" altLang="zh-CN" dirty="0" smtClean="0">
                <a:ea typeface="宋体" panose="02010600030101010101" pitchFamily="2" charset="-122"/>
              </a:rPr>
              <a:t>EX</a:t>
            </a:r>
            <a:r>
              <a:rPr lang="zh-CN" altLang="en-US" dirty="0" smtClean="0">
                <a:ea typeface="宋体" panose="02010600030101010101" pitchFamily="2" charset="-122"/>
              </a:rPr>
              <a:t>冒险不成立时，才对</a:t>
            </a:r>
            <a:r>
              <a:rPr lang="en-US" altLang="zh-CN" dirty="0" smtClean="0">
                <a:ea typeface="宋体" panose="02010600030101010101" pitchFamily="2" charset="-122"/>
              </a:rPr>
              <a:t>MEM</a:t>
            </a:r>
            <a:r>
              <a:rPr lang="zh-CN" altLang="en-US" dirty="0" smtClean="0">
                <a:ea typeface="宋体" panose="02010600030101010101" pitchFamily="2" charset="-122"/>
              </a:rPr>
              <a:t>冒险前推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31860FD6-AFA7-49B7-8A7E-022B5F416F06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92</a:t>
            </a:fld>
            <a:endParaRPr lang="en-AU" altLang="zh-CN" sz="1400"/>
          </a:p>
        </p:txBody>
      </p:sp>
      <p:sp>
        <p:nvSpPr>
          <p:cNvPr id="157699" name="Rectangle 2"/>
          <p:cNvSpPr>
            <a:spLocks noGrp="1" noChangeArrowheads="1"/>
          </p:cNvSpPr>
          <p:nvPr>
            <p:ph type="title"/>
          </p:nvPr>
        </p:nvSpPr>
        <p:spPr>
          <a:xfrm>
            <a:off x="684213" y="200164"/>
            <a:ext cx="8259762" cy="707886"/>
          </a:xfrm>
        </p:spPr>
        <p:txBody>
          <a:bodyPr/>
          <a:lstStyle/>
          <a:p>
            <a:pPr eaLnBrk="1" hangingPunct="1"/>
            <a:r>
              <a:rPr lang="zh-CN" altLang="en-US" sz="4000" dirty="0" smtClean="0">
                <a:ea typeface="宋体" panose="02010600030101010101" pitchFamily="2" charset="-122"/>
              </a:rPr>
              <a:t>修订后的</a:t>
            </a:r>
            <a:r>
              <a:rPr lang="en-US" altLang="zh-CN" sz="4000" dirty="0" smtClean="0">
                <a:ea typeface="宋体" panose="02010600030101010101" pitchFamily="2" charset="-122"/>
              </a:rPr>
              <a:t>MEM</a:t>
            </a:r>
            <a:r>
              <a:rPr lang="zh-CN" altLang="en-US" sz="4000" dirty="0" smtClean="0">
                <a:ea typeface="宋体" panose="02010600030101010101" pitchFamily="2" charset="-122"/>
              </a:rPr>
              <a:t>前推条件</a:t>
            </a:r>
            <a:endParaRPr lang="en-AU" altLang="zh-CN" sz="4000" dirty="0" smtClean="0">
              <a:ea typeface="宋体" panose="02010600030101010101" pitchFamily="2" charset="-122"/>
            </a:endParaRPr>
          </a:p>
        </p:txBody>
      </p:sp>
      <p:sp>
        <p:nvSpPr>
          <p:cNvPr id="15770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120000"/>
              </a:lnSpc>
            </a:pPr>
            <a:r>
              <a:rPr lang="en-US" altLang="zh-CN" sz="2400" dirty="0" smtClean="0">
                <a:ea typeface="宋体" panose="02010600030101010101" pitchFamily="2" charset="-122"/>
              </a:rPr>
              <a:t>MEM </a:t>
            </a:r>
            <a:r>
              <a:rPr lang="zh-CN" altLang="en-US" sz="2400" dirty="0" smtClean="0">
                <a:ea typeface="宋体" panose="02010600030101010101" pitchFamily="2" charset="-122"/>
              </a:rPr>
              <a:t>冒险的控制信号</a:t>
            </a:r>
            <a:endParaRPr lang="en-US" altLang="zh-CN" sz="2400" dirty="0" smtClean="0">
              <a:ea typeface="宋体" panose="02010600030101010101" pitchFamily="2" charset="-122"/>
            </a:endParaRPr>
          </a:p>
          <a:p>
            <a:pPr lvl="1" eaLnBrk="1" hangingPunct="1">
              <a:lnSpc>
                <a:spcPct val="120000"/>
              </a:lnSpc>
            </a:pPr>
            <a:r>
              <a:rPr lang="en-AU" altLang="zh-CN" sz="2000" dirty="0" smtClean="0">
                <a:ea typeface="宋体" panose="02010600030101010101" pitchFamily="2" charset="-122"/>
              </a:rPr>
              <a:t>if (MEM/</a:t>
            </a:r>
            <a:r>
              <a:rPr lang="en-AU" altLang="zh-CN" sz="2000" dirty="0" err="1" smtClean="0">
                <a:ea typeface="宋体" panose="02010600030101010101" pitchFamily="2" charset="-122"/>
              </a:rPr>
              <a:t>WB.RegWrite</a:t>
            </a:r>
            <a:r>
              <a:rPr lang="en-AU" altLang="zh-CN" sz="2000" dirty="0" smtClean="0">
                <a:ea typeface="宋体" panose="02010600030101010101" pitchFamily="2" charset="-122"/>
              </a:rPr>
              <a:t> and (MEM/</a:t>
            </a:r>
            <a:r>
              <a:rPr lang="en-AU" altLang="zh-CN" sz="2000" dirty="0" err="1" smtClean="0">
                <a:ea typeface="宋体" panose="02010600030101010101" pitchFamily="2" charset="-122"/>
              </a:rPr>
              <a:t>WB.RegisterRd</a:t>
            </a:r>
            <a:r>
              <a:rPr lang="en-AU" altLang="zh-CN" sz="2000" dirty="0" smtClean="0">
                <a:ea typeface="宋体" panose="02010600030101010101" pitchFamily="2" charset="-122"/>
              </a:rPr>
              <a:t> ≠ 0)</a:t>
            </a:r>
            <a:br>
              <a:rPr lang="en-AU" altLang="zh-CN" sz="2000" dirty="0" smtClean="0">
                <a:ea typeface="宋体" panose="02010600030101010101" pitchFamily="2" charset="-122"/>
              </a:rPr>
            </a:br>
            <a:r>
              <a:rPr lang="en-AU" altLang="zh-CN" sz="2000" dirty="0" smtClean="0">
                <a:ea typeface="宋体" panose="02010600030101010101" pitchFamily="2" charset="-122"/>
              </a:rPr>
              <a:t>    </a:t>
            </a:r>
            <a:r>
              <a:rPr lang="en-AU" altLang="zh-CN" sz="2000" dirty="0" smtClean="0">
                <a:solidFill>
                  <a:schemeClr val="hlink"/>
                </a:solidFill>
                <a:ea typeface="宋体" panose="02010600030101010101" pitchFamily="2" charset="-122"/>
              </a:rPr>
              <a:t>and not </a:t>
            </a:r>
            <a:r>
              <a:rPr lang="en-AU" altLang="zh-CN" sz="2000" b="1" dirty="0" smtClean="0">
                <a:solidFill>
                  <a:srgbClr val="FF0000"/>
                </a:solidFill>
                <a:ea typeface="宋体" panose="02010600030101010101" pitchFamily="2" charset="-122"/>
              </a:rPr>
              <a:t>(</a:t>
            </a:r>
            <a:r>
              <a:rPr lang="en-AU" altLang="zh-CN" sz="2000" dirty="0" smtClean="0">
                <a:solidFill>
                  <a:schemeClr val="hlink"/>
                </a:solidFill>
                <a:ea typeface="宋体" panose="02010600030101010101" pitchFamily="2" charset="-122"/>
              </a:rPr>
              <a:t>EX/</a:t>
            </a:r>
            <a:r>
              <a:rPr lang="en-AU" altLang="zh-CN" sz="2000" dirty="0" err="1" smtClean="0">
                <a:solidFill>
                  <a:schemeClr val="hlink"/>
                </a:solidFill>
                <a:ea typeface="宋体" panose="02010600030101010101" pitchFamily="2" charset="-122"/>
              </a:rPr>
              <a:t>MEM.RegWrite</a:t>
            </a:r>
            <a:r>
              <a:rPr lang="en-AU" altLang="zh-CN" sz="2000" dirty="0" smtClean="0">
                <a:solidFill>
                  <a:schemeClr val="hlink"/>
                </a:solidFill>
                <a:ea typeface="宋体" panose="02010600030101010101" pitchFamily="2" charset="-122"/>
              </a:rPr>
              <a:t> and (EX/</a:t>
            </a:r>
            <a:r>
              <a:rPr lang="en-AU" altLang="zh-CN" sz="2000" dirty="0" err="1" smtClean="0">
                <a:solidFill>
                  <a:schemeClr val="hlink"/>
                </a:solidFill>
                <a:ea typeface="宋体" panose="02010600030101010101" pitchFamily="2" charset="-122"/>
              </a:rPr>
              <a:t>MEM.RegisterRd</a:t>
            </a:r>
            <a:r>
              <a:rPr lang="en-AU" altLang="zh-CN" sz="2000" dirty="0" smtClean="0">
                <a:solidFill>
                  <a:schemeClr val="hlink"/>
                </a:solidFill>
                <a:ea typeface="宋体" panose="02010600030101010101" pitchFamily="2" charset="-122"/>
              </a:rPr>
              <a:t> ≠ 0)</a:t>
            </a:r>
            <a:br>
              <a:rPr lang="en-AU" altLang="zh-CN" sz="2000" dirty="0" smtClean="0">
                <a:solidFill>
                  <a:schemeClr val="hlink"/>
                </a:solidFill>
                <a:ea typeface="宋体" panose="02010600030101010101" pitchFamily="2" charset="-122"/>
              </a:rPr>
            </a:br>
            <a:r>
              <a:rPr lang="en-AU" altLang="zh-CN" sz="2000" dirty="0" smtClean="0">
                <a:solidFill>
                  <a:schemeClr val="hlink"/>
                </a:solidFill>
                <a:ea typeface="宋体" panose="02010600030101010101" pitchFamily="2" charset="-122"/>
              </a:rPr>
              <a:t>                 and (EX/</a:t>
            </a:r>
            <a:r>
              <a:rPr lang="en-AU" altLang="zh-CN" sz="2000" dirty="0" err="1" smtClean="0">
                <a:solidFill>
                  <a:schemeClr val="hlink"/>
                </a:solidFill>
                <a:ea typeface="宋体" panose="02010600030101010101" pitchFamily="2" charset="-122"/>
              </a:rPr>
              <a:t>MEM.RegisterRd</a:t>
            </a:r>
            <a:r>
              <a:rPr lang="en-AU" altLang="zh-CN" sz="2000" dirty="0" smtClean="0">
                <a:solidFill>
                  <a:schemeClr val="hlink"/>
                </a:solidFill>
                <a:ea typeface="宋体" panose="02010600030101010101" pitchFamily="2" charset="-122"/>
              </a:rPr>
              <a:t> = ID/</a:t>
            </a:r>
            <a:r>
              <a:rPr lang="en-AU" altLang="zh-CN" sz="2000" dirty="0" err="1" smtClean="0">
                <a:solidFill>
                  <a:schemeClr val="hlink"/>
                </a:solidFill>
                <a:ea typeface="宋体" panose="02010600030101010101" pitchFamily="2" charset="-122"/>
              </a:rPr>
              <a:t>EX.RegisterRs</a:t>
            </a:r>
            <a:r>
              <a:rPr lang="en-AU" altLang="zh-CN" sz="2000" dirty="0" smtClean="0">
                <a:solidFill>
                  <a:schemeClr val="hlink"/>
                </a:solidFill>
                <a:ea typeface="宋体" panose="02010600030101010101" pitchFamily="2" charset="-122"/>
              </a:rPr>
              <a:t>)</a:t>
            </a:r>
            <a:r>
              <a:rPr lang="en-AU" altLang="zh-CN" sz="2000" b="1" dirty="0" smtClean="0">
                <a:solidFill>
                  <a:srgbClr val="FF0000"/>
                </a:solidFill>
                <a:ea typeface="宋体" panose="02010600030101010101" pitchFamily="2" charset="-122"/>
              </a:rPr>
              <a:t>)</a:t>
            </a:r>
            <a:r>
              <a:rPr lang="en-AU" altLang="zh-CN" sz="2000" dirty="0" smtClean="0">
                <a:ea typeface="宋体" panose="02010600030101010101" pitchFamily="2" charset="-122"/>
              </a:rPr>
              <a:t/>
            </a:r>
            <a:br>
              <a:rPr lang="en-AU" altLang="zh-CN" sz="2000" dirty="0" smtClean="0">
                <a:ea typeface="宋体" panose="02010600030101010101" pitchFamily="2" charset="-122"/>
              </a:rPr>
            </a:br>
            <a:r>
              <a:rPr lang="en-AU" altLang="zh-CN" sz="2000" dirty="0" smtClean="0">
                <a:ea typeface="宋体" panose="02010600030101010101" pitchFamily="2" charset="-122"/>
              </a:rPr>
              <a:t>    and (MEM/</a:t>
            </a:r>
            <a:r>
              <a:rPr lang="en-AU" altLang="zh-CN" sz="2000" dirty="0" err="1" smtClean="0">
                <a:ea typeface="宋体" panose="02010600030101010101" pitchFamily="2" charset="-122"/>
              </a:rPr>
              <a:t>WB.RegisterRd</a:t>
            </a:r>
            <a:r>
              <a:rPr lang="en-AU" altLang="zh-CN" sz="2000" dirty="0" smtClean="0">
                <a:ea typeface="宋体" panose="02010600030101010101" pitchFamily="2" charset="-122"/>
              </a:rPr>
              <a:t> = ID/</a:t>
            </a:r>
            <a:r>
              <a:rPr lang="en-AU" altLang="zh-CN" sz="2000" dirty="0" err="1" smtClean="0">
                <a:ea typeface="宋体" panose="02010600030101010101" pitchFamily="2" charset="-122"/>
              </a:rPr>
              <a:t>EX.RegisterRs</a:t>
            </a:r>
            <a:r>
              <a:rPr lang="en-AU" altLang="zh-CN" sz="2000" dirty="0" smtClean="0">
                <a:ea typeface="宋体" panose="02010600030101010101" pitchFamily="2" charset="-122"/>
              </a:rPr>
              <a:t>))</a:t>
            </a:r>
            <a:br>
              <a:rPr lang="en-AU" altLang="zh-CN" sz="2000" dirty="0" smtClean="0">
                <a:ea typeface="宋体" panose="02010600030101010101" pitchFamily="2" charset="-122"/>
              </a:rPr>
            </a:br>
            <a:r>
              <a:rPr lang="en-AU" altLang="zh-CN" sz="2000" dirty="0" smtClean="0">
                <a:ea typeface="宋体" panose="02010600030101010101" pitchFamily="2" charset="-122"/>
              </a:rPr>
              <a:t>  </a:t>
            </a:r>
            <a:r>
              <a:rPr lang="en-AU" altLang="zh-CN" sz="2000" dirty="0" err="1" smtClean="0">
                <a:ea typeface="宋体" panose="02010600030101010101" pitchFamily="2" charset="-122"/>
              </a:rPr>
              <a:t>ForwardA</a:t>
            </a:r>
            <a:r>
              <a:rPr lang="en-AU" altLang="zh-CN" sz="2000" dirty="0" smtClean="0">
                <a:ea typeface="宋体" panose="02010600030101010101" pitchFamily="2" charset="-122"/>
              </a:rPr>
              <a:t> = 01</a:t>
            </a:r>
          </a:p>
          <a:p>
            <a:pPr lvl="1" eaLnBrk="1" hangingPunct="1">
              <a:lnSpc>
                <a:spcPct val="120000"/>
              </a:lnSpc>
            </a:pPr>
            <a:r>
              <a:rPr lang="en-AU" altLang="zh-CN" sz="2000" dirty="0" smtClean="0">
                <a:ea typeface="宋体" panose="02010600030101010101" pitchFamily="2" charset="-122"/>
              </a:rPr>
              <a:t>if (MEM/</a:t>
            </a:r>
            <a:r>
              <a:rPr lang="en-AU" altLang="zh-CN" sz="2000" dirty="0" err="1" smtClean="0">
                <a:ea typeface="宋体" panose="02010600030101010101" pitchFamily="2" charset="-122"/>
              </a:rPr>
              <a:t>WB.RegWrite</a:t>
            </a:r>
            <a:r>
              <a:rPr lang="en-AU" altLang="zh-CN" sz="2000" dirty="0" smtClean="0">
                <a:ea typeface="宋体" panose="02010600030101010101" pitchFamily="2" charset="-122"/>
              </a:rPr>
              <a:t> and (MEM/</a:t>
            </a:r>
            <a:r>
              <a:rPr lang="en-AU" altLang="zh-CN" sz="2000" dirty="0" err="1" smtClean="0">
                <a:ea typeface="宋体" panose="02010600030101010101" pitchFamily="2" charset="-122"/>
              </a:rPr>
              <a:t>WB.RegisterRd</a:t>
            </a:r>
            <a:r>
              <a:rPr lang="en-AU" altLang="zh-CN" sz="2000" dirty="0" smtClean="0">
                <a:ea typeface="宋体" panose="02010600030101010101" pitchFamily="2" charset="-122"/>
              </a:rPr>
              <a:t> ≠ 0)</a:t>
            </a:r>
            <a:br>
              <a:rPr lang="en-AU" altLang="zh-CN" sz="2000" dirty="0" smtClean="0">
                <a:ea typeface="宋体" panose="02010600030101010101" pitchFamily="2" charset="-122"/>
              </a:rPr>
            </a:br>
            <a:r>
              <a:rPr lang="en-AU" altLang="zh-CN" sz="2000" dirty="0" smtClean="0">
                <a:ea typeface="宋体" panose="02010600030101010101" pitchFamily="2" charset="-122"/>
              </a:rPr>
              <a:t>    </a:t>
            </a:r>
            <a:r>
              <a:rPr lang="en-AU" altLang="zh-CN" sz="2000" dirty="0" smtClean="0">
                <a:solidFill>
                  <a:schemeClr val="hlink"/>
                </a:solidFill>
                <a:ea typeface="宋体" panose="02010600030101010101" pitchFamily="2" charset="-122"/>
              </a:rPr>
              <a:t>and not </a:t>
            </a:r>
            <a:r>
              <a:rPr lang="en-AU" altLang="zh-CN" sz="2000" b="1" dirty="0">
                <a:solidFill>
                  <a:srgbClr val="FF0000"/>
                </a:solidFill>
                <a:ea typeface="宋体" panose="02010600030101010101" pitchFamily="2" charset="-122"/>
              </a:rPr>
              <a:t>(</a:t>
            </a:r>
            <a:r>
              <a:rPr lang="en-AU" altLang="zh-CN" sz="2000" dirty="0" smtClean="0">
                <a:solidFill>
                  <a:schemeClr val="hlink"/>
                </a:solidFill>
                <a:ea typeface="宋体" panose="02010600030101010101" pitchFamily="2" charset="-122"/>
              </a:rPr>
              <a:t>EX/</a:t>
            </a:r>
            <a:r>
              <a:rPr lang="en-AU" altLang="zh-CN" sz="2000" dirty="0" err="1" smtClean="0">
                <a:solidFill>
                  <a:schemeClr val="hlink"/>
                </a:solidFill>
                <a:ea typeface="宋体" panose="02010600030101010101" pitchFamily="2" charset="-122"/>
              </a:rPr>
              <a:t>MEM.RegWrite</a:t>
            </a:r>
            <a:r>
              <a:rPr lang="en-AU" altLang="zh-CN" sz="2000" dirty="0" smtClean="0">
                <a:solidFill>
                  <a:schemeClr val="hlink"/>
                </a:solidFill>
                <a:ea typeface="宋体" panose="02010600030101010101" pitchFamily="2" charset="-122"/>
              </a:rPr>
              <a:t> and (EX/</a:t>
            </a:r>
            <a:r>
              <a:rPr lang="en-AU" altLang="zh-CN" sz="2000" dirty="0" err="1" smtClean="0">
                <a:solidFill>
                  <a:schemeClr val="hlink"/>
                </a:solidFill>
                <a:ea typeface="宋体" panose="02010600030101010101" pitchFamily="2" charset="-122"/>
              </a:rPr>
              <a:t>MEM.RegisterRd</a:t>
            </a:r>
            <a:r>
              <a:rPr lang="en-AU" altLang="zh-CN" sz="2000" dirty="0" smtClean="0">
                <a:solidFill>
                  <a:schemeClr val="hlink"/>
                </a:solidFill>
                <a:ea typeface="宋体" panose="02010600030101010101" pitchFamily="2" charset="-122"/>
              </a:rPr>
              <a:t> ≠ 0)</a:t>
            </a:r>
            <a:br>
              <a:rPr lang="en-AU" altLang="zh-CN" sz="2000" dirty="0" smtClean="0">
                <a:solidFill>
                  <a:schemeClr val="hlink"/>
                </a:solidFill>
                <a:ea typeface="宋体" panose="02010600030101010101" pitchFamily="2" charset="-122"/>
              </a:rPr>
            </a:br>
            <a:r>
              <a:rPr lang="en-AU" altLang="zh-CN" sz="2000" dirty="0" smtClean="0">
                <a:solidFill>
                  <a:schemeClr val="hlink"/>
                </a:solidFill>
                <a:ea typeface="宋体" panose="02010600030101010101" pitchFamily="2" charset="-122"/>
              </a:rPr>
              <a:t>                 and (EX/</a:t>
            </a:r>
            <a:r>
              <a:rPr lang="en-AU" altLang="zh-CN" sz="2000" dirty="0" err="1" smtClean="0">
                <a:solidFill>
                  <a:schemeClr val="hlink"/>
                </a:solidFill>
                <a:ea typeface="宋体" panose="02010600030101010101" pitchFamily="2" charset="-122"/>
              </a:rPr>
              <a:t>MEM.RegisterRd</a:t>
            </a:r>
            <a:r>
              <a:rPr lang="en-AU" altLang="zh-CN" sz="2000" dirty="0" smtClean="0">
                <a:solidFill>
                  <a:schemeClr val="hlink"/>
                </a:solidFill>
                <a:ea typeface="宋体" panose="02010600030101010101" pitchFamily="2" charset="-122"/>
              </a:rPr>
              <a:t> = </a:t>
            </a:r>
            <a:r>
              <a:rPr lang="en-AU" altLang="zh-CN" sz="2000" dirty="0">
                <a:solidFill>
                  <a:schemeClr val="hlink"/>
                </a:solidFill>
                <a:ea typeface="宋体" panose="02010600030101010101" pitchFamily="2" charset="-122"/>
              </a:rPr>
              <a:t>ID/</a:t>
            </a:r>
            <a:r>
              <a:rPr lang="en-AU" altLang="zh-CN" sz="2000" dirty="0" err="1">
                <a:solidFill>
                  <a:schemeClr val="hlink"/>
                </a:solidFill>
                <a:ea typeface="宋体" panose="02010600030101010101" pitchFamily="2" charset="-122"/>
              </a:rPr>
              <a:t>EX.RegisterRt</a:t>
            </a:r>
            <a:r>
              <a:rPr lang="en-AU" altLang="zh-CN" sz="2000" dirty="0">
                <a:solidFill>
                  <a:schemeClr val="hlink"/>
                </a:solidFill>
                <a:ea typeface="宋体" panose="02010600030101010101" pitchFamily="2" charset="-122"/>
              </a:rPr>
              <a:t>)</a:t>
            </a:r>
            <a:r>
              <a:rPr lang="en-AU" altLang="zh-CN" sz="2000" b="1" dirty="0">
                <a:solidFill>
                  <a:srgbClr val="FF0000"/>
                </a:solidFill>
                <a:ea typeface="宋体" panose="02010600030101010101" pitchFamily="2" charset="-122"/>
              </a:rPr>
              <a:t>)</a:t>
            </a:r>
            <a:r>
              <a:rPr lang="en-AU" altLang="zh-CN" sz="2000" dirty="0" smtClean="0">
                <a:ea typeface="宋体" panose="02010600030101010101" pitchFamily="2" charset="-122"/>
              </a:rPr>
              <a:t/>
            </a:r>
            <a:br>
              <a:rPr lang="en-AU" altLang="zh-CN" sz="2000" dirty="0" smtClean="0">
                <a:ea typeface="宋体" panose="02010600030101010101" pitchFamily="2" charset="-122"/>
              </a:rPr>
            </a:br>
            <a:r>
              <a:rPr lang="en-AU" altLang="zh-CN" sz="2000" dirty="0" smtClean="0">
                <a:ea typeface="宋体" panose="02010600030101010101" pitchFamily="2" charset="-122"/>
              </a:rPr>
              <a:t>    and (MEM/</a:t>
            </a:r>
            <a:r>
              <a:rPr lang="en-AU" altLang="zh-CN" sz="2000" dirty="0" err="1" smtClean="0">
                <a:ea typeface="宋体" panose="02010600030101010101" pitchFamily="2" charset="-122"/>
              </a:rPr>
              <a:t>WB.RegisterRd</a:t>
            </a:r>
            <a:r>
              <a:rPr lang="en-AU" altLang="zh-CN" sz="2000" dirty="0" smtClean="0">
                <a:ea typeface="宋体" panose="02010600030101010101" pitchFamily="2" charset="-122"/>
              </a:rPr>
              <a:t> = ID/</a:t>
            </a:r>
            <a:r>
              <a:rPr lang="en-AU" altLang="zh-CN" sz="2000" dirty="0" err="1" smtClean="0">
                <a:ea typeface="宋体" panose="02010600030101010101" pitchFamily="2" charset="-122"/>
              </a:rPr>
              <a:t>EX.RegisterRt</a:t>
            </a:r>
            <a:r>
              <a:rPr lang="en-AU" altLang="zh-CN" sz="2000" dirty="0" smtClean="0">
                <a:ea typeface="宋体" panose="02010600030101010101" pitchFamily="2" charset="-122"/>
              </a:rPr>
              <a:t>))</a:t>
            </a:r>
            <a:br>
              <a:rPr lang="en-AU" altLang="zh-CN" sz="2000" dirty="0" smtClean="0">
                <a:ea typeface="宋体" panose="02010600030101010101" pitchFamily="2" charset="-122"/>
              </a:rPr>
            </a:br>
            <a:r>
              <a:rPr lang="en-AU" altLang="zh-CN" sz="2000" dirty="0" smtClean="0">
                <a:ea typeface="宋体" panose="02010600030101010101" pitchFamily="2" charset="-122"/>
              </a:rPr>
              <a:t>  </a:t>
            </a:r>
            <a:r>
              <a:rPr lang="en-AU" altLang="zh-CN" sz="2000" dirty="0" err="1" smtClean="0">
                <a:ea typeface="宋体" panose="02010600030101010101" pitchFamily="2" charset="-122"/>
              </a:rPr>
              <a:t>ForwardB</a:t>
            </a:r>
            <a:r>
              <a:rPr lang="en-AU" altLang="zh-CN" sz="2000" dirty="0" smtClean="0">
                <a:ea typeface="宋体" panose="02010600030101010101" pitchFamily="2" charset="-122"/>
              </a:rPr>
              <a:t> = 01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Footer Placeholder 2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D550E579-D149-4EFF-81C0-B742D42D7CD9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93</a:t>
            </a:fld>
            <a:endParaRPr lang="en-AU" altLang="zh-CN" sz="1400"/>
          </a:p>
        </p:txBody>
      </p:sp>
      <p:sp>
        <p:nvSpPr>
          <p:cNvPr id="413701" name="Rectangle 5"/>
          <p:cNvSpPr>
            <a:spLocks noChangeArrowheads="1"/>
          </p:cNvSpPr>
          <p:nvPr/>
        </p:nvSpPr>
        <p:spPr bwMode="auto">
          <a:xfrm>
            <a:off x="323850" y="1773238"/>
            <a:ext cx="360363" cy="1871662"/>
          </a:xfrm>
          <a:prstGeom prst="rect">
            <a:avLst/>
          </a:prstGeom>
          <a:gradFill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gamma/>
                  <a:tint val="0"/>
                  <a:invGamma/>
                </a:scheme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>
            <a:lvl1pPr algn="ctr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zh-CN">
              <a:ea typeface="宋体" panose="02010600030101010101" pitchFamily="2" charset="-122"/>
            </a:endParaRPr>
          </a:p>
        </p:txBody>
      </p:sp>
      <p:pic>
        <p:nvPicPr>
          <p:cNvPr id="159748" name="Picture 6" descr="f04-56-P37449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1341438"/>
            <a:ext cx="8648700" cy="4811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974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带有前推功能的流水线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27584" y="6153150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图</a:t>
            </a:r>
            <a:r>
              <a:rPr lang="en-US" altLang="zh-CN" dirty="0" smtClean="0"/>
              <a:t>4-5</a:t>
            </a:r>
            <a:r>
              <a:rPr lang="en-US" altLang="zh-CN" dirty="0"/>
              <a:t>6</a:t>
            </a:r>
            <a:endParaRPr lang="zh-CN" altLang="en-US" dirty="0"/>
          </a:p>
        </p:txBody>
      </p:sp>
      <p:sp>
        <p:nvSpPr>
          <p:cNvPr id="7" name="圆角矩形 6"/>
          <p:cNvSpPr/>
          <p:nvPr/>
        </p:nvSpPr>
        <p:spPr bwMode="auto">
          <a:xfrm>
            <a:off x="2843808" y="4437112"/>
            <a:ext cx="1008112" cy="720080"/>
          </a:xfrm>
          <a:prstGeom prst="roundRect">
            <a:avLst/>
          </a:prstGeom>
          <a:solidFill>
            <a:schemeClr val="accent1">
              <a:alpha val="30000"/>
            </a:scheme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483768" y="4077072"/>
            <a:ext cx="1728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009900"/>
                </a:solidFill>
              </a:rPr>
              <a:t>需传递到下一级</a:t>
            </a:r>
            <a:endParaRPr lang="zh-CN" altLang="en-US" dirty="0">
              <a:solidFill>
                <a:srgbClr val="0099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补充完善立即数到</a:t>
            </a:r>
            <a:r>
              <a:rPr lang="en-US" altLang="zh-CN" dirty="0" smtClean="0"/>
              <a:t>ALU</a:t>
            </a:r>
            <a:r>
              <a:rPr lang="zh-CN" altLang="en-US" dirty="0" smtClean="0"/>
              <a:t>的输入及</a:t>
            </a:r>
            <a:r>
              <a:rPr lang="en-US" altLang="zh-CN" dirty="0" smtClean="0"/>
              <a:t>MUX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 altLang="zh-CN" smtClean="0"/>
              <a:t>Chapter 4 — The Processor — </a:t>
            </a:r>
            <a:fld id="{2BC4159C-8FB5-4701-B7E8-AE7E0381651F}" type="slidenum">
              <a:rPr lang="en-AU" altLang="zh-CN" smtClean="0"/>
              <a:pPr>
                <a:defRPr/>
              </a:pPr>
              <a:t>94</a:t>
            </a:fld>
            <a:endParaRPr lang="en-AU" alt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640" y="1863309"/>
            <a:ext cx="6767927" cy="4361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204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前推</a:t>
            </a:r>
            <a:r>
              <a:rPr lang="en-US" altLang="zh-CN" dirty="0" smtClean="0"/>
              <a:t>/</a:t>
            </a:r>
            <a:r>
              <a:rPr lang="zh-CN" altLang="en-US" dirty="0" smtClean="0"/>
              <a:t>旁路技术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检测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旁路控制信号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前推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直接通路及多路器</a:t>
            </a:r>
            <a:endParaRPr lang="en-US" altLang="zh-CN" dirty="0" smtClean="0"/>
          </a:p>
          <a:p>
            <a:pPr lvl="1"/>
            <a:endParaRPr lang="en-US" altLang="zh-CN" dirty="0"/>
          </a:p>
          <a:p>
            <a:r>
              <a:rPr lang="zh-CN" altLang="en-US" dirty="0" smtClean="0"/>
              <a:t>练习</a:t>
            </a:r>
            <a:endParaRPr lang="en-US" altLang="zh-CN" dirty="0" smtClean="0"/>
          </a:p>
          <a:p>
            <a:pPr lvl="2"/>
            <a:r>
              <a:rPr lang="en-US" altLang="zh-CN" dirty="0" err="1" smtClean="0"/>
              <a:t>lw</a:t>
            </a:r>
            <a:r>
              <a:rPr lang="en-US" altLang="zh-CN" dirty="0" smtClean="0"/>
              <a:t>/</a:t>
            </a:r>
            <a:r>
              <a:rPr lang="en-US" altLang="zh-CN" dirty="0" err="1" smtClean="0"/>
              <a:t>sw</a:t>
            </a:r>
            <a:r>
              <a:rPr lang="en-US" altLang="zh-CN" dirty="0" smtClean="0"/>
              <a:t>/</a:t>
            </a:r>
            <a:r>
              <a:rPr lang="en-US" altLang="zh-CN" dirty="0" err="1" smtClean="0"/>
              <a:t>slt</a:t>
            </a:r>
            <a:r>
              <a:rPr lang="zh-CN" altLang="en-US" dirty="0" smtClean="0"/>
              <a:t>指令的前推旁路设计</a:t>
            </a:r>
            <a:endParaRPr lang="en-US" altLang="zh-CN" dirty="0" smtClean="0"/>
          </a:p>
          <a:p>
            <a:pPr lvl="2"/>
            <a:r>
              <a:rPr lang="en-US" altLang="zh-CN" dirty="0" err="1" smtClean="0"/>
              <a:t>sw-lw</a:t>
            </a:r>
            <a:endParaRPr lang="en-US" altLang="zh-CN" dirty="0" smtClean="0"/>
          </a:p>
          <a:p>
            <a:pPr lvl="2"/>
            <a:r>
              <a:rPr lang="en-US" altLang="zh-CN" dirty="0" err="1"/>
              <a:t>l</a:t>
            </a:r>
            <a:r>
              <a:rPr lang="en-US" altLang="zh-CN" dirty="0" err="1" smtClean="0"/>
              <a:t>w-sw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仿照图</a:t>
            </a:r>
            <a:r>
              <a:rPr lang="en-US" altLang="zh-CN" dirty="0" smtClean="0"/>
              <a:t>4-53</a:t>
            </a:r>
            <a:r>
              <a:rPr lang="zh-CN" altLang="en-US" dirty="0" smtClean="0"/>
              <a:t>画出</a:t>
            </a:r>
            <a:r>
              <a:rPr lang="en-US" altLang="zh-CN" dirty="0" err="1" smtClean="0"/>
              <a:t>sw</a:t>
            </a:r>
            <a:r>
              <a:rPr lang="en-US" altLang="zh-CN" dirty="0" smtClean="0"/>
              <a:t>/</a:t>
            </a:r>
            <a:r>
              <a:rPr lang="en-US" altLang="zh-CN" dirty="0" err="1" smtClean="0"/>
              <a:t>lw</a:t>
            </a:r>
            <a:r>
              <a:rPr lang="zh-CN" altLang="en-US" dirty="0" smtClean="0"/>
              <a:t>序列，给出冒险检测条件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仿照图</a:t>
            </a:r>
            <a:r>
              <a:rPr lang="en-US" altLang="zh-CN" dirty="0" smtClean="0"/>
              <a:t>4-56</a:t>
            </a:r>
            <a:r>
              <a:rPr lang="zh-CN" altLang="en-US" dirty="0" smtClean="0"/>
              <a:t>画出直接通路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 altLang="zh-CN" smtClean="0"/>
              <a:t>Chapter 4 — The Processor — </a:t>
            </a:r>
            <a:fld id="{2BC4159C-8FB5-4701-B7E8-AE7E0381651F}" type="slidenum">
              <a:rPr lang="en-AU" altLang="zh-CN" smtClean="0"/>
              <a:pPr>
                <a:defRPr/>
              </a:pPr>
              <a:t>95</a:t>
            </a:fld>
            <a:endParaRPr lang="en-AU" altLang="zh-CN"/>
          </a:p>
        </p:txBody>
      </p:sp>
    </p:spTree>
    <p:extLst>
      <p:ext uri="{BB962C8B-B14F-4D97-AF65-F5344CB8AC3E}">
        <p14:creationId xmlns:p14="http://schemas.microsoft.com/office/powerpoint/2010/main" val="132849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Footer Placeholder 2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2B6011F9-B67E-47D0-A812-D85AFC976CFF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96</a:t>
            </a:fld>
            <a:endParaRPr lang="en-AU" altLang="zh-CN" sz="1400"/>
          </a:p>
        </p:txBody>
      </p:sp>
      <p:pic>
        <p:nvPicPr>
          <p:cNvPr id="161795" name="Picture 8" descr="f04-58-P37449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1346200"/>
            <a:ext cx="6834187" cy="48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179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取数</a:t>
            </a:r>
            <a:r>
              <a:rPr lang="en-US" altLang="zh-CN" dirty="0" smtClean="0">
                <a:ea typeface="宋体" panose="02010600030101010101" pitchFamily="2" charset="-122"/>
              </a:rPr>
              <a:t>-</a:t>
            </a:r>
            <a:r>
              <a:rPr lang="zh-CN" altLang="en-US" dirty="0" smtClean="0">
                <a:ea typeface="宋体" panose="02010600030101010101" pitchFamily="2" charset="-122"/>
              </a:rPr>
              <a:t>使用：冒险与阻塞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  <p:sp>
        <p:nvSpPr>
          <p:cNvPr id="161797" name="Oval 6"/>
          <p:cNvSpPr>
            <a:spLocks noChangeArrowheads="1"/>
          </p:cNvSpPr>
          <p:nvPr/>
        </p:nvSpPr>
        <p:spPr bwMode="auto">
          <a:xfrm rot="2714808">
            <a:off x="4352131" y="2715419"/>
            <a:ext cx="360363" cy="1069975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zh-CN" sz="1600">
              <a:ea typeface="宋体" panose="02010600030101010101" pitchFamily="2" charset="-122"/>
            </a:endParaRPr>
          </a:p>
        </p:txBody>
      </p:sp>
      <p:sp>
        <p:nvSpPr>
          <p:cNvPr id="161798" name="AutoShape 7"/>
          <p:cNvSpPr>
            <a:spLocks/>
          </p:cNvSpPr>
          <p:nvPr/>
        </p:nvSpPr>
        <p:spPr bwMode="auto">
          <a:xfrm>
            <a:off x="6953250" y="2593975"/>
            <a:ext cx="1579563" cy="690563"/>
          </a:xfrm>
          <a:prstGeom prst="borderCallout1">
            <a:avLst>
              <a:gd name="adj1" fmla="val 16551"/>
              <a:gd name="adj2" fmla="val -4824"/>
              <a:gd name="adj3" fmla="val 76324"/>
              <a:gd name="adj4" fmla="val -101606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 type="triangle" w="med" len="med"/>
          </a:ln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dirty="0" smtClean="0">
                <a:ea typeface="宋体" panose="02010600030101010101" pitchFamily="2" charset="-122"/>
              </a:rPr>
              <a:t>需要阻塞一个周期</a:t>
            </a:r>
            <a:endParaRPr lang="en-AU" altLang="zh-CN" sz="1800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3AB89BBB-83C0-4312-BCE9-E36D439B445F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97</a:t>
            </a:fld>
            <a:endParaRPr lang="en-AU" altLang="zh-CN" sz="1400"/>
          </a:p>
        </p:txBody>
      </p:sp>
      <p:sp>
        <p:nvSpPr>
          <p:cNvPr id="16384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“取</a:t>
            </a:r>
            <a:r>
              <a:rPr lang="zh-CN" altLang="en-US" dirty="0">
                <a:ea typeface="宋体" panose="02010600030101010101" pitchFamily="2" charset="-122"/>
              </a:rPr>
              <a:t>数</a:t>
            </a:r>
            <a:r>
              <a:rPr lang="en-US" altLang="zh-CN" dirty="0">
                <a:ea typeface="宋体" panose="02010600030101010101" pitchFamily="2" charset="-122"/>
              </a:rPr>
              <a:t>-</a:t>
            </a:r>
            <a:r>
              <a:rPr lang="zh-CN" altLang="en-US" dirty="0" smtClean="0">
                <a:ea typeface="宋体" panose="02010600030101010101" pitchFamily="2" charset="-122"/>
              </a:rPr>
              <a:t>使用”冒险的检测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  <p:sp>
        <p:nvSpPr>
          <p:cNvPr id="16384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zh-CN" altLang="en-US" dirty="0" smtClean="0">
                <a:ea typeface="宋体" panose="02010600030101010101" pitchFamily="2" charset="-122"/>
              </a:rPr>
              <a:t>在指令译码</a:t>
            </a:r>
            <a:r>
              <a:rPr lang="en-US" altLang="zh-CN" dirty="0" smtClean="0">
                <a:ea typeface="宋体" panose="02010600030101010101" pitchFamily="2" charset="-122"/>
              </a:rPr>
              <a:t>ID</a:t>
            </a:r>
            <a:r>
              <a:rPr lang="zh-CN" altLang="en-US" dirty="0" smtClean="0">
                <a:ea typeface="宋体" panose="02010600030101010101" pitchFamily="2" charset="-122"/>
              </a:rPr>
              <a:t>阶段进行检测寄存器的使用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zh-CN" dirty="0" smtClean="0">
                <a:ea typeface="宋体" panose="02010600030101010101" pitchFamily="2" charset="-122"/>
              </a:rPr>
              <a:t>ID</a:t>
            </a:r>
            <a:r>
              <a:rPr lang="zh-CN" altLang="en-US" dirty="0" smtClean="0">
                <a:ea typeface="宋体" panose="02010600030101010101" pitchFamily="2" charset="-122"/>
              </a:rPr>
              <a:t>阶段给出的</a:t>
            </a:r>
            <a:r>
              <a:rPr lang="en-US" altLang="zh-CN" dirty="0" smtClean="0">
                <a:ea typeface="宋体" panose="02010600030101010101" pitchFamily="2" charset="-122"/>
              </a:rPr>
              <a:t>ALU</a:t>
            </a:r>
            <a:r>
              <a:rPr lang="zh-CN" altLang="en-US" dirty="0" smtClean="0">
                <a:ea typeface="宋体" panose="02010600030101010101" pitchFamily="2" charset="-122"/>
              </a:rPr>
              <a:t>输入寄存器为：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altLang="zh-CN" dirty="0" smtClean="0">
                <a:ea typeface="宋体" panose="02010600030101010101" pitchFamily="2" charset="-122"/>
              </a:rPr>
              <a:t>IF/</a:t>
            </a:r>
            <a:r>
              <a:rPr lang="en-US" altLang="zh-CN" dirty="0" err="1" smtClean="0">
                <a:ea typeface="宋体" panose="02010600030101010101" pitchFamily="2" charset="-122"/>
              </a:rPr>
              <a:t>ID.RegisterRs</a:t>
            </a:r>
            <a:r>
              <a:rPr lang="en-US" altLang="zh-CN" dirty="0" smtClean="0">
                <a:ea typeface="宋体" panose="02010600030101010101" pitchFamily="2" charset="-122"/>
              </a:rPr>
              <a:t>, IF/</a:t>
            </a:r>
            <a:r>
              <a:rPr lang="en-US" altLang="zh-CN" dirty="0" err="1" smtClean="0">
                <a:ea typeface="宋体" panose="02010600030101010101" pitchFamily="2" charset="-122"/>
              </a:rPr>
              <a:t>ID.RegisterRt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eaLnBrk="1" hangingPunct="1">
              <a:lnSpc>
                <a:spcPct val="90000"/>
              </a:lnSpc>
            </a:pPr>
            <a:r>
              <a:rPr lang="zh-CN" altLang="en-US" dirty="0" smtClean="0">
                <a:ea typeface="宋体" panose="02010600030101010101" pitchFamily="2" charset="-122"/>
              </a:rPr>
              <a:t>“取</a:t>
            </a:r>
            <a:r>
              <a:rPr lang="zh-CN" altLang="en-US" dirty="0">
                <a:ea typeface="宋体" panose="02010600030101010101" pitchFamily="2" charset="-122"/>
              </a:rPr>
              <a:t>数</a:t>
            </a:r>
            <a:r>
              <a:rPr lang="en-US" altLang="zh-CN" dirty="0">
                <a:ea typeface="宋体" panose="02010600030101010101" pitchFamily="2" charset="-122"/>
              </a:rPr>
              <a:t>-</a:t>
            </a:r>
            <a:r>
              <a:rPr lang="zh-CN" altLang="en-US" dirty="0" smtClean="0">
                <a:ea typeface="宋体" panose="02010600030101010101" pitchFamily="2" charset="-122"/>
              </a:rPr>
              <a:t>使用”冒险判定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altLang="zh-CN" dirty="0" smtClean="0">
                <a:ea typeface="宋体" panose="02010600030101010101" pitchFamily="2" charset="-122"/>
              </a:rPr>
              <a:t>ID/</a:t>
            </a:r>
            <a:r>
              <a:rPr lang="en-US" altLang="zh-CN" dirty="0" err="1" smtClean="0">
                <a:ea typeface="宋体" panose="02010600030101010101" pitchFamily="2" charset="-122"/>
              </a:rPr>
              <a:t>EX.MemRead</a:t>
            </a:r>
            <a:r>
              <a:rPr lang="en-US" altLang="zh-CN" dirty="0" smtClean="0">
                <a:ea typeface="宋体" panose="02010600030101010101" pitchFamily="2" charset="-122"/>
              </a:rPr>
              <a:t> and</a:t>
            </a:r>
            <a:br>
              <a:rPr lang="en-US" altLang="zh-CN" dirty="0" smtClean="0">
                <a:ea typeface="宋体" panose="02010600030101010101" pitchFamily="2" charset="-122"/>
              </a:rPr>
            </a:br>
            <a:r>
              <a:rPr lang="en-US" altLang="zh-CN" dirty="0" smtClean="0">
                <a:ea typeface="宋体" panose="02010600030101010101" pitchFamily="2" charset="-122"/>
              </a:rPr>
              <a:t>  ((ID/</a:t>
            </a:r>
            <a:r>
              <a:rPr lang="en-US" altLang="zh-CN" dirty="0" err="1" smtClean="0">
                <a:ea typeface="宋体" panose="02010600030101010101" pitchFamily="2" charset="-122"/>
              </a:rPr>
              <a:t>EX.RegisterRt</a:t>
            </a:r>
            <a:r>
              <a:rPr lang="en-US" altLang="zh-CN" dirty="0" smtClean="0">
                <a:ea typeface="宋体" panose="02010600030101010101" pitchFamily="2" charset="-122"/>
              </a:rPr>
              <a:t> = IF/</a:t>
            </a:r>
            <a:r>
              <a:rPr lang="en-US" altLang="zh-CN" dirty="0" err="1" smtClean="0">
                <a:ea typeface="宋体" panose="02010600030101010101" pitchFamily="2" charset="-122"/>
              </a:rPr>
              <a:t>ID.RegisterRs</a:t>
            </a:r>
            <a:r>
              <a:rPr lang="en-US" altLang="zh-CN" dirty="0" smtClean="0">
                <a:ea typeface="宋体" panose="02010600030101010101" pitchFamily="2" charset="-122"/>
              </a:rPr>
              <a:t>) or</a:t>
            </a:r>
            <a:br>
              <a:rPr lang="en-US" altLang="zh-CN" dirty="0" smtClean="0">
                <a:ea typeface="宋体" panose="02010600030101010101" pitchFamily="2" charset="-122"/>
              </a:rPr>
            </a:br>
            <a:r>
              <a:rPr lang="en-US" altLang="zh-CN" dirty="0" smtClean="0">
                <a:ea typeface="宋体" panose="02010600030101010101" pitchFamily="2" charset="-122"/>
              </a:rPr>
              <a:t>   (ID/</a:t>
            </a:r>
            <a:r>
              <a:rPr lang="en-US" altLang="zh-CN" dirty="0" err="1" smtClean="0">
                <a:ea typeface="宋体" panose="02010600030101010101" pitchFamily="2" charset="-122"/>
              </a:rPr>
              <a:t>EX.RegisterRt</a:t>
            </a:r>
            <a:r>
              <a:rPr lang="en-US" altLang="zh-CN" dirty="0" smtClean="0">
                <a:ea typeface="宋体" panose="02010600030101010101" pitchFamily="2" charset="-122"/>
              </a:rPr>
              <a:t> = IF/</a:t>
            </a:r>
            <a:r>
              <a:rPr lang="en-US" altLang="zh-CN" dirty="0" err="1" smtClean="0">
                <a:ea typeface="宋体" panose="02010600030101010101" pitchFamily="2" charset="-122"/>
              </a:rPr>
              <a:t>ID.RegisterRt</a:t>
            </a:r>
            <a:r>
              <a:rPr lang="en-US" altLang="zh-CN" dirty="0" smtClean="0">
                <a:ea typeface="宋体" panose="02010600030101010101" pitchFamily="2" charset="-122"/>
              </a:rPr>
              <a:t>))</a:t>
            </a:r>
            <a:endParaRPr lang="en-AU" altLang="zh-CN" dirty="0" smtClean="0">
              <a:ea typeface="宋体" panose="02010600030101010101" pitchFamily="2" charset="-122"/>
            </a:endParaRPr>
          </a:p>
          <a:p>
            <a:pPr eaLnBrk="1" hangingPunct="1">
              <a:lnSpc>
                <a:spcPct val="90000"/>
              </a:lnSpc>
            </a:pPr>
            <a:r>
              <a:rPr lang="zh-CN" altLang="en-US" dirty="0" smtClean="0">
                <a:ea typeface="宋体" panose="02010600030101010101" pitchFamily="2" charset="-122"/>
              </a:rPr>
              <a:t>发现该类型冒险后，需要阻塞插入气泡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>
              <a:lnSpc>
                <a:spcPct val="90000"/>
              </a:lnSpc>
            </a:pPr>
            <a:r>
              <a:rPr lang="zh-CN" altLang="en-US" dirty="0" smtClean="0">
                <a:ea typeface="宋体" panose="02010600030101010101" pitchFamily="2" charset="-122"/>
              </a:rPr>
              <a:t>然后等待旁路电路处理，否则还需一个阻塞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BE6E0B86-84BA-4F19-8819-EBAFFAC434EB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98</a:t>
            </a:fld>
            <a:endParaRPr lang="en-AU" altLang="zh-CN" sz="1400"/>
          </a:p>
        </p:txBody>
      </p:sp>
      <p:sp>
        <p:nvSpPr>
          <p:cNvPr id="16589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流水线阻塞的实现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  <p:sp>
        <p:nvSpPr>
          <p:cNvPr id="16589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将</a:t>
            </a:r>
            <a:r>
              <a:rPr lang="en-US" altLang="zh-CN" dirty="0" smtClean="0">
                <a:ea typeface="宋体" panose="02010600030101010101" pitchFamily="2" charset="-122"/>
              </a:rPr>
              <a:t>ID/EX</a:t>
            </a:r>
            <a:r>
              <a:rPr lang="zh-CN" altLang="en-US" dirty="0" smtClean="0">
                <a:ea typeface="宋体" panose="02010600030101010101" pitchFamily="2" charset="-122"/>
              </a:rPr>
              <a:t>寄存器控制信号全为</a:t>
            </a:r>
            <a:r>
              <a:rPr lang="en-US" altLang="zh-CN" dirty="0" smtClean="0">
                <a:ea typeface="宋体" panose="02010600030101010101" pitchFamily="2" charset="-122"/>
              </a:rPr>
              <a:t>0</a:t>
            </a:r>
          </a:p>
          <a:p>
            <a:pPr lvl="1" eaLnBrk="1" hangingPunct="1"/>
            <a:r>
              <a:rPr lang="en-US" altLang="zh-CN" dirty="0" smtClean="0">
                <a:ea typeface="宋体" panose="02010600030101010101" pitchFamily="2" charset="-122"/>
              </a:rPr>
              <a:t>EX, MEM </a:t>
            </a:r>
            <a:r>
              <a:rPr lang="zh-CN" altLang="en-US" dirty="0" smtClean="0">
                <a:ea typeface="宋体" panose="02010600030101010101" pitchFamily="2" charset="-122"/>
              </a:rPr>
              <a:t>和</a:t>
            </a:r>
            <a:r>
              <a:rPr lang="en-US" altLang="zh-CN" dirty="0" smtClean="0">
                <a:ea typeface="宋体" panose="02010600030101010101" pitchFamily="2" charset="-122"/>
              </a:rPr>
              <a:t> WB </a:t>
            </a:r>
            <a:r>
              <a:rPr lang="zh-CN" altLang="en-US" dirty="0">
                <a:ea typeface="宋体" panose="02010600030101010101" pitchFamily="2" charset="-122"/>
              </a:rPr>
              <a:t>执行</a:t>
            </a:r>
            <a:r>
              <a:rPr lang="zh-CN" altLang="en-US" dirty="0" smtClean="0">
                <a:ea typeface="宋体" panose="02010600030101010101" pitchFamily="2" charset="-122"/>
              </a:rPr>
              <a:t>空操作</a:t>
            </a:r>
            <a:r>
              <a:rPr lang="en-US" altLang="zh-CN" dirty="0" smtClean="0">
                <a:ea typeface="宋体" panose="02010600030101010101" pitchFamily="2" charset="-122"/>
              </a:rPr>
              <a:t> </a:t>
            </a:r>
            <a:r>
              <a:rPr lang="en-US" altLang="zh-CN" dirty="0" err="1" smtClean="0">
                <a:latin typeface="Lucida Console" panose="020B0609040504020204" pitchFamily="49" charset="0"/>
                <a:ea typeface="宋体" panose="02010600030101010101" pitchFamily="2" charset="-122"/>
              </a:rPr>
              <a:t>nop</a:t>
            </a:r>
            <a:endParaRPr lang="en-AU" altLang="zh-CN" dirty="0" smtClean="0"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组织</a:t>
            </a:r>
            <a:r>
              <a:rPr lang="en-US" altLang="zh-CN" dirty="0" smtClean="0">
                <a:ea typeface="宋体" panose="02010600030101010101" pitchFamily="2" charset="-122"/>
              </a:rPr>
              <a:t>PC</a:t>
            </a:r>
            <a:r>
              <a:rPr lang="zh-CN" altLang="en-US" dirty="0" smtClean="0">
                <a:ea typeface="宋体" panose="02010600030101010101" pitchFamily="2" charset="-122"/>
              </a:rPr>
              <a:t>和</a:t>
            </a:r>
            <a:r>
              <a:rPr lang="en-US" altLang="zh-CN" dirty="0" smtClean="0">
                <a:ea typeface="宋体" panose="02010600030101010101" pitchFamily="2" charset="-122"/>
              </a:rPr>
              <a:t>IF/ID</a:t>
            </a:r>
            <a:r>
              <a:rPr lang="zh-CN" altLang="en-US" dirty="0" smtClean="0">
                <a:ea typeface="宋体" panose="02010600030101010101" pitchFamily="2" charset="-122"/>
              </a:rPr>
              <a:t>寄存器的更新（维持不变）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dirty="0" smtClean="0">
                <a:ea typeface="宋体" panose="02010600030101010101" pitchFamily="2" charset="-122"/>
              </a:rPr>
              <a:t>指令重新译码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dirty="0" smtClean="0">
                <a:ea typeface="宋体" panose="02010600030101010101" pitchFamily="2" charset="-122"/>
              </a:rPr>
              <a:t>下一条指令重新取一次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en-US" altLang="zh-CN" dirty="0" smtClean="0">
                <a:ea typeface="宋体" panose="02010600030101010101" pitchFamily="2" charset="-122"/>
              </a:rPr>
              <a:t>1</a:t>
            </a:r>
            <a:r>
              <a:rPr lang="zh-CN" altLang="en-US" dirty="0" smtClean="0">
                <a:ea typeface="宋体" panose="02010600030101010101" pitchFamily="2" charset="-122"/>
              </a:rPr>
              <a:t>个周期的阻塞允许</a:t>
            </a:r>
            <a:r>
              <a:rPr lang="en-US" altLang="zh-CN" dirty="0" err="1" smtClean="0">
                <a:ea typeface="宋体" panose="02010600030101010101" pitchFamily="2" charset="-122"/>
              </a:rPr>
              <a:t>lw</a:t>
            </a:r>
            <a:r>
              <a:rPr lang="zh-CN" altLang="en-US" dirty="0" smtClean="0">
                <a:ea typeface="宋体" panose="02010600030101010101" pitchFamily="2" charset="-122"/>
              </a:rPr>
              <a:t>在</a:t>
            </a:r>
            <a:r>
              <a:rPr lang="en-US" altLang="zh-CN" dirty="0" smtClean="0">
                <a:ea typeface="宋体" panose="02010600030101010101" pitchFamily="2" charset="-122"/>
              </a:rPr>
              <a:t>MEM</a:t>
            </a:r>
            <a:r>
              <a:rPr lang="zh-CN" altLang="en-US" dirty="0" smtClean="0">
                <a:ea typeface="宋体" panose="02010600030101010101" pitchFamily="2" charset="-122"/>
              </a:rPr>
              <a:t>阶段读入数据</a:t>
            </a:r>
            <a:endParaRPr lang="en-US" altLang="zh-CN" dirty="0" smtClean="0">
              <a:latin typeface="Lucida Console" panose="020B0609040504020204" pitchFamily="49" charset="0"/>
              <a:ea typeface="宋体" panose="02010600030101010101" pitchFamily="2" charset="-122"/>
            </a:endParaRPr>
          </a:p>
          <a:p>
            <a:pPr lvl="2" eaLnBrk="1" hangingPunct="1"/>
            <a:r>
              <a:rPr lang="zh-CN" altLang="en-US" dirty="0" smtClean="0">
                <a:ea typeface="宋体" panose="02010600030101010101" pitchFamily="2" charset="-122"/>
              </a:rPr>
              <a:t>从而可以前推给下一条指令的</a:t>
            </a:r>
            <a:r>
              <a:rPr lang="en-US" altLang="zh-CN" dirty="0" smtClean="0">
                <a:ea typeface="宋体" panose="02010600030101010101" pitchFamily="2" charset="-122"/>
              </a:rPr>
              <a:t>EX</a:t>
            </a:r>
            <a:r>
              <a:rPr lang="zh-CN" altLang="en-US" dirty="0" smtClean="0">
                <a:ea typeface="宋体" panose="02010600030101010101" pitchFamily="2" charset="-122"/>
              </a:rPr>
              <a:t>阶段</a:t>
            </a:r>
            <a:endParaRPr lang="en-US" altLang="zh-CN" dirty="0" smtClean="0"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8" name="Footer Placeholder 2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4FBA10C3-5525-44C6-93F3-4960220EB937}" type="slidenum">
              <a:rPr lang="en-AU" altLang="zh-CN" sz="1400"/>
              <a:pPr>
                <a:spcBef>
                  <a:spcPct val="0"/>
                </a:spcBef>
                <a:buClrTx/>
                <a:buSzTx/>
                <a:buFontTx/>
                <a:buNone/>
              </a:pPr>
              <a:t>99</a:t>
            </a:fld>
            <a:endParaRPr lang="en-AU" altLang="zh-CN" sz="1400"/>
          </a:p>
        </p:txBody>
      </p:sp>
      <p:pic>
        <p:nvPicPr>
          <p:cNvPr id="167939" name="Picture 7" descr="f04-59-P37449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13" y="1366838"/>
            <a:ext cx="7524750" cy="4830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7940" name="Rectangle 2"/>
          <p:cNvSpPr>
            <a:spLocks noGrp="1" noChangeArrowheads="1"/>
          </p:cNvSpPr>
          <p:nvPr>
            <p:ph type="title"/>
          </p:nvPr>
        </p:nvSpPr>
        <p:spPr>
          <a:xfrm>
            <a:off x="684213" y="138609"/>
            <a:ext cx="8259762" cy="769441"/>
          </a:xfrm>
        </p:spPr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流水线中的阻塞</a:t>
            </a:r>
            <a:r>
              <a:rPr lang="en-US" altLang="zh-CN" dirty="0" smtClean="0">
                <a:ea typeface="宋体" panose="02010600030101010101" pitchFamily="2" charset="-122"/>
              </a:rPr>
              <a:t>/</a:t>
            </a:r>
            <a:r>
              <a:rPr lang="zh-CN" altLang="en-US" dirty="0" smtClean="0">
                <a:ea typeface="宋体" panose="02010600030101010101" pitchFamily="2" charset="-122"/>
              </a:rPr>
              <a:t>气泡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  <p:sp>
        <p:nvSpPr>
          <p:cNvPr id="167941" name="AutoShape 6"/>
          <p:cNvSpPr>
            <a:spLocks/>
          </p:cNvSpPr>
          <p:nvPr/>
        </p:nvSpPr>
        <p:spPr bwMode="auto">
          <a:xfrm>
            <a:off x="7235825" y="3068638"/>
            <a:ext cx="1579563" cy="690562"/>
          </a:xfrm>
          <a:prstGeom prst="borderCallout1">
            <a:avLst>
              <a:gd name="adj1" fmla="val 16551"/>
              <a:gd name="adj2" fmla="val -4824"/>
              <a:gd name="adj3" fmla="val 73792"/>
              <a:gd name="adj4" fmla="val -6341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 type="triangle" w="med" len="med"/>
          </a:ln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dirty="0" smtClean="0">
                <a:ea typeface="宋体" panose="02010600030101010101" pitchFamily="2" charset="-122"/>
              </a:rPr>
              <a:t>在这里阻塞一个周期</a:t>
            </a:r>
            <a:endParaRPr lang="en-AU" altLang="zh-CN" sz="1800" dirty="0">
              <a:ea typeface="宋体" panose="0201060003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5856" y="4365104"/>
            <a:ext cx="371475" cy="361950"/>
          </a:xfrm>
          <a:prstGeom prst="rect">
            <a:avLst/>
          </a:prstGeom>
          <a:ln w="19050">
            <a:solidFill>
              <a:srgbClr val="FF0000"/>
            </a:solidFill>
            <a:tailEnd type="triangle" w="lg" len="lg"/>
          </a:ln>
        </p:spPr>
      </p:pic>
      <p:sp>
        <p:nvSpPr>
          <p:cNvPr id="4" name="任意多边形 3"/>
          <p:cNvSpPr/>
          <p:nvPr/>
        </p:nvSpPr>
        <p:spPr bwMode="auto">
          <a:xfrm>
            <a:off x="1884556" y="4623734"/>
            <a:ext cx="2341756" cy="516978"/>
          </a:xfrm>
          <a:custGeom>
            <a:avLst/>
            <a:gdLst>
              <a:gd name="connsiteX0" fmla="*/ 0 w 2341756"/>
              <a:gd name="connsiteY0" fmla="*/ 505827 h 516978"/>
              <a:gd name="connsiteX1" fmla="*/ 1326995 w 2341756"/>
              <a:gd name="connsiteY1" fmla="*/ 4022 h 516978"/>
              <a:gd name="connsiteX2" fmla="*/ 1806498 w 2341756"/>
              <a:gd name="connsiteY2" fmla="*/ 282803 h 516978"/>
              <a:gd name="connsiteX3" fmla="*/ 2341756 w 2341756"/>
              <a:gd name="connsiteY3" fmla="*/ 516978 h 516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41756" h="516978">
                <a:moveTo>
                  <a:pt x="0" y="505827"/>
                </a:moveTo>
                <a:cubicBezTo>
                  <a:pt x="512956" y="273510"/>
                  <a:pt x="1025912" y="41193"/>
                  <a:pt x="1326995" y="4022"/>
                </a:cubicBezTo>
                <a:cubicBezTo>
                  <a:pt x="1628078" y="-33149"/>
                  <a:pt x="1637371" y="197310"/>
                  <a:pt x="1806498" y="282803"/>
                </a:cubicBezTo>
                <a:cubicBezTo>
                  <a:pt x="1975625" y="368296"/>
                  <a:pt x="2158690" y="442637"/>
                  <a:pt x="2341756" y="516978"/>
                </a:cubicBezTo>
              </a:path>
            </a:pathLst>
          </a:cu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3608" y="4094303"/>
            <a:ext cx="904875" cy="200025"/>
          </a:xfrm>
          <a:prstGeom prst="rect">
            <a:avLst/>
          </a:prstGeom>
        </p:spPr>
      </p:pic>
      <p:sp>
        <p:nvSpPr>
          <p:cNvPr id="5" name="任意多边形 4"/>
          <p:cNvSpPr/>
          <p:nvPr/>
        </p:nvSpPr>
        <p:spPr bwMode="auto">
          <a:xfrm>
            <a:off x="1918010" y="3646449"/>
            <a:ext cx="440087" cy="546410"/>
          </a:xfrm>
          <a:custGeom>
            <a:avLst/>
            <a:gdLst>
              <a:gd name="connsiteX0" fmla="*/ 312234 w 440087"/>
              <a:gd name="connsiteY0" fmla="*/ 0 h 546410"/>
              <a:gd name="connsiteX1" fmla="*/ 423746 w 440087"/>
              <a:gd name="connsiteY1" fmla="*/ 267629 h 546410"/>
              <a:gd name="connsiteX2" fmla="*/ 0 w 440087"/>
              <a:gd name="connsiteY2" fmla="*/ 546410 h 546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40087" h="546410">
                <a:moveTo>
                  <a:pt x="312234" y="0"/>
                </a:moveTo>
                <a:cubicBezTo>
                  <a:pt x="394009" y="88280"/>
                  <a:pt x="475785" y="176561"/>
                  <a:pt x="423746" y="267629"/>
                </a:cubicBezTo>
                <a:cubicBezTo>
                  <a:pt x="371707" y="358697"/>
                  <a:pt x="185853" y="452553"/>
                  <a:pt x="0" y="546410"/>
                </a:cubicBezTo>
              </a:path>
            </a:pathLst>
          </a:custGeom>
          <a:noFill/>
          <a:ln w="9525" cap="flat" cmpd="sng" algn="ctr">
            <a:solidFill>
              <a:srgbClr val="009900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任意多边形 5"/>
          <p:cNvSpPr/>
          <p:nvPr/>
        </p:nvSpPr>
        <p:spPr bwMode="auto">
          <a:xfrm>
            <a:off x="1862254" y="4371278"/>
            <a:ext cx="371039" cy="680224"/>
          </a:xfrm>
          <a:custGeom>
            <a:avLst/>
            <a:gdLst>
              <a:gd name="connsiteX0" fmla="*/ 144966 w 371039"/>
              <a:gd name="connsiteY0" fmla="*/ 0 h 680224"/>
              <a:gd name="connsiteX1" fmla="*/ 367990 w 371039"/>
              <a:gd name="connsiteY1" fmla="*/ 223024 h 680224"/>
              <a:gd name="connsiteX2" fmla="*/ 0 w 371039"/>
              <a:gd name="connsiteY2" fmla="*/ 680224 h 680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1039" h="680224">
                <a:moveTo>
                  <a:pt x="144966" y="0"/>
                </a:moveTo>
                <a:cubicBezTo>
                  <a:pt x="268558" y="54826"/>
                  <a:pt x="392151" y="109653"/>
                  <a:pt x="367990" y="223024"/>
                </a:cubicBezTo>
                <a:cubicBezTo>
                  <a:pt x="343829" y="336395"/>
                  <a:pt x="171914" y="508309"/>
                  <a:pt x="0" y="680224"/>
                </a:cubicBezTo>
              </a:path>
            </a:pathLst>
          </a:custGeom>
          <a:noFill/>
          <a:ln w="9525" cap="flat" cmpd="sng" algn="ctr">
            <a:solidFill>
              <a:srgbClr val="009900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任意多边形 6"/>
          <p:cNvSpPr/>
          <p:nvPr/>
        </p:nvSpPr>
        <p:spPr bwMode="auto">
          <a:xfrm>
            <a:off x="3679902" y="3824868"/>
            <a:ext cx="665807" cy="401444"/>
          </a:xfrm>
          <a:custGeom>
            <a:avLst/>
            <a:gdLst>
              <a:gd name="connsiteX0" fmla="*/ 0 w 665807"/>
              <a:gd name="connsiteY0" fmla="*/ 0 h 401444"/>
              <a:gd name="connsiteX1" fmla="*/ 189571 w 665807"/>
              <a:gd name="connsiteY1" fmla="*/ 211873 h 401444"/>
              <a:gd name="connsiteX2" fmla="*/ 602166 w 665807"/>
              <a:gd name="connsiteY2" fmla="*/ 345688 h 401444"/>
              <a:gd name="connsiteX3" fmla="*/ 657922 w 665807"/>
              <a:gd name="connsiteY3" fmla="*/ 401444 h 401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5807" h="401444">
                <a:moveTo>
                  <a:pt x="0" y="0"/>
                </a:moveTo>
                <a:cubicBezTo>
                  <a:pt x="44605" y="77129"/>
                  <a:pt x="89210" y="154258"/>
                  <a:pt x="189571" y="211873"/>
                </a:cubicBezTo>
                <a:cubicBezTo>
                  <a:pt x="289932" y="269488"/>
                  <a:pt x="524107" y="314093"/>
                  <a:pt x="602166" y="345688"/>
                </a:cubicBezTo>
                <a:cubicBezTo>
                  <a:pt x="680225" y="377283"/>
                  <a:pt x="669073" y="389363"/>
                  <a:pt x="657922" y="401444"/>
                </a:cubicBezTo>
              </a:path>
            </a:pathLst>
          </a:cu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547664" y="6197600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图</a:t>
            </a:r>
            <a:r>
              <a:rPr lang="en-US" altLang="zh-CN" dirty="0" smtClean="0"/>
              <a:t>4-59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theme/theme1.xml><?xml version="1.0" encoding="utf-8"?>
<a:theme xmlns:a="http://schemas.openxmlformats.org/drawingml/2006/main" name="cod4e">
  <a:themeElements>
    <a:clrScheme name="cod4e 7">
      <a:dk1>
        <a:srgbClr val="000000"/>
      </a:dk1>
      <a:lt1>
        <a:srgbClr val="FFFFFF"/>
      </a:lt1>
      <a:dk2>
        <a:srgbClr val="0039A6"/>
      </a:dk2>
      <a:lt2>
        <a:srgbClr val="808080"/>
      </a:lt2>
      <a:accent1>
        <a:srgbClr val="9FCAD3"/>
      </a:accent1>
      <a:accent2>
        <a:srgbClr val="C0C0C0"/>
      </a:accent2>
      <a:accent3>
        <a:srgbClr val="FFFFFF"/>
      </a:accent3>
      <a:accent4>
        <a:srgbClr val="000000"/>
      </a:accent4>
      <a:accent5>
        <a:srgbClr val="CDE1E6"/>
      </a:accent5>
      <a:accent6>
        <a:srgbClr val="AEAEAE"/>
      </a:accent6>
      <a:hlink>
        <a:srgbClr val="91AFBF"/>
      </a:hlink>
      <a:folHlink>
        <a:srgbClr val="ECEAAC"/>
      </a:folHlink>
    </a:clrScheme>
    <a:fontScheme name="cod4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AU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AU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cod4e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d4e 2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d4e 3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d4e 4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d4e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d4e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d4e 7">
        <a:dk1>
          <a:srgbClr val="000000"/>
        </a:dk1>
        <a:lt1>
          <a:srgbClr val="FFFFFF"/>
        </a:lt1>
        <a:dk2>
          <a:srgbClr val="0039A6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cod4e</Template>
  <TotalTime>9643</TotalTime>
  <Words>9747</Words>
  <Application>Microsoft Office PowerPoint</Application>
  <PresentationFormat>全屏显示(4:3)</PresentationFormat>
  <Paragraphs>2178</Paragraphs>
  <Slides>162</Slides>
  <Notes>147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162</vt:i4>
      </vt:variant>
    </vt:vector>
  </HeadingPairs>
  <TitlesOfParts>
    <vt:vector size="173" baseType="lpstr">
      <vt:lpstr>宋体</vt:lpstr>
      <vt:lpstr>Arial</vt:lpstr>
      <vt:lpstr>Arial Black</vt:lpstr>
      <vt:lpstr>Calibri</vt:lpstr>
      <vt:lpstr>Corbel</vt:lpstr>
      <vt:lpstr>Courier New</vt:lpstr>
      <vt:lpstr>Lucida Console</vt:lpstr>
      <vt:lpstr>Symbol</vt:lpstr>
      <vt:lpstr>Times New Roman</vt:lpstr>
      <vt:lpstr>Wingdings</vt:lpstr>
      <vt:lpstr>cod4e</vt:lpstr>
      <vt:lpstr>Chapter 4</vt:lpstr>
      <vt:lpstr>PowerPoint 演示文稿</vt:lpstr>
      <vt:lpstr>4.1 引言</vt:lpstr>
      <vt:lpstr>指令的执行</vt:lpstr>
      <vt:lpstr>CPU 抽象视图</vt:lpstr>
      <vt:lpstr>PowerPoint 演示文稿</vt:lpstr>
      <vt:lpstr>PowerPoint 演示文稿</vt:lpstr>
      <vt:lpstr>PowerPoint 演示文稿</vt:lpstr>
      <vt:lpstr>PowerPoint 演示文稿</vt:lpstr>
      <vt:lpstr>控制信号及复选器</vt:lpstr>
      <vt:lpstr>4.2 逻辑设计基础</vt:lpstr>
      <vt:lpstr>组合单元</vt:lpstr>
      <vt:lpstr>时序（状态）单元</vt:lpstr>
      <vt:lpstr>时序（状态）单元</vt:lpstr>
      <vt:lpstr>时钟方法</vt:lpstr>
      <vt:lpstr>4.3 数据通路的建立</vt:lpstr>
      <vt:lpstr>数据通路上的部件</vt:lpstr>
      <vt:lpstr>取指令</vt:lpstr>
      <vt:lpstr>R型指令</vt:lpstr>
      <vt:lpstr>存取指令（Load/Store）</vt:lpstr>
      <vt:lpstr>分支指令</vt:lpstr>
      <vt:lpstr>分支指令部件</vt:lpstr>
      <vt:lpstr>构建简单的数据通路</vt:lpstr>
      <vt:lpstr>简单的数据通路(R型/存取 )</vt:lpstr>
      <vt:lpstr>完整的数据通路</vt:lpstr>
      <vt:lpstr>4.4 控制单元</vt:lpstr>
      <vt:lpstr>ALU 控制信号</vt:lpstr>
      <vt:lpstr>ALU控制信号</vt:lpstr>
      <vt:lpstr>PowerPoint 演示文稿</vt:lpstr>
      <vt:lpstr>主控单元设计</vt:lpstr>
      <vt:lpstr>PowerPoint 演示文稿</vt:lpstr>
      <vt:lpstr>PowerPoint 演示文稿</vt:lpstr>
      <vt:lpstr>具有控制单元的数据通路</vt:lpstr>
      <vt:lpstr>各类指令的控制信号</vt:lpstr>
      <vt:lpstr>R型指令</vt:lpstr>
      <vt:lpstr>取字指令</vt:lpstr>
      <vt:lpstr>分支指令beq</vt:lpstr>
      <vt:lpstr>控制信号的逻辑实现</vt:lpstr>
      <vt:lpstr>扩展：跳转指令</vt:lpstr>
      <vt:lpstr>增加跳转指令后的数据通路</vt:lpstr>
      <vt:lpstr>性能讨论</vt:lpstr>
      <vt:lpstr>4.5 指令的流水处理</vt:lpstr>
      <vt:lpstr>MIPS 指令流水</vt:lpstr>
      <vt:lpstr>流水线性能</vt:lpstr>
      <vt:lpstr>PowerPoint 演示文稿</vt:lpstr>
      <vt:lpstr>PowerPoint 演示文稿</vt:lpstr>
      <vt:lpstr>流水线加速比</vt:lpstr>
      <vt:lpstr>面向流水线的ISA设计</vt:lpstr>
      <vt:lpstr>流水线冒险</vt:lpstr>
      <vt:lpstr>结构冒险</vt:lpstr>
      <vt:lpstr>数据冒险</vt:lpstr>
      <vt:lpstr>前推/旁路（forwarding/bypassing）</vt:lpstr>
      <vt:lpstr>取数-使用型冒险</vt:lpstr>
      <vt:lpstr>通过指令调度来避免阻塞/停顿</vt:lpstr>
      <vt:lpstr>控制冒险</vt:lpstr>
      <vt:lpstr>分支指令引起的阻塞</vt:lpstr>
      <vt:lpstr>分支预测</vt:lpstr>
      <vt:lpstr>MIPS 恒预测不跳转</vt:lpstr>
      <vt:lpstr>更有效的分支预测</vt:lpstr>
      <vt:lpstr>流水线小结</vt:lpstr>
      <vt:lpstr>4.6 MIPS 流水化的数据通路</vt:lpstr>
      <vt:lpstr>“多时钟周期”流水线图</vt:lpstr>
      <vt:lpstr>流水处理的表示</vt:lpstr>
      <vt:lpstr>流水线寄存器</vt:lpstr>
      <vt:lpstr>lw/sw指令的流水操作——IF</vt:lpstr>
      <vt:lpstr>lw/sw指令的流水操作——ID</vt:lpstr>
      <vt:lpstr>lw指令的流水操作——EX</vt:lpstr>
      <vt:lpstr>lw指令的流水操作——MEM</vt:lpstr>
      <vt:lpstr>lw指令的流水操作—— WB</vt:lpstr>
      <vt:lpstr>lw指令的流水操作——WB修正</vt:lpstr>
      <vt:lpstr>sw指令的流水操作——EX</vt:lpstr>
      <vt:lpstr>sw指令的流水操作—— MEM</vt:lpstr>
      <vt:lpstr>sw指令的流水操作—— WB</vt:lpstr>
      <vt:lpstr>多时钟周期 流水线图</vt:lpstr>
      <vt:lpstr>PowerPoint 演示文稿</vt:lpstr>
      <vt:lpstr>单时钟周期 流水线图</vt:lpstr>
      <vt:lpstr>流水线控制信号（简化）</vt:lpstr>
      <vt:lpstr>PowerPoint 演示文稿</vt:lpstr>
      <vt:lpstr>PowerPoint 演示文稿</vt:lpstr>
      <vt:lpstr>PowerPoint 演示文稿</vt:lpstr>
      <vt:lpstr>流水线控制信号</vt:lpstr>
      <vt:lpstr>PowerPoint 演示文稿</vt:lpstr>
      <vt:lpstr>4.7 数据冒险：旁路与阻塞</vt:lpstr>
      <vt:lpstr>数据相关 &amp; 旁路/前推</vt:lpstr>
      <vt:lpstr>检测是否需要启用前推</vt:lpstr>
      <vt:lpstr>前推通路</vt:lpstr>
      <vt:lpstr>流水线中的前推通路</vt:lpstr>
      <vt:lpstr>PowerPoint 演示文稿</vt:lpstr>
      <vt:lpstr>前推控制信号的产生</vt:lpstr>
      <vt:lpstr>前推控制中的MUX信号产生</vt:lpstr>
      <vt:lpstr>双重数据冒险</vt:lpstr>
      <vt:lpstr>修订后的MEM前推条件</vt:lpstr>
      <vt:lpstr>带有前推功能的流水线</vt:lpstr>
      <vt:lpstr>PowerPoint 演示文稿</vt:lpstr>
      <vt:lpstr>PowerPoint 演示文稿</vt:lpstr>
      <vt:lpstr>取数-使用：冒险与阻塞</vt:lpstr>
      <vt:lpstr>“取数-使用”冒险的检测</vt:lpstr>
      <vt:lpstr>流水线阻塞的实现</vt:lpstr>
      <vt:lpstr>流水线中的阻塞/气泡</vt:lpstr>
      <vt:lpstr>带有冒险（阻塞）功能的流水线</vt:lpstr>
      <vt:lpstr>PowerPoint 演示文稿</vt:lpstr>
      <vt:lpstr>阻塞与性能</vt:lpstr>
      <vt:lpstr>控制冒险／分支冒险（Branch Hazards）</vt:lpstr>
      <vt:lpstr>缩短分支迟延</vt:lpstr>
      <vt:lpstr>PowerPoint 演示文稿</vt:lpstr>
      <vt:lpstr>分支发生的例子-1</vt:lpstr>
      <vt:lpstr>分支发生的例子-2</vt:lpstr>
      <vt:lpstr>分支指令中的数据冒险</vt:lpstr>
      <vt:lpstr>PowerPoint 演示文稿</vt:lpstr>
      <vt:lpstr>PowerPoint 演示文稿</vt:lpstr>
      <vt:lpstr>动态分支预测</vt:lpstr>
      <vt:lpstr>1-Bit 预测器: 不足</vt:lpstr>
      <vt:lpstr>2-Bit 预测器</vt:lpstr>
      <vt:lpstr>分支目标地址的计算</vt:lpstr>
      <vt:lpstr>延迟槽技术</vt:lpstr>
      <vt:lpstr>PowerPoint 演示文稿</vt:lpstr>
      <vt:lpstr>流水线全图</vt:lpstr>
      <vt:lpstr>4.9 异常与中断</vt:lpstr>
      <vt:lpstr>异常处理</vt:lpstr>
      <vt:lpstr>其他机制</vt:lpstr>
      <vt:lpstr>处理操作</vt:lpstr>
      <vt:lpstr>流水线中的异常处理</vt:lpstr>
      <vt:lpstr>PowerPoint 演示文稿</vt:lpstr>
      <vt:lpstr>带有异常处理的流水线</vt:lpstr>
      <vt:lpstr>异常的属性</vt:lpstr>
      <vt:lpstr>异常的例子</vt:lpstr>
      <vt:lpstr>异常例子（add在EX引发异常）</vt:lpstr>
      <vt:lpstr>异常例子（乙撤销指令并转到处理程序入口）</vt:lpstr>
      <vt:lpstr>同时多个异常</vt:lpstr>
      <vt:lpstr>“非精确”异常</vt:lpstr>
      <vt:lpstr>指令级并行(ILP)</vt:lpstr>
      <vt:lpstr>多发射</vt:lpstr>
      <vt:lpstr>推测</vt:lpstr>
      <vt:lpstr>软件/硬件 推测</vt:lpstr>
      <vt:lpstr>推测与异常</vt:lpstr>
      <vt:lpstr>静态多发射</vt:lpstr>
      <vt:lpstr>静态多发射的调度</vt:lpstr>
      <vt:lpstr>MIPS 静态双发射</vt:lpstr>
      <vt:lpstr>双发射的MIPS流水线图</vt:lpstr>
      <vt:lpstr>双发射MIPS中的冒险</vt:lpstr>
      <vt:lpstr>调度的例子</vt:lpstr>
      <vt:lpstr>循环展开</vt:lpstr>
      <vt:lpstr>循环展开的例子</vt:lpstr>
      <vt:lpstr>动态多发射</vt:lpstr>
      <vt:lpstr>动态流水线调度</vt:lpstr>
      <vt:lpstr>动态调度的CPU</vt:lpstr>
      <vt:lpstr>寄存器重命名</vt:lpstr>
      <vt:lpstr>推测执行</vt:lpstr>
      <vt:lpstr>为何需要动态调度?</vt:lpstr>
      <vt:lpstr>多发射有效吗?</vt:lpstr>
      <vt:lpstr>能耗效率</vt:lpstr>
      <vt:lpstr>Cortex A8 和 Intel i7</vt:lpstr>
      <vt:lpstr>ARM Cortex-A8 流水</vt:lpstr>
      <vt:lpstr>ARM Cortex-A8 性能</vt:lpstr>
      <vt:lpstr>Core i7 流水</vt:lpstr>
      <vt:lpstr>Core i7 性能</vt:lpstr>
      <vt:lpstr>4.12 矩阵乘法的ILP代码优化</vt:lpstr>
      <vt:lpstr>PowerPoint 演示文稿</vt:lpstr>
      <vt:lpstr>性能对比</vt:lpstr>
      <vt:lpstr>4.13 常见错误</vt:lpstr>
      <vt:lpstr>陷阱：</vt:lpstr>
      <vt:lpstr>4.14 结论</vt:lpstr>
    </vt:vector>
  </TitlesOfParts>
  <Company>Ashenden Designs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...</dc:title>
  <dc:creator>Peter Ashenden</dc:creator>
  <cp:lastModifiedBy>SkyUN.Org</cp:lastModifiedBy>
  <cp:revision>261</cp:revision>
  <dcterms:created xsi:type="dcterms:W3CDTF">2008-08-18T10:44:28Z</dcterms:created>
  <dcterms:modified xsi:type="dcterms:W3CDTF">2016-11-07T01:57:06Z</dcterms:modified>
</cp:coreProperties>
</file>